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52"/>
  </p:notesMasterIdLst>
  <p:sldIdLst>
    <p:sldId id="2042" r:id="rId5"/>
    <p:sldId id="2259" r:id="rId6"/>
    <p:sldId id="2197" r:id="rId7"/>
    <p:sldId id="2178" r:id="rId8"/>
    <p:sldId id="2192" r:id="rId9"/>
    <p:sldId id="2335" r:id="rId10"/>
    <p:sldId id="2343" r:id="rId11"/>
    <p:sldId id="2260" r:id="rId12"/>
    <p:sldId id="2261" r:id="rId13"/>
    <p:sldId id="2166" r:id="rId14"/>
    <p:sldId id="2189" r:id="rId15"/>
    <p:sldId id="2272" r:id="rId16"/>
    <p:sldId id="2273" r:id="rId17"/>
    <p:sldId id="2268" r:id="rId18"/>
    <p:sldId id="2344" r:id="rId19"/>
    <p:sldId id="2275" r:id="rId20"/>
    <p:sldId id="2276" r:id="rId21"/>
    <p:sldId id="2263" r:id="rId22"/>
    <p:sldId id="2277" r:id="rId23"/>
    <p:sldId id="2243" r:id="rId24"/>
    <p:sldId id="2269" r:id="rId25"/>
    <p:sldId id="2284" r:id="rId26"/>
    <p:sldId id="2286" r:id="rId27"/>
    <p:sldId id="2288" r:id="rId28"/>
    <p:sldId id="2300" r:id="rId29"/>
    <p:sldId id="2341" r:id="rId30"/>
    <p:sldId id="2251" r:id="rId31"/>
    <p:sldId id="2289" r:id="rId32"/>
    <p:sldId id="2305" r:id="rId33"/>
    <p:sldId id="2190" r:id="rId34"/>
    <p:sldId id="2287" r:id="rId35"/>
    <p:sldId id="2302" r:id="rId36"/>
    <p:sldId id="2303" r:id="rId37"/>
    <p:sldId id="2306" r:id="rId38"/>
    <p:sldId id="348" r:id="rId39"/>
    <p:sldId id="2331" r:id="rId40"/>
    <p:sldId id="2333" r:id="rId41"/>
    <p:sldId id="2336" r:id="rId42"/>
    <p:sldId id="2340" r:id="rId43"/>
    <p:sldId id="2342" r:id="rId44"/>
    <p:sldId id="2242" r:id="rId45"/>
    <p:sldId id="2257" r:id="rId46"/>
    <p:sldId id="2334" r:id="rId47"/>
    <p:sldId id="2337" r:id="rId48"/>
    <p:sldId id="2338" r:id="rId49"/>
    <p:sldId id="2339" r:id="rId50"/>
    <p:sldId id="2186" r:id="rId5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575E28-6C90-192A-2A74-40A05162ED3D}" name="Tegan Rice" initials="TR" userId="S::tegan.rice@rtd-denver.com::159285d2-913f-4eb4-8789-900ba3940b38" providerId="AD"/>
  <p188:author id="{BF45D73F-2E14-4B0F-FF85-45F13EE0460E}" name="Charlie Stanfield" initials="CS" userId="S::charlie.stanfield@rtd-denver.com::8f7c9bf5-da0d-4284-8951-da07750de4d2" providerId="AD"/>
  <p188:author id="{088A5741-2F95-F016-1286-2D1127F4FA82}" name="Pauline Haberman" initials="PH" userId="S::pauline.haberman@rtd-denver.com::ea2f31b0-39b8-4702-93cb-1eb3c4637013" providerId="AD"/>
  <p188:author id="{5EF0E042-9D0E-8E69-394F-EDBFA51E8936}" name="Stuart Summers" initials="SS" userId="S::stuart.summers@rtd-denver.com::b98c8930-75f1-4eb2-8f13-cb62aee5fa87" providerId="AD"/>
  <p188:author id="{657D649B-C67A-B1B4-495D-0537869A5A3A}" name="Dan Merritt" initials="DM" userId="S::daniel.merritt@rtd-denver.com::ca2b6c57-796b-4fca-908c-9f1e64cc552f" providerId="AD"/>
  <p188:author id="{CFA581A0-B8C5-5B7B-F7CE-22F6177774FA}" name="Tina Jaquez" initials="TJ" userId="S::tina.jaquez@rtd-denver.com::13d6459f-d569-48e0-90fd-90016958db19" providerId="AD"/>
  <p188:author id="{94FC02A8-29BB-07B3-6A36-A3DED8B5CD86}" name="Sam Lewis" initials="SL" userId="S::samuel.lewis@rtd-denver.com::266da77f-645a-45f1-95db-b0b5f7aa33f8" providerId="AD"/>
  <p188:author id="{954A9ED1-0402-70EB-7639-60B9694C5EA1}" name="Debra Johnson" initials="DJ" userId="S::debra.johnson@rtd-denver.com::be10d61a-0382-4693-9474-6453847e40c4" providerId="AD"/>
  <p188:author id="{102BE3D5-6DD0-E0FC-19CF-73C9DBDC7840}" name="Stuart Summers" initials="" userId="S::Stuart.Summers@rtd-denver.com::b98c8930-75f1-4eb2-8f13-cb62aee5fa87" providerId="AD"/>
  <p188:author id="{3AC2CBFA-CF47-1902-4F89-045DD7E53827}" name="Maux Sullivan" initials="MS" userId="S::maux.sullivan@rtd-denver.com::d49a3f31-1e3a-4a76-b94a-4a20a3fa033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Dubinsky" initials="MD" lastIdx="2" clrIdx="0">
    <p:extLst>
      <p:ext uri="{19B8F6BF-5375-455C-9EA6-DF929625EA0E}">
        <p15:presenceInfo xmlns:p15="http://schemas.microsoft.com/office/powerpoint/2012/main" userId="S::melissa.dubinsky@rtd-denver.com::b793ef71-1e24-4b53-8607-37ed0174c5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B3"/>
    <a:srgbClr val="8F4099"/>
    <a:srgbClr val="BFD42F"/>
    <a:srgbClr val="FFCE07"/>
    <a:srgbClr val="015DA8"/>
    <a:srgbClr val="692B76"/>
    <a:srgbClr val="05783D"/>
    <a:srgbClr val="009483"/>
    <a:srgbClr val="002F87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38BF32-D831-2D64-1CA2-00D0CD8BF039}" v="22" dt="2024-04-16T19:57:53.735"/>
    <p1510:client id="{449ADE8B-E9E5-5E4A-99A0-B876CD4F971A}" v="3270" dt="2024-04-17T14:42:11.574"/>
    <p1510:client id="{5DAC6131-A053-E87F-94D2-05D81C61ADC2}" v="38" dt="2024-04-16T14:56:50.425"/>
    <p1510:client id="{62209441-3D14-6C38-F060-F0F97042DB74}" v="2" dt="2024-04-16T21:45:47.224"/>
    <p1510:client id="{B3DD505B-AB9F-4B50-9A8B-241A284AC97E}" vWet="2" dt="2024-04-16T16:42:26.918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5"/>
    <p:restoredTop sz="94654"/>
  </p:normalViewPr>
  <p:slideViewPr>
    <p:cSldViewPr snapToGrid="0">
      <p:cViewPr varScale="1">
        <p:scale>
          <a:sx n="132" d="100"/>
          <a:sy n="132" d="100"/>
        </p:scale>
        <p:origin x="6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52D924-203F-43A6-920B-7FAD69EAD9B0}" type="datetimeFigureOut">
              <a:rPr lang="en-US" smtClean="0"/>
              <a:t>4/16/24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772451F-746D-45C4-8A18-712645684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1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34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38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94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5FE8B-A17C-CF78-F19A-81207A090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A3000D-1D86-DB48-2BC2-4AA6F2744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196F68-9D14-0BCA-4D78-91EB83101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F2AEE-383B-8D64-8A55-8749581B51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86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17A9A-EFC4-92EB-41C7-4EF1E06E7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87BAC-E21F-221B-6B37-251A613A7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77A24-A8FD-129C-E76F-26B69C94E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94662-4B74-1F16-A13C-63107D3DF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51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DA4E9-0A5E-777A-0B52-2EFCF68B4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4A651D-9F16-921F-D07E-87CCD19BB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8EDBE6-95FA-E2C7-F836-09B6D6D20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A179F-B8B3-4462-AA72-042D06033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8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DA4E9-0A5E-777A-0B52-2EFCF68B4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4A651D-9F16-921F-D07E-87CCD19BB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8EDBE6-95FA-E2C7-F836-09B6D6D20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A179F-B8B3-4462-AA72-042D06033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64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91FA9-A2A4-445C-8D57-CBAEA036F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543BA3-6083-6521-D5BC-E84CCB487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D7659-46CA-E81C-4BE9-446F47BFA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AD746-3726-3B9A-2D01-1B5E14D5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8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45C97-69BD-0012-EBC2-D55FD2770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BEC9C-6AC3-2E61-8380-02B9A4908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1D043E-8900-7257-A5EC-D15DB35B94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DD269-18AB-0D3D-0F8B-226F65636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88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298F4-853B-C3C1-A9E2-16D8A03BD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51832-A908-3D80-2BD3-5FA606C00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1B8BA-5052-B011-E7D0-2B8590682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E95AE-1D73-686C-4C54-DE27539F3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01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574C0-3893-211F-77B1-1A2D1DEFA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80961D-F341-C404-A67F-F9095D03C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2B9B1-4C12-2C77-169D-B526DB740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72AED-BE71-6CB7-C5E1-47C888746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80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98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324A3-3DB2-50AB-A305-4C8F9685C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37E6A4-E153-A268-E4C9-0CE7A3EAC7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0AD28-C88D-427E-3AC9-5310846B6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D4B41-EB8E-6583-9FE9-2498DB41E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84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324A3-3DB2-50AB-A305-4C8F9685C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37E6A4-E153-A268-E4C9-0CE7A3EAC7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0AD28-C88D-427E-3AC9-5310846B6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D4B41-EB8E-6583-9FE9-2498DB41E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83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324A3-3DB2-50AB-A305-4C8F9685C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37E6A4-E153-A268-E4C9-0CE7A3EAC7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0AD28-C88D-427E-3AC9-5310846B6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D4B41-EB8E-6583-9FE9-2498DB41E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50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324A3-3DB2-50AB-A305-4C8F9685C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37E6A4-E153-A268-E4C9-0CE7A3EAC7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0AD28-C88D-427E-3AC9-5310846B6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D4B41-EB8E-6583-9FE9-2498DB41E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74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574C0-3893-211F-77B1-1A2D1DEFA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80961D-F341-C404-A67F-F9095D03C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2B9B1-4C12-2C77-169D-B526DB740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72AED-BE71-6CB7-C5E1-47C888746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34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298F4-853B-C3C1-A9E2-16D8A03BD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51832-A908-3D80-2BD3-5FA606C00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1B8BA-5052-B011-E7D0-2B8590682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E95AE-1D73-686C-4C54-DE27539F3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83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298F4-853B-C3C1-A9E2-16D8A03BD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51832-A908-3D80-2BD3-5FA606C00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1B8BA-5052-B011-E7D0-2B8590682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E95AE-1D73-686C-4C54-DE27539F3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26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88C6F-BD41-7908-00A4-F5A19EE9B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98660B-0167-7EF3-DEB4-3BCD5BEF36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923818-77DB-1E9D-51DB-520DBC47A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9AD0A-7155-0E29-CB8D-13242E12ED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6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AEE3E-921F-63A5-BE9A-67FD902C7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D9957D-0F4D-9B94-2B28-A7F75AF506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DF09BB-F56E-E9CC-7075-0B36D690F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623BF-6170-0C16-B646-8312BDBF4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38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AEE3E-921F-63A5-BE9A-67FD902C7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D9957D-0F4D-9B94-2B28-A7F75AF506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DF09BB-F56E-E9CC-7075-0B36D690F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623BF-6170-0C16-B646-8312BDBF4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11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indent="-276225" algn="l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Font typeface="Wingdings" pitchFamily="2" charset="2"/>
              <a:buChar char="§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551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55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038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91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651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AEE3E-921F-63A5-BE9A-67FD902C7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D9957D-0F4D-9B94-2B28-A7F75AF506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DF09BB-F56E-E9CC-7075-0B36D690F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623BF-6170-0C16-B646-8312BDBF4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209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906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246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943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Focusing on an expectation of common courtesy…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Education is key in establishing and maintaining a welcoming transit environment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As such, encouraging customers to </a:t>
            </a:r>
            <a:r>
              <a:rPr lang="en-US" i="1" dirty="0"/>
              <a:t>Respect the Ride </a:t>
            </a:r>
            <a:r>
              <a:rPr lang="en-US" i="0" dirty="0"/>
              <a:t>will always be the first step in encouraging appropriate behaviors at stations and stops and aboard vehicles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individuals who may be in need of public health and safety resources, RTD deploys a professional support team to assist those individuals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team is comprised of third-party mental health clinicians and an outreach coordinator focusing on unhoused individuals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in areas where the agency does not have the resources or expertise to assist those individuals, RTD can provide information regarding available community 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Enforcement of the code is limited to situations where a more direct response is warranted beyond education or resource assistance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Verbal or written warnings are often effective tools, and sworn police officers or contracted transit security personnel engage with contacted individuals in a fair and reasonable manner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960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12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120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298F4-853B-C3C1-A9E2-16D8A03BD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51832-A908-3D80-2BD3-5FA606C00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1B8BA-5052-B011-E7D0-2B8590682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E95AE-1D73-686C-4C54-DE27539F3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2451F-746D-45C4-8A18-712645684A5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48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04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88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84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09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8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9144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5C20DDAC-998A-544D-9D19-F0A1E8B88BA8}" type="datetime4">
              <a:rPr lang="en-US" smtClean="0"/>
              <a:t>April 16, 2024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3211166-9270-0F48-A56E-1478E9555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48130"/>
            <a:ext cx="15875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0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no logo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  <a:noFill/>
        </p:spPr>
        <p:txBody>
          <a:bodyPr anchor="b"/>
          <a:lstStyle>
            <a:lvl1pPr algn="l">
              <a:defRPr sz="60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CB26AD1E-2C8C-6849-A992-1F7C486F1F0A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Icon – White Only</a:t>
            </a:r>
          </a:p>
        </p:txBody>
      </p:sp>
    </p:spTree>
    <p:extLst>
      <p:ext uri="{BB962C8B-B14F-4D97-AF65-F5344CB8AC3E}">
        <p14:creationId xmlns:p14="http://schemas.microsoft.com/office/powerpoint/2010/main" val="213204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no logo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  <a:noFill/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3F603706-DD93-B948-A29F-1A09A8D53BEE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Icon – White Only</a:t>
            </a:r>
          </a:p>
        </p:txBody>
      </p:sp>
    </p:spTree>
    <p:extLst>
      <p:ext uri="{BB962C8B-B14F-4D97-AF65-F5344CB8AC3E}">
        <p14:creationId xmlns:p14="http://schemas.microsoft.com/office/powerpoint/2010/main" val="3589320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no logo -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  <a:noFill/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3A9FE6B0-FADE-6243-BB7C-1626F5DC8B42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Icon – Black Only</a:t>
            </a:r>
          </a:p>
        </p:txBody>
      </p:sp>
    </p:spTree>
    <p:extLst>
      <p:ext uri="{BB962C8B-B14F-4D97-AF65-F5344CB8AC3E}">
        <p14:creationId xmlns:p14="http://schemas.microsoft.com/office/powerpoint/2010/main" val="2442591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train 1">
    <p:bg>
      <p:bgPr>
        <a:blipFill dpi="0" rotWithShape="1">
          <a:blip r:embed="rId2" cstate="email">
            <a:alphaModFix amt="7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AA5999E6-7DD3-D948-88F7-1CD1476FC8E7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06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train 2">
    <p:bg>
      <p:bgPr>
        <a:blipFill dpi="0" rotWithShape="1">
          <a:blip r:embed="rId2" cstate="email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3F4650B5-9E6E-9B45-A4E4-2A97C97E5AE1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8232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71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train 3">
    <p:bg>
      <p:bgPr>
        <a:blipFill dpi="0" rotWithShape="1">
          <a:blip r:embed="rId2" cstate="email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B583FF54-2EB2-FD46-A6F1-7D5A5936C294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1650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47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train 4">
    <p:bg>
      <p:bgPr>
        <a:blipFill dpi="0" rotWithShape="1">
          <a:blip r:embed="rId2" cstate="email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B7F24748-FE67-1446-87EE-76C9B840AC4A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28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train 5">
    <p:bg>
      <p:bgPr>
        <a:blipFill dpi="0" rotWithShape="1">
          <a:blip r:embed="rId2" cstate="email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5C687788-2974-6B4F-93B7-5D5001A157BC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33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train 6">
    <p:bg>
      <p:bgPr>
        <a:blipFill dpi="0" rotWithShape="1">
          <a:blip r:embed="rId2" cstate="email">
            <a:alphaModFix amt="9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5F211488-B291-FD4A-AE57-F409E141C86C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26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bus 1"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C43DF059-3862-2F4F-A7D5-61018294491E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0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9144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5C20DDAC-998A-544D-9D19-F0A1E8B88BA8}" type="datetime4">
              <a:rPr lang="en-US" smtClean="0"/>
              <a:t>April 16, 2024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3211166-9270-0F48-A56E-1478E9555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48130"/>
            <a:ext cx="1587500" cy="158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E1DBDF-17D5-A64C-B8DE-3959A7A6A5AE}"/>
              </a:ext>
            </a:extLst>
          </p:cNvPr>
          <p:cNvSpPr txBox="1"/>
          <p:nvPr userDrawn="1"/>
        </p:nvSpPr>
        <p:spPr>
          <a:xfrm>
            <a:off x="2395934" y="995214"/>
            <a:ext cx="4694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Make Lives Better</a:t>
            </a:r>
          </a:p>
          <a:p>
            <a:r>
              <a:rPr lang="en-US" sz="2800" b="1" i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Connections.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115B4C-3E15-B945-B25F-F8BA3157B894}"/>
              </a:ext>
            </a:extLst>
          </p:cNvPr>
          <p:cNvSpPr/>
          <p:nvPr userDrawn="1"/>
        </p:nvSpPr>
        <p:spPr>
          <a:xfrm>
            <a:off x="2483642" y="2118391"/>
            <a:ext cx="3928881" cy="117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2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bus 2">
    <p:bg>
      <p:bgPr>
        <a:blipFill dpi="0" rotWithShape="1">
          <a:blip r:embed="rId2" cstate="screen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9EFEAC7C-5832-5240-AFE0-ACD175E429EE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16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bus 3">
    <p:bg>
      <p:bgPr>
        <a:blipFill dpi="0" rotWithShape="1">
          <a:blip r:embed="rId2" cstate="screen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E0A0109B-7205-1743-AED4-2F2E9B708AC1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08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bus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72D5C621-102C-044D-9D17-019C73CD3C79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62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Slide - bus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72D5C621-102C-044D-9D17-019C73CD3C79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66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bus 5">
    <p:bg>
      <p:bgPr>
        <a:blipFill dpi="0" rotWithShape="1">
          <a:blip r:embed="rId2" cstate="email">
            <a:alphaModFix amt="9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8FEAB0E2-78B1-CA44-AECE-7B631CC1D5AE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94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infrastructure 1"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753AD7C2-38DF-194A-BC51-C717ABBFFE6F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67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infrastructure 2"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4842EE38-ED3F-9947-841A-F5984694FC9C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91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infrastructur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DB3C3B8A-5A1A-AB4F-BD9A-1100609AF5F7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4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63F36-032F-9446-80A3-2701CB57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353BF-21A4-7949-A881-10526EA04F33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 useBgFill="1">
        <p:nvSpPr>
          <p:cNvPr id="7" name="Picture Placeholder 6">
            <a:extLst>
              <a:ext uri="{FF2B5EF4-FFF2-40B4-BE49-F238E27FC236}">
                <a16:creationId xmlns:a16="http://schemas.microsoft.com/office/drawing/2014/main" id="{5F74C1B1-83AB-C34C-9002-ED4F91FA482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</p:spTree>
    <p:extLst>
      <p:ext uri="{BB962C8B-B14F-4D97-AF65-F5344CB8AC3E}">
        <p14:creationId xmlns:p14="http://schemas.microsoft.com/office/powerpoint/2010/main" val="3495858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10216450" cy="4559402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buSzPct val="150000"/>
              <a:defRPr/>
            </a:lvl1pPr>
            <a:lvl2pPr>
              <a:lnSpc>
                <a:spcPct val="100000"/>
              </a:lnSpc>
              <a:buClr>
                <a:schemeClr val="accent1"/>
              </a:buClr>
              <a:buSzPct val="150000"/>
              <a:defRPr/>
            </a:lvl2pPr>
            <a:lvl3pPr>
              <a:lnSpc>
                <a:spcPct val="100000"/>
              </a:lnSpc>
              <a:buClr>
                <a:schemeClr val="accent1"/>
              </a:buClr>
              <a:buSzPct val="150000"/>
              <a:defRPr/>
            </a:lvl3pPr>
            <a:lvl4pPr>
              <a:lnSpc>
                <a:spcPct val="100000"/>
              </a:lnSpc>
              <a:buClr>
                <a:schemeClr val="accent1"/>
              </a:buClr>
              <a:buSzPct val="150000"/>
              <a:defRPr/>
            </a:lvl4pPr>
            <a:lvl5pPr>
              <a:lnSpc>
                <a:spcPct val="100000"/>
              </a:lnSpc>
              <a:buClr>
                <a:schemeClr val="accent1"/>
              </a:buClr>
              <a:buSzPct val="150000"/>
              <a:defRPr sz="1200"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A2B82-A0F6-F04E-B753-CD1A74DDE7D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3A7242C-C3D0-46F1-AF25-7DCD9911D062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588EB5-D554-6D4E-9830-E9C44C91CE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1E7BA-2F9E-424D-BFD4-AF6E251976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78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20E5365A-C3E0-EA4B-91CB-E5AC9D71EA7B}" type="datetime4">
              <a:rPr lang="en-US" smtClean="0"/>
              <a:t>April 16, 2024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3211166-9270-0F48-A56E-1478E9555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48130"/>
            <a:ext cx="1587500" cy="1587500"/>
          </a:xfrm>
          <a:prstGeom prst="rect">
            <a:avLst/>
          </a:prstGeom>
        </p:spPr>
      </p:pic>
      <p:sp useBgFill="1">
        <p:nvSpPr>
          <p:cNvPr id="6" name="Picture Placeholder 5">
            <a:extLst>
              <a:ext uri="{FF2B5EF4-FFF2-40B4-BE49-F238E27FC236}">
                <a16:creationId xmlns:a16="http://schemas.microsoft.com/office/drawing/2014/main" id="{031952AA-BFDD-E04D-90EE-D345E637981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79518" y="648130"/>
            <a:ext cx="3546475" cy="5539151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 </a:t>
            </a:r>
          </a:p>
        </p:txBody>
      </p:sp>
    </p:spTree>
    <p:extLst>
      <p:ext uri="{BB962C8B-B14F-4D97-AF65-F5344CB8AC3E}">
        <p14:creationId xmlns:p14="http://schemas.microsoft.com/office/powerpoint/2010/main" val="199277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10216450" cy="4559402"/>
          </a:xfrm>
        </p:spPr>
        <p:txBody>
          <a:bodyPr/>
          <a:lstStyle>
            <a:lvl1pPr>
              <a:buClr>
                <a:schemeClr val="bg1"/>
              </a:buClr>
              <a:buSzPct val="150000"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SzPct val="150000"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5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SzPct val="150000"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SzPct val="150000"/>
              <a:defRPr sz="12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A2B82-A0F6-F04E-B753-CD1A74DDE7D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28A0547-3407-4F57-B8A5-60CA8316B9D3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588EB5-D554-6D4E-9830-E9C44C91CE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1E7BA-2F9E-424D-BFD4-AF6E251976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80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6804025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420ABD3F-63FF-7E4D-A6DC-FEF8048760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15064" y="1796948"/>
            <a:ext cx="4089400" cy="4559402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FB9DA08-5F39-45EA-BFB6-DA46230A70A3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4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+ 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3E1FDD-E47A-024C-BF30-88EC7C1B988D}"/>
              </a:ext>
            </a:extLst>
          </p:cNvPr>
          <p:cNvSpPr/>
          <p:nvPr userDrawn="1"/>
        </p:nvSpPr>
        <p:spPr>
          <a:xfrm>
            <a:off x="7646258" y="2074150"/>
            <a:ext cx="4364063" cy="404505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698844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9" y="1796948"/>
            <a:ext cx="6689294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420ABD3F-63FF-7E4D-A6DC-FEF8048760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49519" y="1772847"/>
            <a:ext cx="4355451" cy="4045058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2C6FD5F-4FE1-4991-8B31-861A9FD78769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355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 +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600" y="1796948"/>
            <a:ext cx="6804025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420ABD3F-63FF-7E4D-A6DC-FEF8048760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0408" y="1796948"/>
            <a:ext cx="4089400" cy="4559402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BB992B-F116-4157-A88B-DCAF0A612FD0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9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830" y="210142"/>
            <a:ext cx="4114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7803464" y="1463219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497" y="1796948"/>
            <a:ext cx="4157133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420ABD3F-63FF-7E4D-A6DC-FEF8048760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7482167" cy="6858000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9656E51-F0B3-485A-B7C4-379C082DBC94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40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 + Title + Text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830" y="210142"/>
            <a:ext cx="4114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7803464" y="1463219"/>
            <a:ext cx="2433234" cy="92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497" y="1796948"/>
            <a:ext cx="4157133" cy="4559402"/>
          </a:xfrm>
          <a:noFill/>
        </p:spPr>
        <p:txBody>
          <a:bodyPr/>
          <a:lstStyle>
            <a:lvl1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1pPr>
            <a:lvl2pPr marL="7429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2001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1543050" indent="-1714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2000250" indent="-1714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420ABD3F-63FF-7E4D-A6DC-FEF8048760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7482167" cy="6858000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20027A-8012-4AA4-BB61-9D992E5F8150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59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6804025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6" name="Picture Placeholder 2">
            <a:extLst>
              <a:ext uri="{FF2B5EF4-FFF2-40B4-BE49-F238E27FC236}">
                <a16:creationId xmlns:a16="http://schemas.microsoft.com/office/drawing/2014/main" id="{21CCB728-1A89-574A-BD1E-1F7CABD70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15064" y="4249315"/>
            <a:ext cx="4089400" cy="2107035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DB09AF-8F07-704F-928F-33260AD72A1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4CAFD3C-CC84-4833-A0BF-9CAA272239BC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CD5D1F-DB1F-2F41-8740-D69775DA272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B868F-E994-1746-A970-7E4E7D6344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 useBgFill="1">
        <p:nvSpPr>
          <p:cNvPr id="11" name="Picture Placeholder 2">
            <a:extLst>
              <a:ext uri="{FF2B5EF4-FFF2-40B4-BE49-F238E27FC236}">
                <a16:creationId xmlns:a16="http://schemas.microsoft.com/office/drawing/2014/main" id="{13BCC5A4-2CA6-CC4C-AD68-9EAA89CCC5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15064" y="1818349"/>
            <a:ext cx="4089400" cy="2107035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</p:spTree>
    <p:extLst>
      <p:ext uri="{BB962C8B-B14F-4D97-AF65-F5344CB8AC3E}">
        <p14:creationId xmlns:p14="http://schemas.microsoft.com/office/powerpoint/2010/main" val="916737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Sidebar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6804025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6" name="Picture Placeholder 2">
            <a:extLst>
              <a:ext uri="{FF2B5EF4-FFF2-40B4-BE49-F238E27FC236}">
                <a16:creationId xmlns:a16="http://schemas.microsoft.com/office/drawing/2014/main" id="{21CCB728-1A89-574A-BD1E-1F7CABD70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15064" y="4249315"/>
            <a:ext cx="4089400" cy="2107035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982A1-9BF5-7D45-A173-0A28EBAE343E}"/>
              </a:ext>
            </a:extLst>
          </p:cNvPr>
          <p:cNvSpPr/>
          <p:nvPr userDrawn="1"/>
        </p:nvSpPr>
        <p:spPr>
          <a:xfrm>
            <a:off x="7615064" y="1796947"/>
            <a:ext cx="4642251" cy="228632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BB7C57D-2E04-D54D-9FE1-E637F369F6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87883" y="1944060"/>
            <a:ext cx="3826002" cy="2023992"/>
          </a:xfrm>
        </p:spPr>
        <p:txBody>
          <a:bodyPr/>
          <a:lstStyle>
            <a:lvl1pPr marL="0">
              <a:buNone/>
              <a:defRPr sz="1800"/>
            </a:lvl1pPr>
            <a:lvl2pPr algn="l">
              <a:buFont typeface="Arial" panose="020B0604020202020204" pitchFamily="34" charset="0"/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Sidebar text box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99BEC6-B4AE-5442-B374-C080D0EE71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5D12D2-2DE1-4EF5-BED1-1AECFC2CC566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EB475-A18C-A847-9716-E368CDE6714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901EC-5C53-B747-9629-C60D56203B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484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Text +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6804025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DB30B5-F23D-6248-B39F-4539056095B9}"/>
              </a:ext>
            </a:extLst>
          </p:cNvPr>
          <p:cNvSpPr/>
          <p:nvPr userDrawn="1"/>
        </p:nvSpPr>
        <p:spPr>
          <a:xfrm>
            <a:off x="7615064" y="1796947"/>
            <a:ext cx="4642251" cy="228632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FA96D02-461E-0646-8C55-DE5124F13B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87883" y="1944060"/>
            <a:ext cx="3826002" cy="2023992"/>
          </a:xfrm>
        </p:spPr>
        <p:txBody>
          <a:bodyPr/>
          <a:lstStyle>
            <a:lvl1pPr marL="0">
              <a:buNone/>
              <a:defRPr sz="1800"/>
            </a:lvl1pPr>
            <a:lvl2pPr algn="l">
              <a:buFont typeface="Arial" panose="020B0604020202020204" pitchFamily="34" charset="0"/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Sidebar text box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2E7F40-6BD5-A549-8616-7875A55551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C3D636-85C9-46F5-9198-D78C18464B33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69371-1880-A44A-9EC6-08170225CD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F03D8-1954-2841-A14A-E0F53A17CD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15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Chart or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6410" y="1796948"/>
            <a:ext cx="5425182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8017988-7A6F-4A35-B428-CCF895415DD1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945255-6C09-4C4F-9C82-A941C75DF43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1188" y="1797050"/>
            <a:ext cx="5087937" cy="4559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367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Tableof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4BA9B38E-9079-BF44-AAD5-1517992F94A5}" type="datetime4">
              <a:rPr lang="en-US" smtClean="0"/>
              <a:t>April 16, 2024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3211166-9270-0F48-A56E-1478E9555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48130"/>
            <a:ext cx="1587500" cy="1587500"/>
          </a:xfrm>
          <a:prstGeom prst="rect">
            <a:avLst/>
          </a:prstGeom>
        </p:spPr>
      </p:pic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B4BC768-5692-E14C-9FDE-18343D34E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35577" y="1135390"/>
            <a:ext cx="2534503" cy="671771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8B369309-D558-8647-ACDA-2AD79C5A5A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35577" y="2695167"/>
            <a:ext cx="2534503" cy="671771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76AB9DA9-E76F-7543-A353-B533B3385E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35577" y="4195633"/>
            <a:ext cx="2534503" cy="671771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DA73146C-A124-E948-893F-2C9E72FCA9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5577" y="5841517"/>
            <a:ext cx="2534503" cy="671771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0F1E751F-3AD0-5D40-A92A-B0488C58556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34399" y="892311"/>
            <a:ext cx="685800" cy="685800"/>
          </a:xfrm>
        </p:spPr>
        <p:txBody>
          <a:bodyPr/>
          <a:lstStyle>
            <a:lvl1pPr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2C7E38BF-29D1-BB47-8CE2-F2EC0E26124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534400" y="2337162"/>
            <a:ext cx="685800" cy="685800"/>
          </a:xfrm>
        </p:spPr>
        <p:txBody>
          <a:bodyPr/>
          <a:lstStyle>
            <a:lvl1pPr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Picture Placeholder 17">
            <a:extLst>
              <a:ext uri="{FF2B5EF4-FFF2-40B4-BE49-F238E27FC236}">
                <a16:creationId xmlns:a16="http://schemas.microsoft.com/office/drawing/2014/main" id="{1FCA255C-DF16-0048-9FD4-A4C1703016F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534400" y="3915701"/>
            <a:ext cx="685800" cy="685800"/>
          </a:xfrm>
        </p:spPr>
        <p:txBody>
          <a:bodyPr/>
          <a:lstStyle>
            <a:lvl1pPr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Picture Placeholder 17">
            <a:extLst>
              <a:ext uri="{FF2B5EF4-FFF2-40B4-BE49-F238E27FC236}">
                <a16:creationId xmlns:a16="http://schemas.microsoft.com/office/drawing/2014/main" id="{E2DF9251-2292-7D45-B982-B39F1D7173B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34398" y="5567420"/>
            <a:ext cx="685800" cy="685800"/>
          </a:xfrm>
        </p:spPr>
        <p:txBody>
          <a:bodyPr/>
          <a:lstStyle>
            <a:lvl1pPr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D55F6F5-5C2D-0E47-A0DF-B14ED057FF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36113" y="2432162"/>
            <a:ext cx="2533967" cy="263525"/>
          </a:xfrm>
        </p:spPr>
        <p:txBody>
          <a:bodyPr/>
          <a:lstStyle>
            <a:lvl1pPr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3904DE36-5759-6C41-8189-EC2B8D08487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36113" y="5567420"/>
            <a:ext cx="2533967" cy="263525"/>
          </a:xfrm>
        </p:spPr>
        <p:txBody>
          <a:bodyPr/>
          <a:lstStyle>
            <a:lvl1pPr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8931DAAA-F984-A848-8FFB-0F36A59DD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36113" y="859844"/>
            <a:ext cx="2533967" cy="263525"/>
          </a:xfrm>
        </p:spPr>
        <p:txBody>
          <a:bodyPr/>
          <a:lstStyle>
            <a:lvl1pPr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49EC4390-70B6-DD48-8241-5B2D0067E9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36113" y="3892917"/>
            <a:ext cx="2533967" cy="263525"/>
          </a:xfrm>
        </p:spPr>
        <p:txBody>
          <a:bodyPr/>
          <a:lstStyle>
            <a:lvl1pPr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85884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6804025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D48E4A-B221-714F-9F31-8539EC65BF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433" y="-963827"/>
            <a:ext cx="5339879" cy="9127998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D21010-2608-B34F-929C-98F35A1331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477" y="1512392"/>
            <a:ext cx="1942648" cy="3960529"/>
          </a:xfrm>
          <a:prstGeom prst="rect">
            <a:avLst/>
          </a:prstGeom>
          <a:effectLst/>
        </p:spPr>
      </p:pic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7E1BAF0C-A326-E542-B748-14B3541E10C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26193" y="2013736"/>
            <a:ext cx="1684695" cy="2976080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/>
            </a:lvl1pPr>
            <a:lvl2pPr>
              <a:buNone/>
              <a:defRPr/>
            </a:lvl2pPr>
          </a:lstStyle>
          <a:p>
            <a:pPr lvl="0"/>
            <a:r>
              <a:rPr lang="en-US"/>
              <a:t>Drag and Drop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CED1A-2C36-AE43-849E-3C0CF49BFF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FC06823-E1F4-4599-BF66-C20F8C1DFBBA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C75A1-BAAF-A740-9C07-8DD6F45E5B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6604E-AB31-C041-9E2D-9AC1D46276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052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Mockup 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D21010-2608-B34F-929C-98F35A133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69" y="1925751"/>
            <a:ext cx="1942648" cy="3960529"/>
          </a:xfrm>
          <a:prstGeom prst="rect">
            <a:avLst/>
          </a:prstGeom>
          <a:effectLst/>
        </p:spPr>
      </p:pic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7E1BAF0C-A326-E542-B748-14B3541E10C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53652" y="2427095"/>
            <a:ext cx="1684695" cy="2976080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/>
            </a:lvl1pPr>
            <a:lvl2pPr>
              <a:buNone/>
              <a:defRPr/>
            </a:lvl2pPr>
          </a:lstStyle>
          <a:p>
            <a:pPr lvl="0"/>
            <a:r>
              <a:rPr lang="en-US"/>
              <a:t>Drag and Drop Photo</a:t>
            </a:r>
          </a:p>
        </p:txBody>
      </p:sp>
      <p:sp useBgFill="1">
        <p:nvSpPr>
          <p:cNvPr id="9" name="Picture Placeholder 2">
            <a:extLst>
              <a:ext uri="{FF2B5EF4-FFF2-40B4-BE49-F238E27FC236}">
                <a16:creationId xmlns:a16="http://schemas.microsoft.com/office/drawing/2014/main" id="{C1A09D85-D0FB-3449-9144-51CF264059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08128" y="2427095"/>
            <a:ext cx="1684695" cy="2976080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/>
            </a:lvl1pPr>
            <a:lvl2pPr>
              <a:buNone/>
              <a:defRPr/>
            </a:lvl2pPr>
          </a:lstStyle>
          <a:p>
            <a:pPr lvl="0"/>
            <a:r>
              <a:rPr lang="en-US"/>
              <a:t>Drag and Drop Photo</a:t>
            </a:r>
          </a:p>
        </p:txBody>
      </p:sp>
      <p:sp useBgFill="1">
        <p:nvSpPr>
          <p:cNvPr id="11" name="Picture Placeholder 2">
            <a:extLst>
              <a:ext uri="{FF2B5EF4-FFF2-40B4-BE49-F238E27FC236}">
                <a16:creationId xmlns:a16="http://schemas.microsoft.com/office/drawing/2014/main" id="{447BFC6A-DBDF-E848-936E-286CAE8938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2501" y="2427095"/>
            <a:ext cx="1684695" cy="2976080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/>
            </a:lvl1pPr>
            <a:lvl2pPr>
              <a:buNone/>
              <a:defRPr/>
            </a:lvl2pPr>
          </a:lstStyle>
          <a:p>
            <a:pPr lvl="0"/>
            <a:r>
              <a:rPr lang="en-US"/>
              <a:t>Drag and Drop Photo</a:t>
            </a:r>
          </a:p>
        </p:txBody>
      </p:sp>
      <p:sp useBgFill="1">
        <p:nvSpPr>
          <p:cNvPr id="14" name="Picture Placeholder 2">
            <a:extLst>
              <a:ext uri="{FF2B5EF4-FFF2-40B4-BE49-F238E27FC236}">
                <a16:creationId xmlns:a16="http://schemas.microsoft.com/office/drawing/2014/main" id="{5AE40C4A-B99B-764A-85BB-8AAEC41F47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9646" y="2427095"/>
            <a:ext cx="1684695" cy="2976080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/>
            </a:lvl1pPr>
            <a:lvl2pPr>
              <a:buNone/>
              <a:defRPr/>
            </a:lvl2pPr>
          </a:lstStyle>
          <a:p>
            <a:pPr lvl="0"/>
            <a:r>
              <a:rPr lang="en-US"/>
              <a:t>Drag and Drop Photo</a:t>
            </a:r>
          </a:p>
        </p:txBody>
      </p:sp>
      <p:sp useBgFill="1">
        <p:nvSpPr>
          <p:cNvPr id="15" name="Picture Placeholder 2">
            <a:extLst>
              <a:ext uri="{FF2B5EF4-FFF2-40B4-BE49-F238E27FC236}">
                <a16:creationId xmlns:a16="http://schemas.microsoft.com/office/drawing/2014/main" id="{5A6EFF08-516D-1C4D-831B-4886BF47C5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4019" y="2427095"/>
            <a:ext cx="1684695" cy="2976080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/>
            </a:lvl1pPr>
            <a:lvl2pPr>
              <a:buNone/>
              <a:defRPr/>
            </a:lvl2pPr>
          </a:lstStyle>
          <a:p>
            <a:pPr lvl="0"/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ECDE22-0D94-E646-8BBA-E064193472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8110660-8D31-427C-8D6E-AACA7259A8F1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B96EA-FA2F-604B-B732-6180D957C7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DC374-BAB9-FF43-BF03-AF08838CDF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31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EEAF7-075D-1548-B0C7-EAD195AEE3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817" y="1936795"/>
            <a:ext cx="7388023" cy="4337809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C6EDF7-1F64-0D41-8E53-A58B3D5CC71F}"/>
              </a:ext>
            </a:extLst>
          </p:cNvPr>
          <p:cNvSpPr/>
          <p:nvPr userDrawn="1"/>
        </p:nvSpPr>
        <p:spPr>
          <a:xfrm>
            <a:off x="5554743" y="5881216"/>
            <a:ext cx="734627" cy="154523"/>
          </a:xfrm>
          <a:prstGeom prst="rect">
            <a:avLst/>
          </a:prstGeom>
          <a:solidFill>
            <a:srgbClr val="24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ahoma" panose="020B0604030504040204" pitchFamily="34" charset="0"/>
            </a:endParaRP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84ABBF62-BB3A-9E4A-910C-CBAD377ADE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51484" y="2225911"/>
            <a:ext cx="5601354" cy="3511296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79EA8-8F07-7A43-95F9-9E10C3AC669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DA3332-D672-4E6C-A13C-85C06DAB1DF2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3FB28-8368-E946-A92E-89D966A9BA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0C60A-316E-AA44-95DB-0F8C6AFEB7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5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imeline w/ photo Begi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139935-D364-1F4D-9BC6-C9FA8F52AAA3}"/>
              </a:ext>
            </a:extLst>
          </p:cNvPr>
          <p:cNvCxnSpPr/>
          <p:nvPr userDrawn="1"/>
        </p:nvCxnSpPr>
        <p:spPr>
          <a:xfrm>
            <a:off x="1878052" y="2599679"/>
            <a:ext cx="244148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28CDCD-1519-1045-B686-5132F548F3EE}"/>
              </a:ext>
            </a:extLst>
          </p:cNvPr>
          <p:cNvCxnSpPr>
            <a:cxnSpLocks/>
          </p:cNvCxnSpPr>
          <p:nvPr userDrawn="1"/>
        </p:nvCxnSpPr>
        <p:spPr>
          <a:xfrm>
            <a:off x="4308389" y="2610196"/>
            <a:ext cx="0" cy="42478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FBB5F2-EFF4-454A-B1A7-B0D3AC0C7DBC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2262814F-B7C3-44A5-8DD6-E86FED6D760B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05C65C-12A1-9C4E-9C5B-706E2CD88A1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392E9-47C7-AA46-85BC-AFBFAB7B936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93F63D37-F30A-6643-9AE2-8CC1CFA12D8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653153" y="2776606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8C3113EF-7CBF-5249-8F15-7559DD4A1BE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653152" y="4703775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EDA4CE-DA08-3341-9E0D-293D8804F01F}"/>
              </a:ext>
            </a:extLst>
          </p:cNvPr>
          <p:cNvCxnSpPr/>
          <p:nvPr userDrawn="1"/>
        </p:nvCxnSpPr>
        <p:spPr>
          <a:xfrm>
            <a:off x="4175035" y="3428025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65254F-D533-E54B-95F0-F58A01ADC0EC}"/>
              </a:ext>
            </a:extLst>
          </p:cNvPr>
          <p:cNvCxnSpPr/>
          <p:nvPr userDrawn="1"/>
        </p:nvCxnSpPr>
        <p:spPr>
          <a:xfrm>
            <a:off x="4175035" y="5347788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B2A4B89A-3F3E-8446-8F3D-139BAF9546D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54404" y="330409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D8C592C1-AC0F-124E-BF6F-8804926EA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54404" y="522225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5CC26FA-0CBD-1E4B-BE75-A2524B9670E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64816" y="2783661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CA36F89-0FDC-384B-A0AF-CF93602FD0C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864815" y="4703603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sz="18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7CE6469D-E11B-6A40-82CF-3E441DAFFB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9813582" cy="689613"/>
          </a:xfrm>
        </p:spPr>
        <p:txBody>
          <a:bodyPr/>
          <a:lstStyle>
            <a:lvl1pPr marL="0"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8010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/ Photo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43AF3955-3400-F24C-8DDD-9BC3E45743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776606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8334531-D38B-0D4C-9378-348640D372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53152" y="4703775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28CDCD-1519-1045-B686-5132F548F3EE}"/>
              </a:ext>
            </a:extLst>
          </p:cNvPr>
          <p:cNvCxnSpPr>
            <a:cxnSpLocks/>
          </p:cNvCxnSpPr>
          <p:nvPr userDrawn="1"/>
        </p:nvCxnSpPr>
        <p:spPr>
          <a:xfrm>
            <a:off x="4308389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F7CEF9-A06E-EB4F-8269-42E11EB5A9CA}"/>
              </a:ext>
            </a:extLst>
          </p:cNvPr>
          <p:cNvCxnSpPr/>
          <p:nvPr userDrawn="1"/>
        </p:nvCxnSpPr>
        <p:spPr>
          <a:xfrm>
            <a:off x="4175035" y="3428025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0B023E-8D37-3149-BE1C-CAD207CF5F16}"/>
              </a:ext>
            </a:extLst>
          </p:cNvPr>
          <p:cNvCxnSpPr/>
          <p:nvPr userDrawn="1"/>
        </p:nvCxnSpPr>
        <p:spPr>
          <a:xfrm>
            <a:off x="4175035" y="5347788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6FBEA42-134F-E046-B205-95C3C131D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54404" y="330409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AA6C8AB8-E28A-3147-94FF-928FEFF71D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54404" y="522225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BD3AA-2A41-1248-8768-748752CE1E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64816" y="2783661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476E8FA-8EE2-5348-AFE7-1676A291CAA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64815" y="4703603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sz="18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B9DE6E-B6E5-F546-A858-35AAF3B7D9E0}"/>
              </a:ext>
            </a:extLst>
          </p:cNvPr>
          <p:cNvCxnSpPr/>
          <p:nvPr userDrawn="1"/>
        </p:nvCxnSpPr>
        <p:spPr>
          <a:xfrm>
            <a:off x="4175039" y="1509402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06F6698B-992A-2A4D-AC71-386D1BB781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54404" y="1377640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C79BA67B-D234-FC4D-8F4F-10F30271650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653152" y="858614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58247D0-FCA1-A547-A615-834CB67655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64815" y="865669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F2338980-117B-984E-B0FE-0801A7D47CD9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BF4CBCEE-89A0-4B40-948B-7C1AF9EBB6D6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99BD4C06-C478-C844-B62E-607C01ED8B3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667FA1CB-D7DB-9349-8346-112B152D561D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467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/ Photo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43AF3955-3400-F24C-8DDD-9BC3E45743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776606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28CDCD-1519-1045-B686-5132F548F3EE}"/>
              </a:ext>
            </a:extLst>
          </p:cNvPr>
          <p:cNvCxnSpPr>
            <a:cxnSpLocks/>
          </p:cNvCxnSpPr>
          <p:nvPr userDrawn="1"/>
        </p:nvCxnSpPr>
        <p:spPr>
          <a:xfrm>
            <a:off x="4308389" y="0"/>
            <a:ext cx="0" cy="53477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F7CEF9-A06E-EB4F-8269-42E11EB5A9CA}"/>
              </a:ext>
            </a:extLst>
          </p:cNvPr>
          <p:cNvCxnSpPr/>
          <p:nvPr userDrawn="1"/>
        </p:nvCxnSpPr>
        <p:spPr>
          <a:xfrm>
            <a:off x="4175035" y="3428025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0B023E-8D37-3149-BE1C-CAD207CF5F16}"/>
              </a:ext>
            </a:extLst>
          </p:cNvPr>
          <p:cNvCxnSpPr>
            <a:cxnSpLocks/>
          </p:cNvCxnSpPr>
          <p:nvPr userDrawn="1"/>
        </p:nvCxnSpPr>
        <p:spPr>
          <a:xfrm>
            <a:off x="1880863" y="5347788"/>
            <a:ext cx="24414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6FBEA42-134F-E046-B205-95C3C131D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54404" y="3308172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AA6C8AB8-E28A-3147-94FF-928FEFF71D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80863" y="5491459"/>
            <a:ext cx="2120631" cy="263525"/>
          </a:xfrm>
        </p:spPr>
        <p:txBody>
          <a:bodyPr/>
          <a:lstStyle>
            <a:lvl1pPr marL="0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END TIMELINE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BD3AA-2A41-1248-8768-748752CE1E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64816" y="2776606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B9DE6E-B6E5-F546-A858-35AAF3B7D9E0}"/>
              </a:ext>
            </a:extLst>
          </p:cNvPr>
          <p:cNvCxnSpPr/>
          <p:nvPr userDrawn="1"/>
        </p:nvCxnSpPr>
        <p:spPr>
          <a:xfrm>
            <a:off x="4175039" y="1509402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06F6698B-992A-2A4D-AC71-386D1BB781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54404" y="1377640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C79BA67B-D234-FC4D-8F4F-10F30271650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653152" y="858614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58247D0-FCA1-A547-A615-834CB67655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64815" y="858614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ABFBB-4B31-994F-AD5D-56E7367347A2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28EFBF9F-E8DB-44C0-AF15-702FBBF35B42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64879-8072-2346-8EA3-55DA8DABFE3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9BF31-D57D-A543-B954-97013B1D4AC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59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imeline Begi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28CDCD-1519-1045-B686-5132F548F3EE}"/>
              </a:ext>
            </a:extLst>
          </p:cNvPr>
          <p:cNvCxnSpPr>
            <a:cxnSpLocks/>
          </p:cNvCxnSpPr>
          <p:nvPr userDrawn="1"/>
        </p:nvCxnSpPr>
        <p:spPr>
          <a:xfrm>
            <a:off x="4308389" y="2599679"/>
            <a:ext cx="0" cy="42583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BD3AA-2A41-1248-8768-748752CE1E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5089" y="2783368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476E8FA-8EE2-5348-AFE7-1676A291CAA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75089" y="4696913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sz="18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807980-3DBA-B942-AD90-280CD786ED20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A99313D-7D89-412A-B0D4-448F75D16D95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821BE8-BD32-5342-80B3-2A73A51BA397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DFDBA-ED94-9C4C-945E-B1EBFB826E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7E75AF-03A5-6749-9133-075E9A1CCC8E}"/>
              </a:ext>
            </a:extLst>
          </p:cNvPr>
          <p:cNvCxnSpPr/>
          <p:nvPr userDrawn="1"/>
        </p:nvCxnSpPr>
        <p:spPr>
          <a:xfrm>
            <a:off x="1878052" y="2599679"/>
            <a:ext cx="244148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716960-4137-EF43-963A-990267B5B73F}"/>
              </a:ext>
            </a:extLst>
          </p:cNvPr>
          <p:cNvCxnSpPr/>
          <p:nvPr userDrawn="1"/>
        </p:nvCxnSpPr>
        <p:spPr>
          <a:xfrm>
            <a:off x="4175035" y="3428025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B7A472-E8AB-C945-9C28-B53FBD901A58}"/>
              </a:ext>
            </a:extLst>
          </p:cNvPr>
          <p:cNvCxnSpPr/>
          <p:nvPr userDrawn="1"/>
        </p:nvCxnSpPr>
        <p:spPr>
          <a:xfrm>
            <a:off x="4175035" y="5347788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C2546E82-7261-CF4A-9083-3CB79D259A7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54404" y="330409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E1015354-1F26-BC46-BFD4-E86B807A34E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54404" y="522225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A193125E-BB35-FF40-BD1E-F6E93D9965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9813582" cy="689613"/>
          </a:xfrm>
        </p:spPr>
        <p:txBody>
          <a:bodyPr/>
          <a:lstStyle>
            <a:lvl1pPr marL="0"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770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28CDCD-1519-1045-B686-5132F548F3EE}"/>
              </a:ext>
            </a:extLst>
          </p:cNvPr>
          <p:cNvCxnSpPr>
            <a:cxnSpLocks/>
          </p:cNvCxnSpPr>
          <p:nvPr userDrawn="1"/>
        </p:nvCxnSpPr>
        <p:spPr>
          <a:xfrm>
            <a:off x="4308389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F7CEF9-A06E-EB4F-8269-42E11EB5A9CA}"/>
              </a:ext>
            </a:extLst>
          </p:cNvPr>
          <p:cNvCxnSpPr/>
          <p:nvPr userDrawn="1"/>
        </p:nvCxnSpPr>
        <p:spPr>
          <a:xfrm>
            <a:off x="4175035" y="3428025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0B023E-8D37-3149-BE1C-CAD207CF5F16}"/>
              </a:ext>
            </a:extLst>
          </p:cNvPr>
          <p:cNvCxnSpPr/>
          <p:nvPr userDrawn="1"/>
        </p:nvCxnSpPr>
        <p:spPr>
          <a:xfrm>
            <a:off x="4175035" y="5347788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6FBEA42-134F-E046-B205-95C3C131D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54404" y="3308172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AA6C8AB8-E28A-3147-94FF-928FEFF71D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54404" y="522225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BD3AA-2A41-1248-8768-748752CE1E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5086" y="2777150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476E8FA-8EE2-5348-AFE7-1676A291CAA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75085" y="4697092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sz="18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B9DE6E-B6E5-F546-A858-35AAF3B7D9E0}"/>
              </a:ext>
            </a:extLst>
          </p:cNvPr>
          <p:cNvCxnSpPr/>
          <p:nvPr userDrawn="1"/>
        </p:nvCxnSpPr>
        <p:spPr>
          <a:xfrm>
            <a:off x="4175039" y="1509402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06F6698B-992A-2A4D-AC71-386D1BB781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54404" y="1377640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58247D0-FCA1-A547-A615-834CB67655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5085" y="859158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C98D4A-1685-6443-9CC7-22DD63609E7B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C3EB5CD0-21F7-4F97-9F32-E544B3289DCC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A5E4B-AAD1-9B4E-906F-17CD652030C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918C7-3A5B-D143-9F90-FE82C3437CA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344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28CDCD-1519-1045-B686-5132F548F3EE}"/>
              </a:ext>
            </a:extLst>
          </p:cNvPr>
          <p:cNvCxnSpPr>
            <a:cxnSpLocks/>
          </p:cNvCxnSpPr>
          <p:nvPr userDrawn="1"/>
        </p:nvCxnSpPr>
        <p:spPr>
          <a:xfrm>
            <a:off x="4308389" y="0"/>
            <a:ext cx="0" cy="53477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F7CEF9-A06E-EB4F-8269-42E11EB5A9CA}"/>
              </a:ext>
            </a:extLst>
          </p:cNvPr>
          <p:cNvCxnSpPr/>
          <p:nvPr userDrawn="1"/>
        </p:nvCxnSpPr>
        <p:spPr>
          <a:xfrm>
            <a:off x="4175035" y="3428025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0B023E-8D37-3149-BE1C-CAD207CF5F16}"/>
              </a:ext>
            </a:extLst>
          </p:cNvPr>
          <p:cNvCxnSpPr>
            <a:cxnSpLocks/>
          </p:cNvCxnSpPr>
          <p:nvPr userDrawn="1"/>
        </p:nvCxnSpPr>
        <p:spPr>
          <a:xfrm>
            <a:off x="1880863" y="5347788"/>
            <a:ext cx="24414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6FBEA42-134F-E046-B205-95C3C131D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54404" y="3308172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AA6C8AB8-E28A-3147-94FF-928FEFF71D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80863" y="5491459"/>
            <a:ext cx="2120631" cy="263525"/>
          </a:xfrm>
        </p:spPr>
        <p:txBody>
          <a:bodyPr/>
          <a:lstStyle>
            <a:lvl1pPr marL="0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END TIMELINE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BD3AA-2A41-1248-8768-748752CE1E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5086" y="2777150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B9DE6E-B6E5-F546-A858-35AAF3B7D9E0}"/>
              </a:ext>
            </a:extLst>
          </p:cNvPr>
          <p:cNvCxnSpPr/>
          <p:nvPr userDrawn="1"/>
        </p:nvCxnSpPr>
        <p:spPr>
          <a:xfrm>
            <a:off x="4175039" y="1509402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06F6698B-992A-2A4D-AC71-386D1BB781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54404" y="1377640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58247D0-FCA1-A547-A615-834CB67655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5085" y="859158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4EDEE3-F8B2-FA4A-A24F-05F82B62111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22F2B21E-F6CD-4B75-8B3A-F7BAE89FFA5E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4874F-B3E6-DC4B-B2FA-E479595C6245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936B2-8E51-214A-ADAC-F28ACCD7B380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98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3A127057-960C-4947-9399-F3084D7DDAA9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2D446A-9A51-FF4F-8927-FF45BCE946A5}"/>
              </a:ext>
            </a:extLst>
          </p:cNvPr>
          <p:cNvSpPr txBox="1">
            <a:spLocks/>
          </p:cNvSpPr>
          <p:nvPr userDrawn="1"/>
        </p:nvSpPr>
        <p:spPr>
          <a:xfrm>
            <a:off x="622300" y="2721136"/>
            <a:ext cx="7359327" cy="1630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6603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7147607F-9AB6-7445-A178-D78CB05848FD}" type="datetime4">
              <a:rPr lang="en-US" smtClean="0"/>
              <a:t>April 16, 2024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790E51-5C69-9E41-B44C-AC5F8DCE84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algn="ctr">
              <a:buNone/>
              <a:defRPr sz="1050"/>
            </a:lvl1pPr>
          </a:lstStyle>
          <a:p>
            <a:r>
              <a:rPr lang="en-US"/>
              <a:t>Drag and Drop Icon – Red or Black Only</a:t>
            </a:r>
          </a:p>
        </p:txBody>
      </p:sp>
    </p:spTree>
    <p:extLst>
      <p:ext uri="{BB962C8B-B14F-4D97-AF65-F5344CB8AC3E}">
        <p14:creationId xmlns:p14="http://schemas.microsoft.com/office/powerpoint/2010/main" val="1968071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mount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5D1591C4-2339-2148-8ECF-E0D643F599B2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4AE2E5-C32B-D944-9516-2D76949B4BDA}"/>
              </a:ext>
            </a:extLst>
          </p:cNvPr>
          <p:cNvSpPr txBox="1">
            <a:spLocks/>
          </p:cNvSpPr>
          <p:nvPr userDrawn="1"/>
        </p:nvSpPr>
        <p:spPr>
          <a:xfrm>
            <a:off x="622300" y="993831"/>
            <a:ext cx="7359327" cy="1793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635786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.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F07C3AD2-30FC-DF40-950D-E2ACE96B8AAB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4AE2E5-C32B-D944-9516-2D76949B4BDA}"/>
              </a:ext>
            </a:extLst>
          </p:cNvPr>
          <p:cNvSpPr txBox="1">
            <a:spLocks/>
          </p:cNvSpPr>
          <p:nvPr userDrawn="1"/>
        </p:nvSpPr>
        <p:spPr>
          <a:xfrm>
            <a:off x="622300" y="2587041"/>
            <a:ext cx="7359327" cy="1793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en-US"/>
              <a:t>Thank you.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556BD-E5E3-F14C-9186-4B1EEE5C87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47700"/>
            <a:ext cx="1587500" cy="1587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8CFB39D-1E76-A248-AC95-222F55FEAA33}"/>
              </a:ext>
            </a:extLst>
          </p:cNvPr>
          <p:cNvSpPr txBox="1">
            <a:spLocks/>
          </p:cNvSpPr>
          <p:nvPr userDrawn="1"/>
        </p:nvSpPr>
        <p:spPr>
          <a:xfrm>
            <a:off x="622300" y="4367596"/>
            <a:ext cx="7359327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1800" b="0" err="1"/>
              <a:t>rtd-denver.com</a:t>
            </a:r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2145192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- mount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7213922-ED55-4E4E-BAC5-EC69CB18E8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7292" y="3626602"/>
            <a:ext cx="8067384" cy="33088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4AE2E5-C32B-D944-9516-2D76949B4BDA}"/>
              </a:ext>
            </a:extLst>
          </p:cNvPr>
          <p:cNvSpPr txBox="1">
            <a:spLocks/>
          </p:cNvSpPr>
          <p:nvPr userDrawn="1"/>
        </p:nvSpPr>
        <p:spPr>
          <a:xfrm>
            <a:off x="622300" y="993831"/>
            <a:ext cx="7359327" cy="17938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We Make Lives Better Through Connections.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CFB39D-1E76-A248-AC95-222F55FEAA33}"/>
              </a:ext>
            </a:extLst>
          </p:cNvPr>
          <p:cNvSpPr txBox="1">
            <a:spLocks/>
          </p:cNvSpPr>
          <p:nvPr userDrawn="1"/>
        </p:nvSpPr>
        <p:spPr>
          <a:xfrm>
            <a:off x="593671" y="6356350"/>
            <a:ext cx="3816119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en-US" sz="1800" b="0" err="1">
                <a:solidFill>
                  <a:schemeClr val="tx1"/>
                </a:solidFill>
              </a:rPr>
              <a:t>rtd-denver.com</a:t>
            </a: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201DD-E525-984F-AF8F-FF24014B0F25}"/>
              </a:ext>
            </a:extLst>
          </p:cNvPr>
          <p:cNvSpPr/>
          <p:nvPr userDrawn="1"/>
        </p:nvSpPr>
        <p:spPr>
          <a:xfrm>
            <a:off x="740566" y="2928939"/>
            <a:ext cx="7088983" cy="1353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517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mount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7213922-ED55-4E4E-BAC5-EC69CB18E8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7292" y="3626602"/>
            <a:ext cx="8067384" cy="33088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4AE2E5-C32B-D944-9516-2D76949B4BDA}"/>
              </a:ext>
            </a:extLst>
          </p:cNvPr>
          <p:cNvSpPr txBox="1">
            <a:spLocks/>
          </p:cNvSpPr>
          <p:nvPr userDrawn="1"/>
        </p:nvSpPr>
        <p:spPr>
          <a:xfrm>
            <a:off x="622300" y="993831"/>
            <a:ext cx="7359327" cy="1793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Thank you.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CFB39D-1E76-A248-AC95-222F55FEAA33}"/>
              </a:ext>
            </a:extLst>
          </p:cNvPr>
          <p:cNvSpPr txBox="1">
            <a:spLocks/>
          </p:cNvSpPr>
          <p:nvPr userDrawn="1"/>
        </p:nvSpPr>
        <p:spPr>
          <a:xfrm>
            <a:off x="593671" y="6356350"/>
            <a:ext cx="3816119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en-US" sz="1800" b="0" err="1">
                <a:solidFill>
                  <a:schemeClr val="tx1"/>
                </a:solidFill>
              </a:rPr>
              <a:t>rtd-denver.com</a:t>
            </a:r>
            <a:endParaRPr lang="en-US" sz="1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78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82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6804025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420ABD3F-63FF-7E4D-A6DC-FEF8048760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15064" y="1796948"/>
            <a:ext cx="4089400" cy="4559402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A625BFE-DDE6-4DFF-91F2-4E67C55667F0}" type="datetime4">
              <a:rPr lang="en-US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Slide - no logo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8BCF3350-A260-F740-B057-8D5EA753143C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Tx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Drag and Drop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Icon – White Only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D906E-A9E4-CF44-9A26-06A3035DDCB8}"/>
              </a:ext>
            </a:extLst>
          </p:cNvPr>
          <p:cNvSpPr txBox="1"/>
          <p:nvPr userDrawn="1"/>
        </p:nvSpPr>
        <p:spPr>
          <a:xfrm>
            <a:off x="2395934" y="995214"/>
            <a:ext cx="4694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Make Lives Better</a:t>
            </a:r>
          </a:p>
          <a:p>
            <a:r>
              <a:rPr lang="en-US" sz="28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Connections.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7EDAE2-BFA3-C643-BBBA-15666AB0FD34}"/>
              </a:ext>
            </a:extLst>
          </p:cNvPr>
          <p:cNvSpPr/>
          <p:nvPr userDrawn="1"/>
        </p:nvSpPr>
        <p:spPr>
          <a:xfrm>
            <a:off x="2483642" y="2118391"/>
            <a:ext cx="3943135" cy="11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2BC60127-5DDC-4B41-840A-952A88F0F3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47700"/>
            <a:ext cx="15875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3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Slide - no logo -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8BCF3350-A260-F740-B057-8D5EA753143C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Tx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Drag and Drop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Icon – White Only 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1BD8177-8667-AF42-853E-0355A3D055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48130"/>
            <a:ext cx="1587500" cy="158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6D906E-A9E4-CF44-9A26-06A3035DDCB8}"/>
              </a:ext>
            </a:extLst>
          </p:cNvPr>
          <p:cNvSpPr txBox="1"/>
          <p:nvPr userDrawn="1"/>
        </p:nvSpPr>
        <p:spPr>
          <a:xfrm>
            <a:off x="2395934" y="995214"/>
            <a:ext cx="4694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Make Lives Better</a:t>
            </a:r>
          </a:p>
          <a:p>
            <a:r>
              <a:rPr lang="en-US" sz="28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Connections.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7EDAE2-BFA3-C643-BBBA-15666AB0FD34}"/>
              </a:ext>
            </a:extLst>
          </p:cNvPr>
          <p:cNvSpPr/>
          <p:nvPr userDrawn="1"/>
        </p:nvSpPr>
        <p:spPr>
          <a:xfrm>
            <a:off x="2483642" y="2118391"/>
            <a:ext cx="3943135" cy="117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1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no logo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8BCF3350-A260-F740-B057-8D5EA753143C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Tx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Drag and Drop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Icon – White Only </a:t>
            </a:r>
          </a:p>
        </p:txBody>
      </p:sp>
    </p:spTree>
    <p:extLst>
      <p:ext uri="{BB962C8B-B14F-4D97-AF65-F5344CB8AC3E}">
        <p14:creationId xmlns:p14="http://schemas.microsoft.com/office/powerpoint/2010/main" val="51545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no logo - dark re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E33B858C-C9F6-904F-A356-38449895C1F5}" type="datetime4">
              <a:rPr lang="en-US" smtClean="0"/>
              <a:t>April 16, 2024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Tx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Drag and Drop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Icon – Red Only </a:t>
            </a:r>
          </a:p>
        </p:txBody>
      </p:sp>
    </p:spTree>
    <p:extLst>
      <p:ext uri="{BB962C8B-B14F-4D97-AF65-F5344CB8AC3E}">
        <p14:creationId xmlns:p14="http://schemas.microsoft.com/office/powerpoint/2010/main" val="387323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93AF0AF-8F13-4C66-9F49-4367446834D9}" type="datetime4">
              <a:rPr lang="en-US" smtClean="0"/>
              <a:t>April 16, 2024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5" r:id="rId2"/>
    <p:sldLayoutId id="2147483685" r:id="rId3"/>
    <p:sldLayoutId id="2147483681" r:id="rId4"/>
    <p:sldLayoutId id="2147483699" r:id="rId5"/>
    <p:sldLayoutId id="2147483738" r:id="rId6"/>
    <p:sldLayoutId id="2147483736" r:id="rId7"/>
    <p:sldLayoutId id="2147483686" r:id="rId8"/>
    <p:sldLayoutId id="2147483732" r:id="rId9"/>
    <p:sldLayoutId id="2147483727" r:id="rId10"/>
    <p:sldLayoutId id="2147483728" r:id="rId11"/>
    <p:sldLayoutId id="2147483729" r:id="rId12"/>
    <p:sldLayoutId id="2147483709" r:id="rId13"/>
    <p:sldLayoutId id="2147483708" r:id="rId14"/>
    <p:sldLayoutId id="2147483712" r:id="rId15"/>
    <p:sldLayoutId id="2147483713" r:id="rId16"/>
    <p:sldLayoutId id="2147483715" r:id="rId17"/>
    <p:sldLayoutId id="2147483716" r:id="rId18"/>
    <p:sldLayoutId id="2147483711" r:id="rId19"/>
    <p:sldLayoutId id="2147483714" r:id="rId20"/>
    <p:sldLayoutId id="2147483717" r:id="rId21"/>
    <p:sldLayoutId id="2147483720" r:id="rId22"/>
    <p:sldLayoutId id="2147483737" r:id="rId23"/>
    <p:sldLayoutId id="2147483718" r:id="rId24"/>
    <p:sldLayoutId id="2147483710" r:id="rId25"/>
    <p:sldLayoutId id="2147483719" r:id="rId26"/>
    <p:sldLayoutId id="2147483721" r:id="rId27"/>
    <p:sldLayoutId id="2147483705" r:id="rId28"/>
    <p:sldLayoutId id="2147483679" r:id="rId29"/>
    <p:sldLayoutId id="2147483706" r:id="rId30"/>
    <p:sldLayoutId id="2147483680" r:id="rId31"/>
    <p:sldLayoutId id="2147483733" r:id="rId32"/>
    <p:sldLayoutId id="2147483726" r:id="rId33"/>
    <p:sldLayoutId id="2147483722" r:id="rId34"/>
    <p:sldLayoutId id="2147483723" r:id="rId35"/>
    <p:sldLayoutId id="2147483682" r:id="rId36"/>
    <p:sldLayoutId id="2147483684" r:id="rId37"/>
    <p:sldLayoutId id="2147483691" r:id="rId38"/>
    <p:sldLayoutId id="2147483725" r:id="rId39"/>
    <p:sldLayoutId id="2147483689" r:id="rId40"/>
    <p:sldLayoutId id="2147483692" r:id="rId41"/>
    <p:sldLayoutId id="2147483690" r:id="rId42"/>
    <p:sldLayoutId id="2147483694" r:id="rId43"/>
    <p:sldLayoutId id="2147483683" r:id="rId44"/>
    <p:sldLayoutId id="2147483695" r:id="rId45"/>
    <p:sldLayoutId id="2147483696" r:id="rId46"/>
    <p:sldLayoutId id="2147483697" r:id="rId47"/>
    <p:sldLayoutId id="2147483698" r:id="rId48"/>
    <p:sldLayoutId id="2147483701" r:id="rId49"/>
    <p:sldLayoutId id="2147483731" r:id="rId50"/>
    <p:sldLayoutId id="2147483702" r:id="rId51"/>
    <p:sldLayoutId id="2147483734" r:id="rId52"/>
    <p:sldLayoutId id="2147483730" r:id="rId53"/>
    <p:sldLayoutId id="2147483704" r:id="rId54"/>
    <p:sldLayoutId id="2147483744" r:id="rId5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50000"/>
        <a:buFont typeface="Wingdings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50000"/>
        <a:buFont typeface="System Font Regular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50000"/>
        <a:buFont typeface="System Font Regular"/>
        <a:buChar char="▸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50000"/>
        <a:buFont typeface="System Font Regular"/>
        <a:buChar char="□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50000"/>
        <a:buFont typeface="Courier New" panose="02070309020205020404" pitchFamily="49" charset="0"/>
        <a:buChar char="o"/>
        <a:defRPr sz="1400" i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7.jpe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9.jpe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Relationship Id="rId9" Type="http://schemas.openxmlformats.org/officeDocument/2006/relationships/image" Target="../media/image109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30.png"/><Relationship Id="rId7" Type="http://schemas.openxmlformats.org/officeDocument/2006/relationships/image" Target="../media/image1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F9A150-99A6-B8BB-5E6F-857423E5D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6568" y="3963630"/>
            <a:ext cx="2631833" cy="28943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39056F6-AF5D-6DCE-CB4E-E78A36AD5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6568" y="3963631"/>
            <a:ext cx="2635432" cy="2894369"/>
          </a:xfrm>
          <a:prstGeom prst="rect">
            <a:avLst/>
          </a:prstGeom>
          <a:solidFill>
            <a:srgbClr val="CF0A2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RTD employee in uniform holding power tools in a bus facility">
            <a:extLst>
              <a:ext uri="{FF2B5EF4-FFF2-40B4-BE49-F238E27FC236}">
                <a16:creationId xmlns:a16="http://schemas.microsoft.com/office/drawing/2014/main" id="{B30D07D6-6765-2F5B-598D-2C9AF217A33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63630"/>
            <a:ext cx="3308502" cy="2894370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665F31-560A-273C-11B0-7D3571D19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599" y="3963625"/>
            <a:ext cx="3315702" cy="2894366"/>
          </a:xfrm>
          <a:prstGeom prst="rect">
            <a:avLst/>
          </a:prstGeom>
          <a:solidFill>
            <a:srgbClr val="FDBA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47FEAA-3F86-E1C7-27C0-959120285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2881" y="3963634"/>
            <a:ext cx="3281337" cy="1744190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FC068B-BC8D-91DB-5D8D-2262D1013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69279" y="3963634"/>
            <a:ext cx="3284940" cy="1744190"/>
          </a:xfrm>
          <a:prstGeom prst="rect">
            <a:avLst/>
          </a:prstGeom>
          <a:solidFill>
            <a:srgbClr val="00948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6BD3-ECD9-014F-845C-5E59A4D0708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66219" y="2586689"/>
            <a:ext cx="11204571" cy="733425"/>
          </a:xfrm>
        </p:spPr>
        <p:txBody>
          <a:bodyPr>
            <a:noAutofit/>
          </a:bodyPr>
          <a:lstStyle/>
          <a:p>
            <a:r>
              <a:rPr lang="en-US" sz="5800" dirty="0">
                <a:solidFill>
                  <a:schemeClr val="accent2"/>
                </a:solidFill>
                <a:latin typeface="Tahoma"/>
                <a:ea typeface="Tahoma"/>
                <a:cs typeface="Tahoma"/>
              </a:rPr>
              <a:t>Community Partner Briefing</a:t>
            </a:r>
            <a:endParaRPr lang="en-US" sz="5800" dirty="0">
              <a:solidFill>
                <a:schemeClr val="accent2"/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1F2BB9E-1635-C186-73E5-732DF9755420}"/>
              </a:ext>
            </a:extLst>
          </p:cNvPr>
          <p:cNvSpPr txBox="1">
            <a:spLocks/>
          </p:cNvSpPr>
          <p:nvPr/>
        </p:nvSpPr>
        <p:spPr>
          <a:xfrm>
            <a:off x="9395791" y="343717"/>
            <a:ext cx="2424658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4BE434A9-35A3-AE4D-B6D7-C84D1282C73A}" type="datetime4">
              <a:rPr lang="en-US" sz="1400" b="1" smtClean="0">
                <a:solidFill>
                  <a:srgbClr val="CF0A2C"/>
                </a:solidFill>
              </a:rPr>
              <a:pPr marL="0" indent="0" algn="r">
                <a:buNone/>
              </a:pPr>
              <a:t>April 16, 2024</a:t>
            </a:fld>
            <a:endParaRPr lang="en-US" sz="1400" b="1" dirty="0">
              <a:solidFill>
                <a:srgbClr val="CF0A2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B08670-AA5E-E409-860B-C54460D5F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280" y="5875506"/>
            <a:ext cx="3284940" cy="982494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669FAB-A459-C19D-3256-C0E3D8D9E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4996" y="3963626"/>
            <a:ext cx="2480796" cy="2894366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1CD9D77-AD77-9EBD-500A-8B8E1519E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69280" y="5875504"/>
            <a:ext cx="3284940" cy="982495"/>
          </a:xfrm>
          <a:prstGeom prst="rect">
            <a:avLst/>
          </a:prstGeom>
          <a:solidFill>
            <a:srgbClr val="F6871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11041F-4761-1BF3-4917-CDAF0B03D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14994" y="3963625"/>
            <a:ext cx="2480796" cy="2894367"/>
          </a:xfrm>
          <a:prstGeom prst="rect">
            <a:avLst/>
          </a:prstGeom>
          <a:solidFill>
            <a:srgbClr val="41C1E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D37804-816A-43E1-C9CC-977CFC8AA64D}"/>
              </a:ext>
            </a:extLst>
          </p:cNvPr>
          <p:cNvSpPr/>
          <p:nvPr/>
        </p:nvSpPr>
        <p:spPr>
          <a:xfrm>
            <a:off x="1944222" y="1317370"/>
            <a:ext cx="2071043" cy="103584"/>
          </a:xfrm>
          <a:prstGeom prst="rect">
            <a:avLst/>
          </a:prstGeom>
          <a:solidFill>
            <a:srgbClr val="CE0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71F347-156A-6867-37F9-4250A367284E}"/>
              </a:ext>
            </a:extLst>
          </p:cNvPr>
          <p:cNvSpPr txBox="1"/>
          <p:nvPr/>
        </p:nvSpPr>
        <p:spPr>
          <a:xfrm>
            <a:off x="1866717" y="771389"/>
            <a:ext cx="22365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make lives better</a:t>
            </a:r>
          </a:p>
          <a:p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connections.</a:t>
            </a:r>
          </a:p>
        </p:txBody>
      </p:sp>
      <p:pic>
        <p:nvPicPr>
          <p:cNvPr id="24" name="Picture 23" descr="RTD's red and white logo">
            <a:extLst>
              <a:ext uri="{FF2B5EF4-FFF2-40B4-BE49-F238E27FC236}">
                <a16:creationId xmlns:a16="http://schemas.microsoft.com/office/drawing/2014/main" id="{66057DB2-2955-E730-5F61-C8162356E74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84" y="424742"/>
            <a:ext cx="1325315" cy="132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80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4D3E-F8CF-5B41-9AFB-731504377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728" y="3001232"/>
            <a:ext cx="11097632" cy="1159727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State of Good Repair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57A871-EAC9-D41A-4A15-EE18022B440F}"/>
              </a:ext>
            </a:extLst>
          </p:cNvPr>
          <p:cNvGrpSpPr/>
          <p:nvPr/>
        </p:nvGrpSpPr>
        <p:grpSpPr>
          <a:xfrm>
            <a:off x="790856" y="509943"/>
            <a:ext cx="1382206" cy="2019519"/>
            <a:chOff x="521916" y="509943"/>
            <a:chExt cx="1382206" cy="2019519"/>
          </a:xfrm>
        </p:grpSpPr>
        <p:pic>
          <p:nvPicPr>
            <p:cNvPr id="8" name="Graphic 7" descr="Streetcar with solid fill">
              <a:extLst>
                <a:ext uri="{FF2B5EF4-FFF2-40B4-BE49-F238E27FC236}">
                  <a16:creationId xmlns:a16="http://schemas.microsoft.com/office/drawing/2014/main" id="{DBEBE636-E3B0-AC3E-B3FB-6982A44E5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16096"/>
            <a:stretch/>
          </p:blipFill>
          <p:spPr>
            <a:xfrm>
              <a:off x="521917" y="509943"/>
              <a:ext cx="1382205" cy="1159727"/>
            </a:xfrm>
            <a:prstGeom prst="rect">
              <a:avLst/>
            </a:prstGeom>
          </p:spPr>
        </p:pic>
        <p:pic>
          <p:nvPicPr>
            <p:cNvPr id="9" name="Graphic 8" descr="Train Tracks with solid fill">
              <a:extLst>
                <a:ext uri="{FF2B5EF4-FFF2-40B4-BE49-F238E27FC236}">
                  <a16:creationId xmlns:a16="http://schemas.microsoft.com/office/drawing/2014/main" id="{AAEAD210-B314-D270-23D5-11451843E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30824"/>
            <a:stretch/>
          </p:blipFill>
          <p:spPr>
            <a:xfrm>
              <a:off x="521916" y="1573306"/>
              <a:ext cx="1382205" cy="956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4475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6E2C28-C8FB-143A-2234-2368A82FF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of Good Repair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92CF50-834C-F2C3-EAEA-3D269E236C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7" y="1626781"/>
            <a:ext cx="9831226" cy="4498597"/>
          </a:xfrm>
        </p:spPr>
        <p:txBody>
          <a:bodyPr>
            <a:noAutofit/>
          </a:bodyPr>
          <a:lstStyle/>
          <a:p>
            <a:pPr marL="349250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/>
              <a:t>Ensuring assets are in a </a:t>
            </a:r>
            <a:r>
              <a:rPr lang="en-US" sz="1800" b="1" dirty="0"/>
              <a:t>state of good repair </a:t>
            </a:r>
            <a:r>
              <a:rPr lang="en-US" sz="1800" dirty="0"/>
              <a:t>is one of the agency’s highest priorities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/>
              <a:t>Guarantees previous investments in the system remain intact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/>
              <a:t>Supports operationally safe, accessible, and dependable services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/>
              <a:t>Preserves investment in a reliable transit infrastructure</a:t>
            </a:r>
          </a:p>
          <a:p>
            <a:pPr marL="349250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/>
              <a:t>Required by regulatory oversight entities</a:t>
            </a:r>
          </a:p>
          <a:p>
            <a:pPr marL="349250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/>
              <a:t>Extends the design/as-built life of assets</a:t>
            </a:r>
          </a:p>
          <a:p>
            <a:pPr marL="349250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b="1" dirty="0"/>
              <a:t>All transit agencies should undertake projects to maintain assets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1B3865-D246-82D3-65FA-50EEDA0C4D04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CC14AC3E-0943-8966-C6B9-364FDAB0C001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11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18BC3901-D76C-2507-DDEB-F4642D3D2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7" name="Date Placeholder 3">
              <a:extLst>
                <a:ext uri="{FF2B5EF4-FFF2-40B4-BE49-F238E27FC236}">
                  <a16:creationId xmlns:a16="http://schemas.microsoft.com/office/drawing/2014/main" id="{156467A1-DF79-3F0C-5434-BE33AFAF1417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102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00C56-3082-7646-7A27-C75B42FDB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6FD5B8-E97E-6C81-4F46-542CA6CE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Agency Assets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4F5D0E-E411-18BE-7FBB-4BCD0B7429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7" y="1626781"/>
            <a:ext cx="9831226" cy="4498597"/>
          </a:xfrm>
        </p:spPr>
        <p:txBody>
          <a:bodyPr>
            <a:noAutofit/>
          </a:bodyPr>
          <a:lstStyle/>
          <a:p>
            <a:pPr marL="349250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b="1" dirty="0"/>
              <a:t>RTD has more than $9 billion in fixed assets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/>
              <a:t>Guided by the Federal Transit Administration’s mandated Transit Asset Management (TAM) Plan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/>
              <a:t>Assets are at varying ages and useful life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/>
              <a:t>Regularly monitored and inspected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/>
              <a:t>Includes facilities, vehicles, rail track, signals, bridges, stations, etc.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385B8D-12A9-7940-A56A-21C13C5CAB31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F5B6827C-CCE5-0F3D-FC05-73CFBC024901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12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45A36929-7801-2CEE-2FDF-2A28E5209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7" name="Date Placeholder 3">
              <a:extLst>
                <a:ext uri="{FF2B5EF4-FFF2-40B4-BE49-F238E27FC236}">
                  <a16:creationId xmlns:a16="http://schemas.microsoft.com/office/drawing/2014/main" id="{25867BDB-B458-2D87-2818-CCDBFD1AE327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817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8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F1317-5723-27B7-E90A-3EA157871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E2B56-56CB-E1D3-E5FA-24F267D10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728" y="3001232"/>
            <a:ext cx="11097632" cy="1998280"/>
          </a:xfrm>
        </p:spPr>
        <p:txBody>
          <a:bodyPr anchor="b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Downtown Rail </a:t>
            </a:r>
            <a:br>
              <a:rPr lang="en-US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</a:br>
            <a:r>
              <a:rPr lang="en-US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Reconstruction Project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052623-5887-BADF-8FB1-EC4ECDDB9D86}"/>
              </a:ext>
            </a:extLst>
          </p:cNvPr>
          <p:cNvGrpSpPr/>
          <p:nvPr/>
        </p:nvGrpSpPr>
        <p:grpSpPr>
          <a:xfrm>
            <a:off x="696727" y="655784"/>
            <a:ext cx="1912658" cy="1542517"/>
            <a:chOff x="595959" y="476853"/>
            <a:chExt cx="6013186" cy="4849507"/>
          </a:xfrm>
        </p:grpSpPr>
        <p:pic>
          <p:nvPicPr>
            <p:cNvPr id="8" name="Graphic 7" descr="City with solid fill">
              <a:extLst>
                <a:ext uri="{FF2B5EF4-FFF2-40B4-BE49-F238E27FC236}">
                  <a16:creationId xmlns:a16="http://schemas.microsoft.com/office/drawing/2014/main" id="{452742D6-1F68-2F9B-B9E9-CF0158A6D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5412" b="15412"/>
            <a:stretch/>
          </p:blipFill>
          <p:spPr>
            <a:xfrm>
              <a:off x="595959" y="1166670"/>
              <a:ext cx="6013186" cy="415969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36A3499-F4C3-D0AF-4FBA-16DA4CDC4BB3}"/>
                </a:ext>
              </a:extLst>
            </p:cNvPr>
            <p:cNvSpPr/>
            <p:nvPr/>
          </p:nvSpPr>
          <p:spPr>
            <a:xfrm>
              <a:off x="4581693" y="932669"/>
              <a:ext cx="1548665" cy="8707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8CAA9AC7-B9B9-FFB2-F26B-15A303689128}"/>
                </a:ext>
              </a:extLst>
            </p:cNvPr>
            <p:cNvSpPr/>
            <p:nvPr/>
          </p:nvSpPr>
          <p:spPr>
            <a:xfrm rot="16200000">
              <a:off x="4741223" y="830030"/>
              <a:ext cx="1768015" cy="1061662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FA0219-5201-A4FC-B7BE-000865397B8C}"/>
                </a:ext>
              </a:extLst>
            </p:cNvPr>
            <p:cNvSpPr/>
            <p:nvPr/>
          </p:nvSpPr>
          <p:spPr>
            <a:xfrm>
              <a:off x="4581693" y="1368042"/>
              <a:ext cx="232082" cy="3817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BCC547C-1FBA-3F0A-5843-1B9EC466410E}"/>
                </a:ext>
              </a:extLst>
            </p:cNvPr>
            <p:cNvSpPr/>
            <p:nvPr/>
          </p:nvSpPr>
          <p:spPr>
            <a:xfrm>
              <a:off x="5922547" y="1368042"/>
              <a:ext cx="232082" cy="3817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98BFBC-14C0-1454-0A65-D6654B70E015}"/>
                </a:ext>
              </a:extLst>
            </p:cNvPr>
            <p:cNvSpPr/>
            <p:nvPr/>
          </p:nvSpPr>
          <p:spPr>
            <a:xfrm>
              <a:off x="4977651" y="1860667"/>
              <a:ext cx="256032" cy="256032"/>
            </a:xfrm>
            <a:prstGeom prst="rect">
              <a:avLst/>
            </a:prstGeom>
            <a:solidFill>
              <a:srgbClr val="002F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91B464-AC43-CD83-D8B6-ECB0BE5FA827}"/>
                </a:ext>
              </a:extLst>
            </p:cNvPr>
            <p:cNvSpPr/>
            <p:nvPr/>
          </p:nvSpPr>
          <p:spPr>
            <a:xfrm>
              <a:off x="5480125" y="1860667"/>
              <a:ext cx="256032" cy="256032"/>
            </a:xfrm>
            <a:prstGeom prst="rect">
              <a:avLst/>
            </a:prstGeom>
            <a:solidFill>
              <a:srgbClr val="002F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3FF81E7-8533-908B-8EFA-2D7E1BBFDE57}"/>
                </a:ext>
              </a:extLst>
            </p:cNvPr>
            <p:cNvSpPr/>
            <p:nvPr/>
          </p:nvSpPr>
          <p:spPr>
            <a:xfrm>
              <a:off x="4975621" y="1403624"/>
              <a:ext cx="256032" cy="256032"/>
            </a:xfrm>
            <a:prstGeom prst="rect">
              <a:avLst/>
            </a:prstGeom>
            <a:solidFill>
              <a:srgbClr val="002F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FBC9AA6-AA01-918E-BAB8-86604C96F37E}"/>
                </a:ext>
              </a:extLst>
            </p:cNvPr>
            <p:cNvSpPr/>
            <p:nvPr/>
          </p:nvSpPr>
          <p:spPr>
            <a:xfrm>
              <a:off x="5482047" y="1406278"/>
              <a:ext cx="256032" cy="256032"/>
            </a:xfrm>
            <a:prstGeom prst="rect">
              <a:avLst/>
            </a:prstGeom>
            <a:solidFill>
              <a:srgbClr val="002F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54CB34-1F6E-DA86-CCBF-7ABC73D61DC0}"/>
                </a:ext>
              </a:extLst>
            </p:cNvPr>
            <p:cNvSpPr/>
            <p:nvPr/>
          </p:nvSpPr>
          <p:spPr>
            <a:xfrm>
              <a:off x="5482590" y="996806"/>
              <a:ext cx="256032" cy="256032"/>
            </a:xfrm>
            <a:prstGeom prst="rect">
              <a:avLst/>
            </a:prstGeom>
            <a:solidFill>
              <a:srgbClr val="002F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3D6E37-93CE-97D1-5239-CEFE1E179296}"/>
                </a:ext>
              </a:extLst>
            </p:cNvPr>
            <p:cNvSpPr/>
            <p:nvPr/>
          </p:nvSpPr>
          <p:spPr>
            <a:xfrm>
              <a:off x="5484512" y="609652"/>
              <a:ext cx="256032" cy="256032"/>
            </a:xfrm>
            <a:prstGeom prst="rect">
              <a:avLst/>
            </a:prstGeom>
            <a:solidFill>
              <a:srgbClr val="002F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0523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03A51-A7B2-A9D3-D9FE-CACCE5F35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490FAE-68D1-105F-BC3E-9C616524A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Downtown Loop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F6B9BE-A433-F593-6A7D-65BD799C0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2466" y="1443302"/>
            <a:ext cx="6638276" cy="1209587"/>
          </a:xfrm>
        </p:spPr>
        <p:txBody>
          <a:bodyPr>
            <a:noAutofit/>
          </a:bodyPr>
          <a:lstStyle/>
          <a:p>
            <a:pPr marL="349250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800" dirty="0"/>
              <a:t>Downtown Loop is part of RTD’s inaugural light rail line </a:t>
            </a:r>
          </a:p>
          <a:p>
            <a:pPr marL="349250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800" dirty="0"/>
              <a:t>Currently the D, H, and L lines run on the Downtown Loop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0FB593-23DE-F903-633B-BC7D920D175F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1777B5B0-2921-977D-D15E-5DDB6C307E11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14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D6B349B0-002C-D23F-E400-2EFC8148D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7" name="Date Placeholder 3">
              <a:extLst>
                <a:ext uri="{FF2B5EF4-FFF2-40B4-BE49-F238E27FC236}">
                  <a16:creationId xmlns:a16="http://schemas.microsoft.com/office/drawing/2014/main" id="{308D82A4-F1C9-EEF6-BFD1-301A700507C9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17,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03A1F5-6498-40B1-666E-6759F952662C}"/>
              </a:ext>
            </a:extLst>
          </p:cNvPr>
          <p:cNvGrpSpPr/>
          <p:nvPr/>
        </p:nvGrpSpPr>
        <p:grpSpPr>
          <a:xfrm>
            <a:off x="0" y="1443302"/>
            <a:ext cx="9057635" cy="4993076"/>
            <a:chOff x="0" y="1443302"/>
            <a:chExt cx="9057635" cy="499307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248DB6E-AC1E-F6D6-1A58-8858EE904C66}"/>
                </a:ext>
              </a:extLst>
            </p:cNvPr>
            <p:cNvSpPr/>
            <p:nvPr/>
          </p:nvSpPr>
          <p:spPr>
            <a:xfrm>
              <a:off x="5082428" y="2516870"/>
              <a:ext cx="3919508" cy="391950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map of a train&#10;&#10;Description automatically generated">
              <a:extLst>
                <a:ext uri="{FF2B5EF4-FFF2-40B4-BE49-F238E27FC236}">
                  <a16:creationId xmlns:a16="http://schemas.microsoft.com/office/drawing/2014/main" id="{29863566-74F1-A77C-95DB-AE149BBD2C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1" b="9259"/>
            <a:stretch/>
          </p:blipFill>
          <p:spPr>
            <a:xfrm>
              <a:off x="311258" y="1626780"/>
              <a:ext cx="4508567" cy="441277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91F4F3-B55B-622C-116F-B61585C1C299}"/>
                </a:ext>
              </a:extLst>
            </p:cNvPr>
            <p:cNvSpPr/>
            <p:nvPr/>
          </p:nvSpPr>
          <p:spPr>
            <a:xfrm>
              <a:off x="0" y="1443302"/>
              <a:ext cx="2122311" cy="688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283FC96-82DD-BD7E-AC88-13428BA01CC2}"/>
                </a:ext>
              </a:extLst>
            </p:cNvPr>
            <p:cNvSpPr/>
            <p:nvPr/>
          </p:nvSpPr>
          <p:spPr>
            <a:xfrm>
              <a:off x="2449690" y="3217333"/>
              <a:ext cx="744240" cy="744240"/>
            </a:xfrm>
            <a:prstGeom prst="ellipse">
              <a:avLst/>
            </a:prstGeom>
            <a:noFill/>
            <a:ln w="762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AFBA25CD-FBEB-722C-8F48-9AAE39F85756}"/>
                </a:ext>
              </a:extLst>
            </p:cNvPr>
            <p:cNvSpPr/>
            <p:nvPr/>
          </p:nvSpPr>
          <p:spPr>
            <a:xfrm rot="674323">
              <a:off x="3144660" y="3603129"/>
              <a:ext cx="1834676" cy="48583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circular image of a map&#10;&#10;Description automatically generated">
              <a:extLst>
                <a:ext uri="{FF2B5EF4-FFF2-40B4-BE49-F238E27FC236}">
                  <a16:creationId xmlns:a16="http://schemas.microsoft.com/office/drawing/2014/main" id="{8EDC7C0F-32A3-6B18-9523-76D1FED54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3" t="22393" r="21056" b="29877"/>
            <a:stretch/>
          </p:blipFill>
          <p:spPr>
            <a:xfrm>
              <a:off x="5055535" y="2512075"/>
              <a:ext cx="4002100" cy="3919508"/>
            </a:xfrm>
            <a:prstGeom prst="rect">
              <a:avLst/>
            </a:prstGeom>
            <a:ln w="762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86647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03A51-A7B2-A9D3-D9FE-CACCE5F35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490FAE-68D1-105F-BC3E-9C616524A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Downtown Loop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F6B9BE-A433-F593-6A7D-65BD799C0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7" y="1626781"/>
            <a:ext cx="7500654" cy="3714653"/>
          </a:xfrm>
        </p:spPr>
        <p:txBody>
          <a:bodyPr>
            <a:noAutofit/>
          </a:bodyPr>
          <a:lstStyle/>
          <a:p>
            <a:pPr marL="349250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800" dirty="0"/>
              <a:t>Trains operate in a street-running capacity in lieu of a dedicated right-of-way</a:t>
            </a:r>
          </a:p>
          <a:p>
            <a:pPr marL="349250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800" dirty="0"/>
              <a:t>Public utilities exist under the rail alignment </a:t>
            </a:r>
          </a:p>
          <a:p>
            <a:pPr marL="349250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800" dirty="0"/>
              <a:t>The light rail system uses paved track in the Downtown Loop</a:t>
            </a:r>
          </a:p>
          <a:p>
            <a:pPr marL="806450" lvl="1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600" dirty="0"/>
              <a:t>Paved track reconstruction work needs to be outsourced</a:t>
            </a:r>
          </a:p>
          <a:p>
            <a:pPr marL="806450" lvl="1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600" dirty="0"/>
              <a:t>Open ballasted track is easier to continuously replace than paved track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0FB593-23DE-F903-633B-BC7D920D175F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1777B5B0-2921-977D-D15E-5DDB6C307E11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15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D6B349B0-002C-D23F-E400-2EFC8148D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7" name="Date Placeholder 3">
              <a:extLst>
                <a:ext uri="{FF2B5EF4-FFF2-40B4-BE49-F238E27FC236}">
                  <a16:creationId xmlns:a16="http://schemas.microsoft.com/office/drawing/2014/main" id="{308D82A4-F1C9-EEF6-BFD1-301A700507C9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17,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2" name="Picture 11" descr="A train at a station in downtown Denver">
            <a:extLst>
              <a:ext uri="{FF2B5EF4-FFF2-40B4-BE49-F238E27FC236}">
                <a16:creationId xmlns:a16="http://schemas.microsoft.com/office/drawing/2014/main" id="{3C4A6978-B108-B5EE-8838-B617031945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3059" y="1019735"/>
            <a:ext cx="3697394" cy="2260659"/>
          </a:xfrm>
          <a:prstGeom prst="rect">
            <a:avLst/>
          </a:prstGeom>
        </p:spPr>
      </p:pic>
      <p:pic>
        <p:nvPicPr>
          <p:cNvPr id="9" name="Picture 8" descr="Photo of open ballasted track">
            <a:extLst>
              <a:ext uri="{FF2B5EF4-FFF2-40B4-BE49-F238E27FC236}">
                <a16:creationId xmlns:a16="http://schemas.microsoft.com/office/drawing/2014/main" id="{D7EB636A-F4A1-3754-7399-E05FC06699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0701" y="3441679"/>
            <a:ext cx="1759751" cy="1763828"/>
          </a:xfrm>
          <a:prstGeom prst="rect">
            <a:avLst/>
          </a:prstGeom>
        </p:spPr>
      </p:pic>
      <p:pic>
        <p:nvPicPr>
          <p:cNvPr id="10" name="Picture 9" descr="Photo of paved track in Downtown Denver">
            <a:extLst>
              <a:ext uri="{FF2B5EF4-FFF2-40B4-BE49-F238E27FC236}">
                <a16:creationId xmlns:a16="http://schemas.microsoft.com/office/drawing/2014/main" id="{D8A788A9-147C-E0B7-C63C-44597D5CF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01020" y="3443717"/>
            <a:ext cx="1763828" cy="1759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CE1FBC-6593-BB61-13B6-B8ADBA659576}"/>
              </a:ext>
            </a:extLst>
          </p:cNvPr>
          <p:cNvSpPr txBox="1"/>
          <p:nvPr/>
        </p:nvSpPr>
        <p:spPr>
          <a:xfrm>
            <a:off x="8127664" y="5218451"/>
            <a:ext cx="104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Paved Track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9BC4D-A4EC-88A2-AB4E-DDC2E04118FB}"/>
              </a:ext>
            </a:extLst>
          </p:cNvPr>
          <p:cNvSpPr txBox="1"/>
          <p:nvPr/>
        </p:nvSpPr>
        <p:spPr>
          <a:xfrm>
            <a:off x="10051756" y="5205507"/>
            <a:ext cx="1685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Ballasted Track</a:t>
            </a:r>
          </a:p>
        </p:txBody>
      </p:sp>
    </p:spTree>
    <p:extLst>
      <p:ext uri="{BB962C8B-B14F-4D97-AF65-F5344CB8AC3E}">
        <p14:creationId xmlns:p14="http://schemas.microsoft.com/office/powerpoint/2010/main" val="3083343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2FA30-354B-F854-08F6-42BB4D190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E26291-2C13-6864-0036-3E98928D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Previous Downtown Projects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C29A25-0C5B-142E-04A3-B6ECDBD959C1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4F0183C0-F804-BE24-0C09-A0D9C56B6D79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16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65910F37-BA92-08A2-EA04-0538E93A7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7" name="Date Placeholder 3">
              <a:extLst>
                <a:ext uri="{FF2B5EF4-FFF2-40B4-BE49-F238E27FC236}">
                  <a16:creationId xmlns:a16="http://schemas.microsoft.com/office/drawing/2014/main" id="{70BCE5FF-454A-E4CE-E5AB-62DE1B122101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8" name="Pentagon 7">
            <a:extLst>
              <a:ext uri="{FF2B5EF4-FFF2-40B4-BE49-F238E27FC236}">
                <a16:creationId xmlns:a16="http://schemas.microsoft.com/office/drawing/2014/main" id="{FDFB3C19-AFE4-88B5-9CBD-6CCD95831EF8}"/>
              </a:ext>
            </a:extLst>
          </p:cNvPr>
          <p:cNvSpPr/>
          <p:nvPr/>
        </p:nvSpPr>
        <p:spPr>
          <a:xfrm>
            <a:off x="3401122" y="3723738"/>
            <a:ext cx="8363414" cy="859414"/>
          </a:xfrm>
          <a:prstGeom prst="homePlate">
            <a:avLst/>
          </a:prstGeom>
          <a:solidFill>
            <a:srgbClr val="002F8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 – 2023</a:t>
            </a:r>
            <a:b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replacement projects</a:t>
            </a:r>
            <a:endParaRPr lang="en-US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6BAF3AED-13BC-27EE-A4EA-3D18B7316565}"/>
              </a:ext>
            </a:extLst>
          </p:cNvPr>
          <p:cNvSpPr/>
          <p:nvPr/>
        </p:nvSpPr>
        <p:spPr>
          <a:xfrm>
            <a:off x="384830" y="3723738"/>
            <a:ext cx="4075657" cy="859414"/>
          </a:xfrm>
          <a:prstGeom prst="homePlate">
            <a:avLst/>
          </a:prstGeom>
          <a:solidFill>
            <a:srgbClr val="41C1E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2012 – 2013</a:t>
            </a:r>
            <a:b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replacement projects</a:t>
            </a:r>
            <a:endParaRPr lang="en-US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Photo of construction work to repair rail track">
            <a:extLst>
              <a:ext uri="{FF2B5EF4-FFF2-40B4-BE49-F238E27FC236}">
                <a16:creationId xmlns:a16="http://schemas.microsoft.com/office/drawing/2014/main" id="{D8F93D1D-E4EA-6DC0-CE79-0E8A445FBE7C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74" y="1565841"/>
            <a:ext cx="1989879" cy="2123132"/>
          </a:xfrm>
          <a:prstGeom prst="rect">
            <a:avLst/>
          </a:prstGeom>
        </p:spPr>
      </p:pic>
      <p:pic>
        <p:nvPicPr>
          <p:cNvPr id="12" name="Picture 11" descr="A group of people in safety vests on a sidewalk repairing sections of rail">
            <a:extLst>
              <a:ext uri="{FF2B5EF4-FFF2-40B4-BE49-F238E27FC236}">
                <a16:creationId xmlns:a16="http://schemas.microsoft.com/office/drawing/2014/main" id="{91FA7130-1784-F0B2-31BB-FF4F9D86C5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243" y="1565841"/>
            <a:ext cx="3138985" cy="2121408"/>
          </a:xfrm>
          <a:prstGeom prst="rect">
            <a:avLst/>
          </a:prstGeom>
        </p:spPr>
      </p:pic>
      <p:pic>
        <p:nvPicPr>
          <p:cNvPr id="14" name="Picture 13" descr="Aerial photo of a construction project in Downtown Denver">
            <a:extLst>
              <a:ext uri="{FF2B5EF4-FFF2-40B4-BE49-F238E27FC236}">
                <a16:creationId xmlns:a16="http://schemas.microsoft.com/office/drawing/2014/main" id="{AF92C56A-3698-E87A-E06F-A4E7115666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818" y="1565841"/>
            <a:ext cx="3368670" cy="2121408"/>
          </a:xfrm>
          <a:prstGeom prst="rect">
            <a:avLst/>
          </a:prstGeom>
        </p:spPr>
      </p:pic>
      <p:pic>
        <p:nvPicPr>
          <p:cNvPr id="16" name="Picture 15" descr="A train on the tracks in front of a building in Downtown Denver">
            <a:extLst>
              <a:ext uri="{FF2B5EF4-FFF2-40B4-BE49-F238E27FC236}">
                <a16:creationId xmlns:a16="http://schemas.microsoft.com/office/drawing/2014/main" id="{9F877E5C-1824-F20E-0D8C-371EEF5748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67"/>
          <a:stretch/>
        </p:blipFill>
        <p:spPr>
          <a:xfrm>
            <a:off x="9087078" y="1565841"/>
            <a:ext cx="2242561" cy="2121408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6A76C76-B5E2-9B23-7730-166864C91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8" y="4684823"/>
            <a:ext cx="10773055" cy="1802219"/>
          </a:xfrm>
        </p:spPr>
        <p:txBody>
          <a:bodyPr>
            <a:noAutofit/>
          </a:bodyPr>
          <a:lstStyle/>
          <a:p>
            <a:pPr marL="349250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800" b="1" dirty="0"/>
              <a:t>$19M spent on 17 isolated projects between 2012 and 2023</a:t>
            </a:r>
          </a:p>
          <a:p>
            <a:pPr marL="806450" lvl="1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600" dirty="0"/>
              <a:t>Replaced targeted segments of curved rail, switches, crossings, signals, and other infrastructure</a:t>
            </a:r>
          </a:p>
          <a:p>
            <a:pPr marL="806450" lvl="1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600" dirty="0"/>
              <a:t>Work paused due to the opening of new rail lines (e.g., W Line in 2013 and A Line in 2016) </a:t>
            </a:r>
          </a:p>
        </p:txBody>
      </p:sp>
    </p:spTree>
    <p:extLst>
      <p:ext uri="{BB962C8B-B14F-4D97-AF65-F5344CB8AC3E}">
        <p14:creationId xmlns:p14="http://schemas.microsoft.com/office/powerpoint/2010/main" val="2600896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E07CA-CD10-780F-8ABD-31E94127C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2DF568-EAF0-90D0-A9AF-D2C00E90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Reconstruction Project Overview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87422A-13F5-AE3B-94BD-7F7104A10E81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8FD3CBF3-A748-C950-A6CF-73E2297284ED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17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0515EFB2-E186-3F28-55D7-C3617EBFC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7" name="Date Placeholder 3">
              <a:extLst>
                <a:ext uri="{FF2B5EF4-FFF2-40B4-BE49-F238E27FC236}">
                  <a16:creationId xmlns:a16="http://schemas.microsoft.com/office/drawing/2014/main" id="{5FA7A171-881E-E557-2FD4-3C3C7CB3CA41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835E0E9-C902-7587-60DF-646EECB1E760}"/>
              </a:ext>
            </a:extLst>
          </p:cNvPr>
          <p:cNvSpPr txBox="1">
            <a:spLocks/>
          </p:cNvSpPr>
          <p:nvPr/>
        </p:nvSpPr>
        <p:spPr>
          <a:xfrm>
            <a:off x="311257" y="1626781"/>
            <a:ext cx="8541341" cy="45206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2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The project was prioritized to maintain assets in a state of good repair</a:t>
            </a:r>
          </a:p>
          <a:p>
            <a:pPr lvl="1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Work emphasizes planned closures versus unplanned service disruptions</a:t>
            </a:r>
          </a:p>
          <a:p>
            <a:pPr lvl="1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Time-specific closures to minimize inconvenience to customers</a:t>
            </a:r>
          </a:p>
          <a:p>
            <a:pPr marL="349250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800" b="1" dirty="0">
                <a:latin typeface="Tahoma"/>
                <a:ea typeface="Tahoma"/>
                <a:cs typeface="Tahoma"/>
              </a:rPr>
              <a:t>Near-term reconstruction will be completed in four phases</a:t>
            </a:r>
          </a:p>
          <a:p>
            <a:pPr marL="806450" lvl="1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First phase is a full-depth reconstruction of five at-grade rail/street intersections</a:t>
            </a:r>
          </a:p>
          <a:p>
            <a:pPr marL="806450" lvl="1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Phases 2 - 4 may be done out of order and/or work may overlap</a:t>
            </a:r>
          </a:p>
          <a:p>
            <a:pPr marL="806450" lvl="1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Downtown rail service will be impacted during each phase</a:t>
            </a:r>
          </a:p>
          <a:p>
            <a:pPr marL="349250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$152 million budget appropriation in FY2024 for planning, design, construction, legal consultancy, and project management</a:t>
            </a:r>
            <a:endParaRPr lang="en-US" sz="1600" dirty="0">
              <a:latin typeface="Tahoma"/>
              <a:ea typeface="Tahoma"/>
              <a:cs typeface="Tahoma"/>
            </a:endParaRPr>
          </a:p>
        </p:txBody>
      </p:sp>
      <p:pic>
        <p:nvPicPr>
          <p:cNvPr id="6" name="Picture 5" descr="Train moving through Downtown Denver past buildings">
            <a:extLst>
              <a:ext uri="{FF2B5EF4-FFF2-40B4-BE49-F238E27FC236}">
                <a16:creationId xmlns:a16="http://schemas.microsoft.com/office/drawing/2014/main" id="{2A2DF77A-B0D7-A122-812E-34EF7BEC5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7252" y="1611275"/>
            <a:ext cx="2743200" cy="313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20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29BBE-D524-ACD0-9962-8E4457EA1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6ABCCC-D145-7212-30D7-867893EE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RTD’s First Reconstruction Project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A5F33C-6053-9A6C-1DD7-8790DEB7B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7" y="1626781"/>
            <a:ext cx="7319630" cy="4498597"/>
          </a:xfrm>
        </p:spPr>
        <p:txBody>
          <a:bodyPr>
            <a:noAutofit/>
          </a:bodyPr>
          <a:lstStyle/>
          <a:p>
            <a:pPr marL="349250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/>
              <a:t>For nearly 30 years, RTD primarily focused its efforts on building and expanding its rail system</a:t>
            </a:r>
          </a:p>
          <a:p>
            <a:pPr marL="349250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/>
              <a:t>This is the first time the agency will undertake a major reconstruction project of this nature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/>
              <a:t>Previous rail-related construction projects were aimed at specific segment enhancements and repairs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/>
              <a:t>Reconstruction improves the customer experience by mitigating service disruptions and unscheduled maintenance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336434-BC29-9441-1A82-C221ACBDBD7D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0CBE8DFA-9A12-3DC5-8472-A73136B4C932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18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1B880D1D-4716-A2AB-8B27-3B7420EA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7" name="Date Placeholder 3">
              <a:extLst>
                <a:ext uri="{FF2B5EF4-FFF2-40B4-BE49-F238E27FC236}">
                  <a16:creationId xmlns:a16="http://schemas.microsoft.com/office/drawing/2014/main" id="{9D3005DF-26C3-6BB7-A5EC-A9EBD2A0E8C7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8" name="Picture 7" descr="A train moving on a city street in Downtown Denver">
            <a:extLst>
              <a:ext uri="{FF2B5EF4-FFF2-40B4-BE49-F238E27FC236}">
                <a16:creationId xmlns:a16="http://schemas.microsoft.com/office/drawing/2014/main" id="{85F9EE9D-1653-613B-98F0-809894E10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8133" y="1626781"/>
            <a:ext cx="2522320" cy="365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16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568E6-54B8-339D-63F5-BCA87C66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6D13FF-F50D-E969-A28C-38EDD868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07974"/>
            <a:ext cx="10515600" cy="1325563"/>
          </a:xfrm>
        </p:spPr>
        <p:txBody>
          <a:bodyPr/>
          <a:lstStyle/>
          <a:p>
            <a:r>
              <a:rPr lang="en-US"/>
              <a:t>Phase One: Five Intersections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4BC6C3-AF66-6D0E-2D2F-C214886049E0}"/>
              </a:ext>
            </a:extLst>
          </p:cNvPr>
          <p:cNvGrpSpPr/>
          <p:nvPr/>
        </p:nvGrpSpPr>
        <p:grpSpPr>
          <a:xfrm>
            <a:off x="311258" y="5717331"/>
            <a:ext cx="11589195" cy="868680"/>
            <a:chOff x="311258" y="5717331"/>
            <a:chExt cx="11589195" cy="870828"/>
          </a:xfrm>
        </p:grpSpPr>
        <p:sp>
          <p:nvSpPr>
            <p:cNvPr id="29" name="Slide Number Placeholder 4">
              <a:extLst>
                <a:ext uri="{FF2B5EF4-FFF2-40B4-BE49-F238E27FC236}">
                  <a16:creationId xmlns:a16="http://schemas.microsoft.com/office/drawing/2014/main" id="{D435285A-A19D-562F-BDC4-173FEF410CF9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19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0" name="Picture 29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861DB06E-C7DD-EF1C-ED6C-843C18C12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31" name="Date Placeholder 3">
              <a:extLst>
                <a:ext uri="{FF2B5EF4-FFF2-40B4-BE49-F238E27FC236}">
                  <a16:creationId xmlns:a16="http://schemas.microsoft.com/office/drawing/2014/main" id="{6E21ED2E-AC34-2DF3-0A0D-BAF068D544E9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5E899FD-695B-A657-39C3-0A062B1A3013}"/>
              </a:ext>
            </a:extLst>
          </p:cNvPr>
          <p:cNvSpPr txBox="1">
            <a:spLocks/>
          </p:cNvSpPr>
          <p:nvPr/>
        </p:nvSpPr>
        <p:spPr>
          <a:xfrm>
            <a:off x="311258" y="1626781"/>
            <a:ext cx="8128407" cy="4498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2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Five intersections in the Downtown Loop will be reconstructed in 2024</a:t>
            </a:r>
          </a:p>
          <a:p>
            <a:pPr marL="349250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The five intersections will not be reconstructed at the same time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Project will progress between May and September</a:t>
            </a:r>
          </a:p>
          <a:p>
            <a:pPr marL="349250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RTD has been meeting with the City and County of Denver (CCD) </a:t>
            </a:r>
            <a:br>
              <a:rPr lang="en-US" sz="1800" dirty="0">
                <a:latin typeface="Tahoma"/>
                <a:ea typeface="Tahoma"/>
                <a:cs typeface="Tahoma"/>
              </a:rPr>
            </a:br>
            <a:r>
              <a:rPr lang="en-US" sz="1800" dirty="0">
                <a:latin typeface="Tahoma"/>
                <a:ea typeface="Tahoma"/>
                <a:cs typeface="Tahoma"/>
              </a:rPr>
              <a:t>to discuss potential street closures and develop traffic detour plans</a:t>
            </a:r>
          </a:p>
        </p:txBody>
      </p:sp>
      <p:pic>
        <p:nvPicPr>
          <p:cNvPr id="3" name="Picture 2" descr="A close up of a rail in downtown denver">
            <a:extLst>
              <a:ext uri="{FF2B5EF4-FFF2-40B4-BE49-F238E27FC236}">
                <a16:creationId xmlns:a16="http://schemas.microsoft.com/office/drawing/2014/main" id="{3B8A9DA5-4B22-60B3-18D9-83411825DE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307234" y="4010186"/>
            <a:ext cx="1663308" cy="1483707"/>
          </a:xfrm>
          <a:prstGeom prst="rect">
            <a:avLst/>
          </a:prstGeom>
        </p:spPr>
      </p:pic>
      <p:pic>
        <p:nvPicPr>
          <p:cNvPr id="11" name="Picture 10" descr="A street with a train track in the middle of Downtown Denver">
            <a:extLst>
              <a:ext uri="{FF2B5EF4-FFF2-40B4-BE49-F238E27FC236}">
                <a16:creationId xmlns:a16="http://schemas.microsoft.com/office/drawing/2014/main" id="{BAC56BE8-6470-0EA4-3BA9-BD742F649E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151" y="1667175"/>
            <a:ext cx="3008590" cy="2119574"/>
          </a:xfrm>
          <a:prstGeom prst="rect">
            <a:avLst/>
          </a:prstGeom>
        </p:spPr>
      </p:pic>
      <p:pic>
        <p:nvPicPr>
          <p:cNvPr id="13" name="Picture 12" descr="Front of a light rail train showing the rail track">
            <a:extLst>
              <a:ext uri="{FF2B5EF4-FFF2-40B4-BE49-F238E27FC236}">
                <a16:creationId xmlns:a16="http://schemas.microsoft.com/office/drawing/2014/main" id="{9C08E931-2B37-6F4A-2A59-86B3968B0F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151" y="3915387"/>
            <a:ext cx="1410344" cy="16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14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9826-42FB-16AE-6E2E-B870727C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Welcome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510AA-A555-8E34-19F0-D8D954B307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7" y="1645920"/>
            <a:ext cx="8523985" cy="436626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b="1" dirty="0">
                <a:latin typeface="Tahoma"/>
                <a:ea typeface="Tahoma"/>
                <a:cs typeface="Tahoma"/>
              </a:rPr>
              <a:t>Thank you for attending today’s community partner meeting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This meeting will be recorded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Please use the chat feature to ask questions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A moderator will ask questions on behalf of participants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Questions and answers will also be added to the project webpage’s FAQ section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A follow-up email will be sent this afternoon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Include links to all presentation materials, toolkits, FAQs, and other resources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AADF08-DF0F-EA9E-1474-692D3AD2B7A9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5" name="Slide Number Placeholder 4">
              <a:extLst>
                <a:ext uri="{FF2B5EF4-FFF2-40B4-BE49-F238E27FC236}">
                  <a16:creationId xmlns:a16="http://schemas.microsoft.com/office/drawing/2014/main" id="{B4FB90F3-BA82-1496-FD4C-10EFD597B3E0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1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2</a:t>
              </a:fld>
              <a:endParaRPr lang="en-US" sz="11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40C673FD-C917-0FA5-FDD7-1812EC064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8" name="Date Placeholder 3">
              <a:extLst>
                <a:ext uri="{FF2B5EF4-FFF2-40B4-BE49-F238E27FC236}">
                  <a16:creationId xmlns:a16="http://schemas.microsoft.com/office/drawing/2014/main" id="{242826FC-7EAB-A378-D13B-9A5BE1D3C9A6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1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1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463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1FBC0-3A55-D539-C021-5120BE144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A105454-0AB1-FFDA-2C0C-EAFBE1AB731A}"/>
              </a:ext>
            </a:extLst>
          </p:cNvPr>
          <p:cNvSpPr/>
          <p:nvPr/>
        </p:nvSpPr>
        <p:spPr>
          <a:xfrm>
            <a:off x="0" y="566949"/>
            <a:ext cx="3804745" cy="169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llustrated map of Downtown Denver showing Phase One of the reconstruction project">
            <a:extLst>
              <a:ext uri="{FF2B5EF4-FFF2-40B4-BE49-F238E27FC236}">
                <a16:creationId xmlns:a16="http://schemas.microsoft.com/office/drawing/2014/main" id="{5B7EB91D-BF32-5FFE-9C5C-34246FFB7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6" y="303109"/>
            <a:ext cx="10754434" cy="6305126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Picture 17" descr="A white sign with a building&#10;&#10;Description automatically generated">
            <a:extLst>
              <a:ext uri="{FF2B5EF4-FFF2-40B4-BE49-F238E27FC236}">
                <a16:creationId xmlns:a16="http://schemas.microsoft.com/office/drawing/2014/main" id="{474AF4CA-13E0-EE12-7241-4A4764981C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583" y="1587887"/>
            <a:ext cx="709484" cy="79606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43CC6191-3002-1B3F-C559-4FC1B63BF63A}"/>
              </a:ext>
            </a:extLst>
          </p:cNvPr>
          <p:cNvSpPr/>
          <p:nvPr/>
        </p:nvSpPr>
        <p:spPr>
          <a:xfrm>
            <a:off x="7445830" y="463461"/>
            <a:ext cx="3904041" cy="599275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Stout and 15th intersection">
            <a:extLst>
              <a:ext uri="{FF2B5EF4-FFF2-40B4-BE49-F238E27FC236}">
                <a16:creationId xmlns:a16="http://schemas.microsoft.com/office/drawing/2014/main" id="{74232D53-B51C-B126-2238-80F3C28D56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518" y="611717"/>
            <a:ext cx="1682979" cy="1028148"/>
          </a:xfrm>
          <a:prstGeom prst="rect">
            <a:avLst/>
          </a:prstGeom>
          <a:ln w="12700">
            <a:noFill/>
          </a:ln>
        </p:spPr>
      </p:pic>
      <p:pic>
        <p:nvPicPr>
          <p:cNvPr id="49" name="Picture 48" descr="Stout and 17th intersection">
            <a:extLst>
              <a:ext uri="{FF2B5EF4-FFF2-40B4-BE49-F238E27FC236}">
                <a16:creationId xmlns:a16="http://schemas.microsoft.com/office/drawing/2014/main" id="{1BD48D59-3B09-5CA9-BB47-D63B65E03A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147" y="2951165"/>
            <a:ext cx="1682979" cy="1028148"/>
          </a:xfrm>
          <a:prstGeom prst="rect">
            <a:avLst/>
          </a:prstGeom>
          <a:ln w="12700">
            <a:noFill/>
          </a:ln>
        </p:spPr>
      </p:pic>
      <p:pic>
        <p:nvPicPr>
          <p:cNvPr id="51" name="Picture 50" descr="California and 17th intersection">
            <a:extLst>
              <a:ext uri="{FF2B5EF4-FFF2-40B4-BE49-F238E27FC236}">
                <a16:creationId xmlns:a16="http://schemas.microsoft.com/office/drawing/2014/main" id="{41A9B501-FEAA-6491-8B18-89E269BE6C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518" y="4120889"/>
            <a:ext cx="1682979" cy="1028148"/>
          </a:xfrm>
          <a:prstGeom prst="rect">
            <a:avLst/>
          </a:prstGeom>
          <a:ln w="12700">
            <a:noFill/>
          </a:ln>
        </p:spPr>
      </p:pic>
      <p:pic>
        <p:nvPicPr>
          <p:cNvPr id="52" name="Picture 51" descr="Broadway and Welton intersection">
            <a:extLst>
              <a:ext uri="{FF2B5EF4-FFF2-40B4-BE49-F238E27FC236}">
                <a16:creationId xmlns:a16="http://schemas.microsoft.com/office/drawing/2014/main" id="{9E055989-2CDC-34CE-CA0D-1D65BA26CD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518" y="5290613"/>
            <a:ext cx="1682979" cy="1028148"/>
          </a:xfrm>
          <a:prstGeom prst="rect">
            <a:avLst/>
          </a:prstGeom>
          <a:ln w="12700">
            <a:noFill/>
          </a:ln>
        </p:spPr>
      </p:pic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F080BE47-9CE1-6F55-B8C8-34A89ACA7EEE}"/>
              </a:ext>
            </a:extLst>
          </p:cNvPr>
          <p:cNvGraphicFramePr>
            <a:graphicFrameLocks noGrp="1"/>
          </p:cNvGraphicFramePr>
          <p:nvPr/>
        </p:nvGraphicFramePr>
        <p:xfrm>
          <a:off x="9247756" y="611717"/>
          <a:ext cx="2392167" cy="5679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2167">
                  <a:extLst>
                    <a:ext uri="{9D8B030D-6E8A-4147-A177-3AD203B41FA5}">
                      <a16:colId xmlns:a16="http://schemas.microsoft.com/office/drawing/2014/main" val="261697226"/>
                    </a:ext>
                  </a:extLst>
                </a:gridCol>
              </a:tblGrid>
              <a:tr h="1135867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CF0A2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  <a:p>
                      <a:r>
                        <a:rPr lang="en-US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Stout and 15</a:t>
                      </a:r>
                      <a:r>
                        <a:rPr lang="en-US" sz="1400" baseline="30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  <a:endParaRPr lang="en-US" sz="1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428442"/>
                  </a:ext>
                </a:extLst>
              </a:tr>
              <a:tr h="1135867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CF0A2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  <a:p>
                      <a:r>
                        <a:rPr lang="en-US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California and 15</a:t>
                      </a:r>
                      <a:r>
                        <a:rPr lang="en-US" sz="1400" baseline="30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  <a:endParaRPr lang="en-US" sz="1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715664"/>
                  </a:ext>
                </a:extLst>
              </a:tr>
              <a:tr h="1135867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CF0A2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  <a:p>
                      <a:r>
                        <a:rPr lang="en-US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Stout and 17</a:t>
                      </a:r>
                      <a:r>
                        <a:rPr lang="en-US" sz="1400" baseline="30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  <a:r>
                        <a:rPr lang="en-US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285858"/>
                  </a:ext>
                </a:extLst>
              </a:tr>
              <a:tr h="1135867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CF0A2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  <a:p>
                      <a:r>
                        <a:rPr lang="en-US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California and 17</a:t>
                      </a:r>
                      <a:r>
                        <a:rPr lang="en-US" sz="1400" baseline="30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  <a:endParaRPr lang="en-US" sz="1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641925"/>
                  </a:ext>
                </a:extLst>
              </a:tr>
              <a:tr h="1135867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CF0A2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  <a:p>
                      <a:r>
                        <a:rPr lang="en-US" sz="14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Broadway and Welton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182307"/>
                  </a:ext>
                </a:extLst>
              </a:tr>
            </a:tbl>
          </a:graphicData>
        </a:graphic>
      </p:graphicFrame>
      <p:sp>
        <p:nvSpPr>
          <p:cNvPr id="54" name="Oval 53">
            <a:extLst>
              <a:ext uri="{FF2B5EF4-FFF2-40B4-BE49-F238E27FC236}">
                <a16:creationId xmlns:a16="http://schemas.microsoft.com/office/drawing/2014/main" id="{88CD2C52-2E61-6EAB-939F-571E11BDEC3A}"/>
              </a:ext>
            </a:extLst>
          </p:cNvPr>
          <p:cNvSpPr/>
          <p:nvPr/>
        </p:nvSpPr>
        <p:spPr>
          <a:xfrm>
            <a:off x="3839937" y="5368018"/>
            <a:ext cx="315685" cy="315685"/>
          </a:xfrm>
          <a:prstGeom prst="ellipse">
            <a:avLst/>
          </a:prstGeom>
          <a:solidFill>
            <a:srgbClr val="CF0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10F8CAA-F313-2A67-A90F-DC4716892FC8}"/>
              </a:ext>
            </a:extLst>
          </p:cNvPr>
          <p:cNvSpPr/>
          <p:nvPr/>
        </p:nvSpPr>
        <p:spPr>
          <a:xfrm>
            <a:off x="4560079" y="4630056"/>
            <a:ext cx="315685" cy="315685"/>
          </a:xfrm>
          <a:prstGeom prst="ellipse">
            <a:avLst/>
          </a:prstGeom>
          <a:solidFill>
            <a:srgbClr val="CF0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A47E1E9-63C7-A624-F870-E5F78A66BC20}"/>
              </a:ext>
            </a:extLst>
          </p:cNvPr>
          <p:cNvSpPr/>
          <p:nvPr/>
        </p:nvSpPr>
        <p:spPr>
          <a:xfrm>
            <a:off x="5906350" y="4327068"/>
            <a:ext cx="315685" cy="315685"/>
          </a:xfrm>
          <a:prstGeom prst="ellipse">
            <a:avLst/>
          </a:prstGeom>
          <a:solidFill>
            <a:srgbClr val="CF0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C14E385-1C63-2667-AEF2-5701E3E50D6B}"/>
              </a:ext>
            </a:extLst>
          </p:cNvPr>
          <p:cNvSpPr/>
          <p:nvPr/>
        </p:nvSpPr>
        <p:spPr>
          <a:xfrm>
            <a:off x="4823021" y="4901519"/>
            <a:ext cx="315685" cy="315685"/>
          </a:xfrm>
          <a:prstGeom prst="ellipse">
            <a:avLst/>
          </a:prstGeom>
          <a:solidFill>
            <a:srgbClr val="CF0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F437158-BEAF-A36C-8201-DA336F1E847B}"/>
              </a:ext>
            </a:extLst>
          </p:cNvPr>
          <p:cNvSpPr/>
          <p:nvPr/>
        </p:nvSpPr>
        <p:spPr>
          <a:xfrm>
            <a:off x="4104424" y="5648176"/>
            <a:ext cx="315685" cy="315685"/>
          </a:xfrm>
          <a:prstGeom prst="ellipse">
            <a:avLst/>
          </a:prstGeom>
          <a:solidFill>
            <a:srgbClr val="CF0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pic>
        <p:nvPicPr>
          <p:cNvPr id="2" name="Picture 1" descr="California and 15th intersection">
            <a:extLst>
              <a:ext uri="{FF2B5EF4-FFF2-40B4-BE49-F238E27FC236}">
                <a16:creationId xmlns:a16="http://schemas.microsoft.com/office/drawing/2014/main" id="{819204D2-CD65-B3C2-F1E0-527AC9409D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518" y="1781441"/>
            <a:ext cx="1682979" cy="1028148"/>
          </a:xfrm>
          <a:prstGeom prst="rect">
            <a:avLst/>
          </a:prstGeom>
          <a:ln w="12700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3F9FE8-B033-D966-D885-36B9D07899B6}"/>
              </a:ext>
            </a:extLst>
          </p:cNvPr>
          <p:cNvSpPr/>
          <p:nvPr/>
        </p:nvSpPr>
        <p:spPr>
          <a:xfrm>
            <a:off x="-868" y="706697"/>
            <a:ext cx="2964785" cy="640374"/>
          </a:xfrm>
          <a:prstGeom prst="rect">
            <a:avLst/>
          </a:prstGeom>
          <a:solidFill>
            <a:srgbClr val="C00000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9EA6A-E4D6-81E5-E253-4710A84C6F81}"/>
              </a:ext>
            </a:extLst>
          </p:cNvPr>
          <p:cNvSpPr txBox="1"/>
          <p:nvPr/>
        </p:nvSpPr>
        <p:spPr>
          <a:xfrm>
            <a:off x="-74071" y="838563"/>
            <a:ext cx="2859312" cy="376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One: 2024</a:t>
            </a:r>
            <a:endParaRPr lang="en-US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56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1FBC0-3A55-D539-C021-5120BE144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A105454-0AB1-FFDA-2C0C-EAFBE1AB731A}"/>
              </a:ext>
            </a:extLst>
          </p:cNvPr>
          <p:cNvSpPr/>
          <p:nvPr/>
        </p:nvSpPr>
        <p:spPr>
          <a:xfrm>
            <a:off x="0" y="566949"/>
            <a:ext cx="3804745" cy="169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llustrated map of Downtown Denver showing Phase Two of the reconstruction project">
            <a:extLst>
              <a:ext uri="{FF2B5EF4-FFF2-40B4-BE49-F238E27FC236}">
                <a16:creationId xmlns:a16="http://schemas.microsoft.com/office/drawing/2014/main" id="{5B7EB91D-BF32-5FFE-9C5C-34246FFB7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5"/>
          <a:stretch/>
        </p:blipFill>
        <p:spPr>
          <a:xfrm>
            <a:off x="764276" y="303109"/>
            <a:ext cx="10754434" cy="6305126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Picture 17" descr="A white sign with a building&#10;&#10;Description automatically generated">
            <a:extLst>
              <a:ext uri="{FF2B5EF4-FFF2-40B4-BE49-F238E27FC236}">
                <a16:creationId xmlns:a16="http://schemas.microsoft.com/office/drawing/2014/main" id="{474AF4CA-13E0-EE12-7241-4A4764981C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490" y="1921260"/>
            <a:ext cx="709484" cy="79606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43CC6191-3002-1B3F-C559-4FC1B63BF63A}"/>
              </a:ext>
            </a:extLst>
          </p:cNvPr>
          <p:cNvSpPr/>
          <p:nvPr/>
        </p:nvSpPr>
        <p:spPr>
          <a:xfrm>
            <a:off x="7445830" y="528918"/>
            <a:ext cx="3904041" cy="593320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18C0A715-9CFB-85F0-862B-A4FD7FB7809B}"/>
              </a:ext>
            </a:extLst>
          </p:cNvPr>
          <p:cNvSpPr txBox="1">
            <a:spLocks/>
          </p:cNvSpPr>
          <p:nvPr/>
        </p:nvSpPr>
        <p:spPr>
          <a:xfrm>
            <a:off x="7615394" y="3429000"/>
            <a:ext cx="3509749" cy="30331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2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 b="1" dirty="0">
                <a:latin typeface="Tahoma"/>
                <a:ea typeface="Tahoma"/>
                <a:cs typeface="Tahoma"/>
              </a:rPr>
              <a:t>Phase Two:</a:t>
            </a:r>
            <a:br>
              <a:rPr lang="en-US" sz="1800" b="1" dirty="0">
                <a:latin typeface="Tahoma"/>
                <a:ea typeface="Tahoma"/>
                <a:cs typeface="Tahoma"/>
              </a:rPr>
            </a:br>
            <a:r>
              <a:rPr lang="en-US" sz="1800" b="1" dirty="0">
                <a:latin typeface="Tahoma"/>
                <a:ea typeface="Tahoma"/>
                <a:cs typeface="Tahoma"/>
              </a:rPr>
              <a:t>Downtown Loop Midblock</a:t>
            </a:r>
          </a:p>
          <a:p>
            <a:pPr marL="349250" indent="-34925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Full-depth reconstruction of the midblock tangent tracks not previously replaced</a:t>
            </a:r>
          </a:p>
          <a:p>
            <a:pPr marL="349250" indent="-34925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Impact to D, H, and L lines</a:t>
            </a: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4D3FA3-8493-13B7-4513-D15A2B376426}"/>
              </a:ext>
            </a:extLst>
          </p:cNvPr>
          <p:cNvSpPr/>
          <p:nvPr/>
        </p:nvSpPr>
        <p:spPr>
          <a:xfrm rot="18895686">
            <a:off x="5192246" y="4015038"/>
            <a:ext cx="62862" cy="518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107E7A-BE72-5620-8A38-4290CE415236}"/>
              </a:ext>
            </a:extLst>
          </p:cNvPr>
          <p:cNvSpPr/>
          <p:nvPr/>
        </p:nvSpPr>
        <p:spPr>
          <a:xfrm rot="18895686">
            <a:off x="4714740" y="4513513"/>
            <a:ext cx="62862" cy="518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1E79A4-E3EA-EC92-7679-65F1C8C416A5}"/>
              </a:ext>
            </a:extLst>
          </p:cNvPr>
          <p:cNvSpPr/>
          <p:nvPr/>
        </p:nvSpPr>
        <p:spPr>
          <a:xfrm>
            <a:off x="6029962" y="3889375"/>
            <a:ext cx="66038" cy="273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treet in downtown Denver with a train track and buildings">
            <a:extLst>
              <a:ext uri="{FF2B5EF4-FFF2-40B4-BE49-F238E27FC236}">
                <a16:creationId xmlns:a16="http://schemas.microsoft.com/office/drawing/2014/main" id="{BE430125-E10C-AE7A-E34D-FB6A609F5A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5393" y="703623"/>
            <a:ext cx="3581525" cy="20137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2CD42-CB18-73CB-BBB9-8F06A42A3154}"/>
              </a:ext>
            </a:extLst>
          </p:cNvPr>
          <p:cNvSpPr/>
          <p:nvPr/>
        </p:nvSpPr>
        <p:spPr>
          <a:xfrm>
            <a:off x="-868" y="706697"/>
            <a:ext cx="2964785" cy="640374"/>
          </a:xfrm>
          <a:prstGeom prst="rect">
            <a:avLst/>
          </a:prstGeom>
          <a:solidFill>
            <a:srgbClr val="C00000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78AAD-1A35-7519-F6FA-7A38753E09A7}"/>
              </a:ext>
            </a:extLst>
          </p:cNvPr>
          <p:cNvSpPr txBox="1"/>
          <p:nvPr/>
        </p:nvSpPr>
        <p:spPr>
          <a:xfrm>
            <a:off x="-74071" y="838563"/>
            <a:ext cx="2859312" cy="376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Two: 2025</a:t>
            </a:r>
            <a:endParaRPr lang="en-US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24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1FBC0-3A55-D539-C021-5120BE144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A105454-0AB1-FFDA-2C0C-EAFBE1AB731A}"/>
              </a:ext>
            </a:extLst>
          </p:cNvPr>
          <p:cNvSpPr/>
          <p:nvPr/>
        </p:nvSpPr>
        <p:spPr>
          <a:xfrm>
            <a:off x="0" y="566949"/>
            <a:ext cx="3804745" cy="169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llustrated map of Downtown Denver showing Phase Three of the reconstruction project">
            <a:extLst>
              <a:ext uri="{FF2B5EF4-FFF2-40B4-BE49-F238E27FC236}">
                <a16:creationId xmlns:a16="http://schemas.microsoft.com/office/drawing/2014/main" id="{5B7EB91D-BF32-5FFE-9C5C-34246FFB7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5"/>
          <a:stretch/>
        </p:blipFill>
        <p:spPr>
          <a:xfrm>
            <a:off x="764276" y="303109"/>
            <a:ext cx="10754434" cy="6305126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91AA13-B30A-1041-2EDD-A94DB82DE982}"/>
              </a:ext>
            </a:extLst>
          </p:cNvPr>
          <p:cNvSpPr/>
          <p:nvPr/>
        </p:nvSpPr>
        <p:spPr>
          <a:xfrm>
            <a:off x="-868" y="706697"/>
            <a:ext cx="2964785" cy="640374"/>
          </a:xfrm>
          <a:prstGeom prst="rect">
            <a:avLst/>
          </a:prstGeom>
          <a:solidFill>
            <a:srgbClr val="C00000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932203-C0D0-6A3D-44D9-BAFF2758AA4E}"/>
              </a:ext>
            </a:extLst>
          </p:cNvPr>
          <p:cNvSpPr txBox="1"/>
          <p:nvPr/>
        </p:nvSpPr>
        <p:spPr>
          <a:xfrm>
            <a:off x="-74071" y="838563"/>
            <a:ext cx="2859312" cy="376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Three: 2025</a:t>
            </a:r>
            <a:endParaRPr lang="en-US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D79EB-CACC-AD06-A1D7-07956C0F1945}"/>
              </a:ext>
            </a:extLst>
          </p:cNvPr>
          <p:cNvSpPr/>
          <p:nvPr/>
        </p:nvSpPr>
        <p:spPr>
          <a:xfrm>
            <a:off x="7445830" y="530974"/>
            <a:ext cx="3904041" cy="593115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D074BAD-60E4-563E-4733-4DA624E68ADD}"/>
              </a:ext>
            </a:extLst>
          </p:cNvPr>
          <p:cNvSpPr txBox="1">
            <a:spLocks/>
          </p:cNvSpPr>
          <p:nvPr/>
        </p:nvSpPr>
        <p:spPr>
          <a:xfrm>
            <a:off x="7642975" y="3429000"/>
            <a:ext cx="3509749" cy="28980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2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 b="1" dirty="0">
                <a:latin typeface="Tahoma"/>
                <a:ea typeface="Tahoma"/>
                <a:cs typeface="Tahoma"/>
              </a:rPr>
              <a:t>Phase Three:</a:t>
            </a:r>
            <a:br>
              <a:rPr lang="en-US" sz="1800" b="1" dirty="0">
                <a:latin typeface="Tahoma"/>
                <a:ea typeface="Tahoma"/>
                <a:cs typeface="Tahoma"/>
              </a:rPr>
            </a:br>
            <a:r>
              <a:rPr lang="en-US" sz="1800" b="1" dirty="0">
                <a:latin typeface="Tahoma"/>
                <a:ea typeface="Tahoma"/>
                <a:cs typeface="Tahoma"/>
              </a:rPr>
              <a:t>Colfax Alignment</a:t>
            </a:r>
          </a:p>
          <a:p>
            <a:pPr marL="349250" indent="-34925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Full-depth reconstruction of existing light rail track</a:t>
            </a:r>
          </a:p>
          <a:p>
            <a:pPr marL="349250" indent="-34925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Excludes track near the Colorado Convention Center</a:t>
            </a:r>
          </a:p>
          <a:p>
            <a:pPr marL="349250" indent="-34925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Impact to D and H lines</a:t>
            </a:r>
            <a:endParaRPr lang="en-US" sz="1600" dirty="0"/>
          </a:p>
        </p:txBody>
      </p:sp>
      <p:pic>
        <p:nvPicPr>
          <p:cNvPr id="5" name="Picture 4" descr="A white sign with a building&#10;&#10;Description automatically generated">
            <a:extLst>
              <a:ext uri="{FF2B5EF4-FFF2-40B4-BE49-F238E27FC236}">
                <a16:creationId xmlns:a16="http://schemas.microsoft.com/office/drawing/2014/main" id="{F3DAEEEA-F113-F7C7-B274-0B8F0E451D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490" y="1921260"/>
            <a:ext cx="709484" cy="796064"/>
          </a:xfrm>
          <a:prstGeom prst="rect">
            <a:avLst/>
          </a:prstGeom>
        </p:spPr>
      </p:pic>
      <p:pic>
        <p:nvPicPr>
          <p:cNvPr id="3" name="Picture 2" descr="A train passing by the Convention Center in Downtown Denver">
            <a:extLst>
              <a:ext uri="{FF2B5EF4-FFF2-40B4-BE49-F238E27FC236}">
                <a16:creationId xmlns:a16="http://schemas.microsoft.com/office/drawing/2014/main" id="{0BCF0FEC-930D-EFC0-3EEC-AA34FD149B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8310" y="695876"/>
            <a:ext cx="3583446" cy="202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51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1FBC0-3A55-D539-C021-5120BE144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A105454-0AB1-FFDA-2C0C-EAFBE1AB731A}"/>
              </a:ext>
            </a:extLst>
          </p:cNvPr>
          <p:cNvSpPr/>
          <p:nvPr/>
        </p:nvSpPr>
        <p:spPr>
          <a:xfrm>
            <a:off x="0" y="566949"/>
            <a:ext cx="3804745" cy="169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llustrated map of Downtown Denver showing Phase Four of the reconstruction project">
            <a:extLst>
              <a:ext uri="{FF2B5EF4-FFF2-40B4-BE49-F238E27FC236}">
                <a16:creationId xmlns:a16="http://schemas.microsoft.com/office/drawing/2014/main" id="{5B7EB91D-BF32-5FFE-9C5C-34246FFB7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5"/>
          <a:stretch/>
        </p:blipFill>
        <p:spPr>
          <a:xfrm>
            <a:off x="764276" y="303109"/>
            <a:ext cx="10754434" cy="6305126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3D79EB-CACC-AD06-A1D7-07956C0F1945}"/>
              </a:ext>
            </a:extLst>
          </p:cNvPr>
          <p:cNvSpPr/>
          <p:nvPr/>
        </p:nvSpPr>
        <p:spPr>
          <a:xfrm>
            <a:off x="7445830" y="3282890"/>
            <a:ext cx="3904041" cy="317923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D074BAD-60E4-563E-4733-4DA624E68ADD}"/>
              </a:ext>
            </a:extLst>
          </p:cNvPr>
          <p:cNvSpPr txBox="1">
            <a:spLocks/>
          </p:cNvSpPr>
          <p:nvPr/>
        </p:nvSpPr>
        <p:spPr>
          <a:xfrm>
            <a:off x="7642975" y="3429000"/>
            <a:ext cx="3509749" cy="28980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2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1800" b="1" dirty="0">
                <a:latin typeface="Tahoma"/>
                <a:ea typeface="Tahoma"/>
                <a:cs typeface="Tahoma"/>
              </a:rPr>
              <a:t>Phase Four:</a:t>
            </a:r>
            <a:br>
              <a:rPr lang="en-US" sz="1800" b="1" dirty="0">
                <a:latin typeface="Tahoma"/>
                <a:ea typeface="Tahoma"/>
                <a:cs typeface="Tahoma"/>
              </a:rPr>
            </a:br>
            <a:r>
              <a:rPr lang="en-US" sz="1800" b="1" dirty="0">
                <a:latin typeface="Tahoma"/>
                <a:ea typeface="Tahoma"/>
                <a:cs typeface="Tahoma"/>
              </a:rPr>
              <a:t>Welton Street Corridor</a:t>
            </a:r>
          </a:p>
          <a:p>
            <a:pPr marL="349250" indent="-34925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Full-depth reconstruction of existing light rail track</a:t>
            </a:r>
          </a:p>
          <a:p>
            <a:pPr marL="349250" indent="-34925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Evaluate station accessibility</a:t>
            </a:r>
          </a:p>
          <a:p>
            <a:pPr marL="349250" indent="-34925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Replace high blocks at platforms</a:t>
            </a:r>
          </a:p>
          <a:p>
            <a:pPr marL="349250" indent="-34925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Impact to L Line</a:t>
            </a:r>
            <a:endParaRPr lang="en-US" sz="1600" dirty="0"/>
          </a:p>
        </p:txBody>
      </p:sp>
      <p:pic>
        <p:nvPicPr>
          <p:cNvPr id="5" name="Picture 4" descr="A white sign with a building&#10;&#10;Description automatically generated">
            <a:extLst>
              <a:ext uri="{FF2B5EF4-FFF2-40B4-BE49-F238E27FC236}">
                <a16:creationId xmlns:a16="http://schemas.microsoft.com/office/drawing/2014/main" id="{F3DAEEEA-F113-F7C7-B274-0B8F0E451D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490" y="1921260"/>
            <a:ext cx="709484" cy="7960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3A7F8B-C312-820A-D149-022BA5663B43}"/>
              </a:ext>
            </a:extLst>
          </p:cNvPr>
          <p:cNvSpPr/>
          <p:nvPr/>
        </p:nvSpPr>
        <p:spPr>
          <a:xfrm>
            <a:off x="-868" y="706697"/>
            <a:ext cx="2964785" cy="640374"/>
          </a:xfrm>
          <a:prstGeom prst="rect">
            <a:avLst/>
          </a:prstGeom>
          <a:solidFill>
            <a:srgbClr val="C00000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1B7AA5-667E-BBEC-5984-E444FFEC22AA}"/>
              </a:ext>
            </a:extLst>
          </p:cNvPr>
          <p:cNvSpPr txBox="1"/>
          <p:nvPr/>
        </p:nvSpPr>
        <p:spPr>
          <a:xfrm>
            <a:off x="-74071" y="838563"/>
            <a:ext cx="2859312" cy="376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Four: 2025</a:t>
            </a:r>
            <a:endParaRPr lang="en-US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50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568E6-54B8-339D-63F5-BCA87C66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6D13FF-F50D-E969-A28C-38EDD868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07974"/>
            <a:ext cx="10515600" cy="1325563"/>
          </a:xfrm>
        </p:spPr>
        <p:txBody>
          <a:bodyPr/>
          <a:lstStyle/>
          <a:p>
            <a:r>
              <a:rPr lang="en-US"/>
              <a:t>Impacted Rail Lines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4BC6C3-AF66-6D0E-2D2F-C214886049E0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29" name="Slide Number Placeholder 4">
              <a:extLst>
                <a:ext uri="{FF2B5EF4-FFF2-40B4-BE49-F238E27FC236}">
                  <a16:creationId xmlns:a16="http://schemas.microsoft.com/office/drawing/2014/main" id="{D435285A-A19D-562F-BDC4-173FEF410CF9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0" name="Picture 29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861DB06E-C7DD-EF1C-ED6C-843C18C12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31" name="Date Placeholder 3">
              <a:extLst>
                <a:ext uri="{FF2B5EF4-FFF2-40B4-BE49-F238E27FC236}">
                  <a16:creationId xmlns:a16="http://schemas.microsoft.com/office/drawing/2014/main" id="{6E21ED2E-AC34-2DF3-0A0D-BAF068D544E9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5E899FD-695B-A657-39C3-0A062B1A3013}"/>
              </a:ext>
            </a:extLst>
          </p:cNvPr>
          <p:cNvSpPr txBox="1">
            <a:spLocks/>
          </p:cNvSpPr>
          <p:nvPr/>
        </p:nvSpPr>
        <p:spPr>
          <a:xfrm>
            <a:off x="311257" y="1759917"/>
            <a:ext cx="6109810" cy="29946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2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800" b="1" dirty="0">
                <a:latin typeface="Tahoma"/>
                <a:ea typeface="Tahoma"/>
                <a:cs typeface="Tahoma"/>
              </a:rPr>
              <a:t>D Line will be rerouted to Denver Union Station</a:t>
            </a:r>
          </a:p>
          <a:p>
            <a:pPr marL="806450" lvl="1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Littleton-Mineral Station to Union Station </a:t>
            </a:r>
            <a:br>
              <a:rPr lang="en-US" sz="1600" dirty="0">
                <a:latin typeface="Tahoma"/>
                <a:ea typeface="Tahoma"/>
                <a:cs typeface="Tahoma"/>
              </a:rPr>
            </a:br>
            <a:endParaRPr lang="en-US" sz="1600" dirty="0">
              <a:latin typeface="Tahoma"/>
              <a:ea typeface="Tahoma"/>
              <a:cs typeface="Tahoma"/>
            </a:endParaRPr>
          </a:p>
          <a:p>
            <a:pPr marL="349250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800" b="1" dirty="0">
                <a:latin typeface="Tahoma"/>
                <a:ea typeface="Tahoma"/>
                <a:cs typeface="Tahoma"/>
              </a:rPr>
              <a:t>H Line will be rerouted to Denver Union Station</a:t>
            </a:r>
          </a:p>
          <a:p>
            <a:pPr marL="806450" lvl="1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Florida Station to Union Station</a:t>
            </a:r>
            <a:br>
              <a:rPr lang="en-US" sz="1600" dirty="0">
                <a:latin typeface="Tahoma"/>
                <a:ea typeface="Tahoma"/>
                <a:cs typeface="Tahoma"/>
              </a:rPr>
            </a:br>
            <a:endParaRPr lang="en-US" sz="1600" dirty="0">
              <a:latin typeface="Tahoma"/>
              <a:ea typeface="Tahoma"/>
              <a:cs typeface="Tahoma"/>
            </a:endParaRPr>
          </a:p>
          <a:p>
            <a:pPr marL="349250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800" b="1" dirty="0">
                <a:latin typeface="Tahoma"/>
                <a:ea typeface="Tahoma"/>
                <a:cs typeface="Tahoma"/>
              </a:rPr>
              <a:t>L Line service will be suspended</a:t>
            </a:r>
          </a:p>
          <a:p>
            <a:pPr marL="806450" lvl="1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Bus Route 43 is an alternative</a:t>
            </a:r>
          </a:p>
          <a:p>
            <a:pPr marL="806450" lvl="1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endParaRPr lang="en-US" sz="1600" dirty="0">
              <a:latin typeface="Tahoma"/>
              <a:ea typeface="Tahoma"/>
              <a:cs typeface="Tahoma"/>
            </a:endParaRPr>
          </a:p>
        </p:txBody>
      </p:sp>
      <p:pic>
        <p:nvPicPr>
          <p:cNvPr id="9" name="Picture 8" descr="A map of a rail project detours and impacted lines">
            <a:extLst>
              <a:ext uri="{FF2B5EF4-FFF2-40B4-BE49-F238E27FC236}">
                <a16:creationId xmlns:a16="http://schemas.microsoft.com/office/drawing/2014/main" id="{D57E5D26-C508-92B3-2E9A-1BBDA66F02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6714">
            <a:off x="6894530" y="848246"/>
            <a:ext cx="4483071" cy="43525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83812" dist="38100" dir="2700000" algn="tl" rotWithShape="0">
              <a:prstClr val="black">
                <a:alpha val="2599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286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29BBE-D524-ACD0-9962-8E4457EA1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6ABCCC-D145-7212-30D7-867893EE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Communications and Outreach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A5F33C-6053-9A6C-1DD7-8790DEB7B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7" y="1626781"/>
            <a:ext cx="7502707" cy="4498597"/>
          </a:xfrm>
        </p:spPr>
        <p:txBody>
          <a:bodyPr>
            <a:noAutofit/>
          </a:bodyPr>
          <a:lstStyle/>
          <a:p>
            <a:pPr marL="349250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800" dirty="0"/>
              <a:t>RTD has identified 250+ communication and engagement tactics</a:t>
            </a:r>
          </a:p>
          <a:p>
            <a:pPr marL="806450" lvl="1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600" dirty="0"/>
              <a:t>Includes digital signs, banners, outreach events, a paid marketing campaign, social media, earned media, mass email, etc.</a:t>
            </a:r>
          </a:p>
          <a:p>
            <a:pPr marL="806450" lvl="1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600" dirty="0"/>
              <a:t>Staff will visit businesses adjacent to the Downtown Loop in May</a:t>
            </a:r>
          </a:p>
          <a:p>
            <a:pPr marL="349250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800" dirty="0"/>
              <a:t>A webpage is available with an overview of the project’s four phases, maps, disruption information, and photos</a:t>
            </a:r>
          </a:p>
          <a:p>
            <a:pPr marL="806450" lvl="1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600" dirty="0"/>
              <a:t>The online resource will be regularly updated</a:t>
            </a:r>
          </a:p>
          <a:p>
            <a:pPr marL="806450" lvl="1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600" dirty="0"/>
              <a:t>English and Spanish toolkits available for download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336434-BC29-9441-1A82-C221ACBDBD7D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0CBE8DFA-9A12-3DC5-8472-A73136B4C932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25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1B880D1D-4716-A2AB-8B27-3B7420EA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7" name="Date Placeholder 3">
              <a:extLst>
                <a:ext uri="{FF2B5EF4-FFF2-40B4-BE49-F238E27FC236}">
                  <a16:creationId xmlns:a16="http://schemas.microsoft.com/office/drawing/2014/main" id="{9D3005DF-26C3-6BB7-A5EC-A9EBD2A0E8C7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1" name="Picture 10" descr="A screenshot of a computer showing the website for the Downtown Rail Reconstruction Project.&#10;">
            <a:extLst>
              <a:ext uri="{FF2B5EF4-FFF2-40B4-BE49-F238E27FC236}">
                <a16:creationId xmlns:a16="http://schemas.microsoft.com/office/drawing/2014/main" id="{86EF4D70-9B44-6C6A-62DF-9D374E3CF2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390" y="1112954"/>
            <a:ext cx="4379513" cy="28031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04649C9-78D0-CEA6-23EA-F2D54CDD3449}"/>
              </a:ext>
            </a:extLst>
          </p:cNvPr>
          <p:cNvSpPr/>
          <p:nvPr/>
        </p:nvSpPr>
        <p:spPr>
          <a:xfrm>
            <a:off x="8078236" y="4000500"/>
            <a:ext cx="4113763" cy="51435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6675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rtd-denver.com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railproject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330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29BBE-D524-ACD0-9962-8E4457EA1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6ABCCC-D145-7212-30D7-867893EE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Open House Meetings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A5F33C-6053-9A6C-1DD7-8790DEB7B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6" y="1626782"/>
            <a:ext cx="8401819" cy="1147950"/>
          </a:xfrm>
        </p:spPr>
        <p:txBody>
          <a:bodyPr>
            <a:noAutofit/>
          </a:bodyPr>
          <a:lstStyle/>
          <a:p>
            <a:pPr marL="349250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800" dirty="0"/>
              <a:t>Meetings will be held in English and Spanish</a:t>
            </a:r>
          </a:p>
          <a:p>
            <a:pPr marL="349250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800" dirty="0"/>
              <a:t>Additional meetings will be added as requested and needed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336434-BC29-9441-1A82-C221ACBDBD7D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0CBE8DFA-9A12-3DC5-8472-A73136B4C932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26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1B880D1D-4716-A2AB-8B27-3B7420EA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7" name="Date Placeholder 3">
              <a:extLst>
                <a:ext uri="{FF2B5EF4-FFF2-40B4-BE49-F238E27FC236}">
                  <a16:creationId xmlns:a16="http://schemas.microsoft.com/office/drawing/2014/main" id="{9D3005DF-26C3-6BB7-A5EC-A9EBD2A0E8C7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585D7C6-4222-3EA7-D7B6-39E04B95E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082522"/>
              </p:ext>
            </p:extLst>
          </p:nvPr>
        </p:nvGraphicFramePr>
        <p:xfrm>
          <a:off x="789458" y="2831787"/>
          <a:ext cx="10311417" cy="3378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7139">
                  <a:extLst>
                    <a:ext uri="{9D8B030D-6E8A-4147-A177-3AD203B41FA5}">
                      <a16:colId xmlns:a16="http://schemas.microsoft.com/office/drawing/2014/main" val="1978246591"/>
                    </a:ext>
                  </a:extLst>
                </a:gridCol>
                <a:gridCol w="3437139">
                  <a:extLst>
                    <a:ext uri="{9D8B030D-6E8A-4147-A177-3AD203B41FA5}">
                      <a16:colId xmlns:a16="http://schemas.microsoft.com/office/drawing/2014/main" val="1515504977"/>
                    </a:ext>
                  </a:extLst>
                </a:gridCol>
                <a:gridCol w="3437139">
                  <a:extLst>
                    <a:ext uri="{9D8B030D-6E8A-4147-A177-3AD203B41FA5}">
                      <a16:colId xmlns:a16="http://schemas.microsoft.com/office/drawing/2014/main" val="2217379086"/>
                    </a:ext>
                  </a:extLst>
                </a:gridCol>
              </a:tblGrid>
              <a:tr h="1775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Monday, April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5:30 p.m. – 7:30 p.m.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Lone Tree Library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10055 Library Way, Lone Tree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Wednesday, April 17</a:t>
                      </a:r>
                      <a:b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5:30 p.m. – 7:30 p.m.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RTD Headquarters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1660 Blake Street, Denver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Wednesday, April 24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5:30 p.m. – 7:30 p.m.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Glenarm Recreation Center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2800 Glenarm Place, Denver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751649"/>
                  </a:ext>
                </a:extLst>
              </a:tr>
              <a:tr h="16028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Tuesday, April 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5:30 p.m. – 7:30 p.m.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Kitchen Network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1785 N. Quebec Street, Denver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Thursday, May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5:30 p.m. – 7:30 p.m.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Columbine Library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7706 W Bowles Ave, Littleton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947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16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F9B54A-D66B-56F0-A97D-49FE0869E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81C2-EEB4-C490-847F-ACDD767D1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728" y="3001232"/>
            <a:ext cx="11097632" cy="1280934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Coping Panels Project</a:t>
            </a:r>
          </a:p>
        </p:txBody>
      </p:sp>
      <p:pic>
        <p:nvPicPr>
          <p:cNvPr id="4" name="Graphic 3" descr="Construction worker male with solid fill">
            <a:extLst>
              <a:ext uri="{FF2B5EF4-FFF2-40B4-BE49-F238E27FC236}">
                <a16:creationId xmlns:a16="http://schemas.microsoft.com/office/drawing/2014/main" id="{D3D29FB8-D9B4-349C-01B0-59564EB8B8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732" r="26850" b="73040"/>
          <a:stretch/>
        </p:blipFill>
        <p:spPr>
          <a:xfrm>
            <a:off x="806823" y="415816"/>
            <a:ext cx="1519519" cy="901997"/>
          </a:xfrm>
          <a:prstGeom prst="rect">
            <a:avLst/>
          </a:prstGeom>
        </p:spPr>
      </p:pic>
      <p:pic>
        <p:nvPicPr>
          <p:cNvPr id="21" name="Graphic 20" descr="Wrench with solid fill">
            <a:extLst>
              <a:ext uri="{FF2B5EF4-FFF2-40B4-BE49-F238E27FC236}">
                <a16:creationId xmlns:a16="http://schemas.microsoft.com/office/drawing/2014/main" id="{072541FD-F8F0-E025-290B-2DE8A0E86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4846">
            <a:off x="929795" y="1038498"/>
            <a:ext cx="1273572" cy="12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12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9CAC0-7160-AFBB-73CA-EFAD969BF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DF987B-A7D4-C002-5CDD-3F80737A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7346D1-8BD7-4332-18F0-FA1BDEAC3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7" y="1626781"/>
            <a:ext cx="8308308" cy="4498597"/>
          </a:xfrm>
        </p:spPr>
        <p:txBody>
          <a:bodyPr>
            <a:noAutofit/>
          </a:bodyPr>
          <a:lstStyle/>
          <a:p>
            <a:pPr marL="349250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/>
              <a:t>The two-year project to repair the caps on top of retaining walls along I-25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/>
              <a:t>In 2023, approximately half of the maintenance work was completed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/>
              <a:t>The project will resume in May and has been separated into nine segments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/>
              <a:t>Trains must single-track around work crews</a:t>
            </a:r>
          </a:p>
          <a:p>
            <a:pPr marL="806450" lvl="1" indent="-3492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/>
              <a:t>The sealant can only be applied during warm weather months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8B7749-9189-C3D2-2794-EDF00AB592FA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F213094C-995C-E750-0113-21CA2D233C99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28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F8C618A9-2065-4A5D-2B2C-51B12335C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7" name="Date Placeholder 3">
              <a:extLst>
                <a:ext uri="{FF2B5EF4-FFF2-40B4-BE49-F238E27FC236}">
                  <a16:creationId xmlns:a16="http://schemas.microsoft.com/office/drawing/2014/main" id="{2D098562-E254-99E9-843F-49883E752630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1" name="Picture 10" descr="A light rail train next to the interstate and coping panels with traffic in the background">
            <a:extLst>
              <a:ext uri="{FF2B5EF4-FFF2-40B4-BE49-F238E27FC236}">
                <a16:creationId xmlns:a16="http://schemas.microsoft.com/office/drawing/2014/main" id="{38C3204A-D01B-2E24-E7A9-EB1350F7B8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7686" y="3408090"/>
            <a:ext cx="2972767" cy="2092079"/>
          </a:xfrm>
          <a:prstGeom prst="rect">
            <a:avLst/>
          </a:prstGeom>
        </p:spPr>
      </p:pic>
      <p:pic>
        <p:nvPicPr>
          <p:cNvPr id="8" name="Picture 7" descr="A person on a crane&#10;&#10;Description automatically generated">
            <a:extLst>
              <a:ext uri="{FF2B5EF4-FFF2-40B4-BE49-F238E27FC236}">
                <a16:creationId xmlns:a16="http://schemas.microsoft.com/office/drawing/2014/main" id="{486489EE-0307-223E-BDC1-026E2FF173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7686" y="1447098"/>
            <a:ext cx="2972767" cy="17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76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9CAC0-7160-AFBB-73CA-EFAD969BF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DF987B-A7D4-C002-5CDD-3F80737A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Service Impacts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7346D1-8BD7-4332-18F0-FA1BDEAC3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7" y="1626782"/>
            <a:ext cx="10718368" cy="19010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9250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Train frequencies will be temporarily adjusted between May and September 2024</a:t>
            </a:r>
          </a:p>
          <a:p>
            <a:pPr marL="806450" lvl="1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The R Line will continue its 30-minute frequency</a:t>
            </a:r>
          </a:p>
          <a:p>
            <a:pPr marL="806450" lvl="1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E and H line trains will be adjusted to one-hour frequencies</a:t>
            </a:r>
          </a:p>
          <a:p>
            <a:pPr marL="1263650" lvl="2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400" dirty="0">
                <a:latin typeface="Tahoma"/>
                <a:ea typeface="Tahoma"/>
                <a:cs typeface="Tahoma"/>
              </a:rPr>
              <a:t>Stations served by both lines will have one E and H line train each hour</a:t>
            </a:r>
            <a:endParaRPr lang="en-US" sz="1200" dirty="0">
              <a:latin typeface="Tahoma"/>
              <a:ea typeface="Tahoma"/>
              <a:cs typeface="Tahom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8B7749-9189-C3D2-2794-EDF00AB592FA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F213094C-995C-E750-0113-21CA2D233C99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29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F8C618A9-2065-4A5D-2B2C-51B12335C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7" name="Date Placeholder 3">
              <a:extLst>
                <a:ext uri="{FF2B5EF4-FFF2-40B4-BE49-F238E27FC236}">
                  <a16:creationId xmlns:a16="http://schemas.microsoft.com/office/drawing/2014/main" id="{2D098562-E254-99E9-843F-49883E752630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78D61D1-6268-E8E3-B917-AD030EC3BE13}"/>
              </a:ext>
            </a:extLst>
          </p:cNvPr>
          <p:cNvGrpSpPr/>
          <p:nvPr/>
        </p:nvGrpSpPr>
        <p:grpSpPr>
          <a:xfrm>
            <a:off x="218624" y="3560623"/>
            <a:ext cx="11663432" cy="2126880"/>
            <a:chOff x="207738" y="3538851"/>
            <a:chExt cx="11663432" cy="2126880"/>
          </a:xfrm>
        </p:grpSpPr>
        <p:sp>
          <p:nvSpPr>
            <p:cNvPr id="45" name="Left Arrow 44">
              <a:extLst>
                <a:ext uri="{FF2B5EF4-FFF2-40B4-BE49-F238E27FC236}">
                  <a16:creationId xmlns:a16="http://schemas.microsoft.com/office/drawing/2014/main" id="{59A1EB29-9B70-32BF-8DEA-5E14D1CFC735}"/>
                </a:ext>
              </a:extLst>
            </p:cNvPr>
            <p:cNvSpPr/>
            <p:nvPr/>
          </p:nvSpPr>
          <p:spPr>
            <a:xfrm rot="10800000">
              <a:off x="10361324" y="4078755"/>
              <a:ext cx="1506609" cy="312145"/>
            </a:xfrm>
            <a:prstGeom prst="leftArrow">
              <a:avLst>
                <a:gd name="adj1" fmla="val 51826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Left Arrow 43">
              <a:extLst>
                <a:ext uri="{FF2B5EF4-FFF2-40B4-BE49-F238E27FC236}">
                  <a16:creationId xmlns:a16="http://schemas.microsoft.com/office/drawing/2014/main" id="{8F663F33-BC79-728D-8EB6-3A28A16CCF79}"/>
                </a:ext>
              </a:extLst>
            </p:cNvPr>
            <p:cNvSpPr/>
            <p:nvPr/>
          </p:nvSpPr>
          <p:spPr>
            <a:xfrm rot="10800000">
              <a:off x="10364561" y="3694959"/>
              <a:ext cx="1506609" cy="312145"/>
            </a:xfrm>
            <a:prstGeom prst="leftArrow">
              <a:avLst>
                <a:gd name="adj1" fmla="val 51826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172856-8454-B8C6-E422-556C676D9472}"/>
                </a:ext>
              </a:extLst>
            </p:cNvPr>
            <p:cNvSpPr/>
            <p:nvPr/>
          </p:nvSpPr>
          <p:spPr>
            <a:xfrm>
              <a:off x="1143000" y="3771742"/>
              <a:ext cx="9304113" cy="15983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75DE91-44C2-1611-DB91-C26A0EBD5787}"/>
                </a:ext>
              </a:extLst>
            </p:cNvPr>
            <p:cNvSpPr/>
            <p:nvPr/>
          </p:nvSpPr>
          <p:spPr>
            <a:xfrm>
              <a:off x="1143002" y="4158344"/>
              <a:ext cx="9364436" cy="15983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B9F6632-6CB9-4D73-814E-3F2AB4CE9E3B}"/>
                </a:ext>
              </a:extLst>
            </p:cNvPr>
            <p:cNvSpPr/>
            <p:nvPr/>
          </p:nvSpPr>
          <p:spPr>
            <a:xfrm>
              <a:off x="1774374" y="4566718"/>
              <a:ext cx="620485" cy="1601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58A6D13-3341-246F-DE6E-CC72655D5DB0}"/>
                </a:ext>
              </a:extLst>
            </p:cNvPr>
            <p:cNvSpPr/>
            <p:nvPr/>
          </p:nvSpPr>
          <p:spPr>
            <a:xfrm>
              <a:off x="2177147" y="3655773"/>
              <a:ext cx="365125" cy="365125"/>
            </a:xfrm>
            <a:prstGeom prst="ellipse">
              <a:avLst/>
            </a:prstGeom>
            <a:solidFill>
              <a:srgbClr val="015D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AE83787-72EB-7474-9953-1698BDFDC6C6}"/>
                </a:ext>
              </a:extLst>
            </p:cNvPr>
            <p:cNvSpPr/>
            <p:nvPr/>
          </p:nvSpPr>
          <p:spPr>
            <a:xfrm>
              <a:off x="2177147" y="4062597"/>
              <a:ext cx="365125" cy="365125"/>
            </a:xfrm>
            <a:prstGeom prst="ellipse">
              <a:avLst/>
            </a:prstGeom>
            <a:solidFill>
              <a:srgbClr val="692B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78EAB80-5923-2A3B-FABB-505343007745}"/>
                </a:ext>
              </a:extLst>
            </p:cNvPr>
            <p:cNvSpPr/>
            <p:nvPr/>
          </p:nvSpPr>
          <p:spPr>
            <a:xfrm>
              <a:off x="2177147" y="4469421"/>
              <a:ext cx="365125" cy="365125"/>
            </a:xfrm>
            <a:prstGeom prst="ellipse">
              <a:avLst/>
            </a:prstGeom>
            <a:solidFill>
              <a:srgbClr val="0578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21" name="Left Arrow 20">
              <a:extLst>
                <a:ext uri="{FF2B5EF4-FFF2-40B4-BE49-F238E27FC236}">
                  <a16:creationId xmlns:a16="http://schemas.microsoft.com/office/drawing/2014/main" id="{A3F6DF73-78D4-84D6-0E03-BEFF6F2E0829}"/>
                </a:ext>
              </a:extLst>
            </p:cNvPr>
            <p:cNvSpPr/>
            <p:nvPr/>
          </p:nvSpPr>
          <p:spPr>
            <a:xfrm>
              <a:off x="207738" y="3586247"/>
              <a:ext cx="1626507" cy="1325562"/>
            </a:xfrm>
            <a:prstGeom prst="leftArrow">
              <a:avLst>
                <a:gd name="adj1" fmla="val 7211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204E99-C291-BD26-E508-BFF868C89FC3}"/>
                </a:ext>
              </a:extLst>
            </p:cNvPr>
            <p:cNvSpPr txBox="1"/>
            <p:nvPr/>
          </p:nvSpPr>
          <p:spPr>
            <a:xfrm>
              <a:off x="925287" y="3917313"/>
              <a:ext cx="1262742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Denver Union Station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88123A-964C-1B29-E720-3EAB46486427}"/>
                </a:ext>
              </a:extLst>
            </p:cNvPr>
            <p:cNvSpPr txBox="1"/>
            <p:nvPr/>
          </p:nvSpPr>
          <p:spPr>
            <a:xfrm rot="19200000">
              <a:off x="1173687" y="5219455"/>
              <a:ext cx="149111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I-25•Broadway</a:t>
              </a:r>
            </a:p>
            <a:p>
              <a:pPr algn="r"/>
              <a:r>
                <a:rPr lang="en-US" sz="10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 TRAINS EACH HOUR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F5281D2-C692-4455-7473-107C4222857B}"/>
                </a:ext>
              </a:extLst>
            </p:cNvPr>
            <p:cNvGrpSpPr/>
            <p:nvPr/>
          </p:nvGrpSpPr>
          <p:grpSpPr>
            <a:xfrm>
              <a:off x="3616291" y="3657885"/>
              <a:ext cx="365125" cy="771949"/>
              <a:chOff x="3142634" y="3587196"/>
              <a:chExt cx="365125" cy="771949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47E706C-8056-1F7D-501E-8C437382E32C}"/>
                  </a:ext>
                </a:extLst>
              </p:cNvPr>
              <p:cNvSpPr/>
              <p:nvPr/>
            </p:nvSpPr>
            <p:spPr>
              <a:xfrm>
                <a:off x="3142634" y="3587196"/>
                <a:ext cx="365125" cy="365125"/>
              </a:xfrm>
              <a:prstGeom prst="ellipse">
                <a:avLst/>
              </a:prstGeom>
              <a:solidFill>
                <a:srgbClr val="015DA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8664244-4AF4-BF2B-3A3B-8C59E208D1AA}"/>
                  </a:ext>
                </a:extLst>
              </p:cNvPr>
              <p:cNvSpPr/>
              <p:nvPr/>
            </p:nvSpPr>
            <p:spPr>
              <a:xfrm>
                <a:off x="3142634" y="3994020"/>
                <a:ext cx="365125" cy="365125"/>
              </a:xfrm>
              <a:prstGeom prst="ellipse">
                <a:avLst/>
              </a:prstGeom>
              <a:solidFill>
                <a:srgbClr val="692B7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FF5ECCD-D053-EF10-F74B-10D083B48D46}"/>
                </a:ext>
              </a:extLst>
            </p:cNvPr>
            <p:cNvGrpSpPr/>
            <p:nvPr/>
          </p:nvGrpSpPr>
          <p:grpSpPr>
            <a:xfrm>
              <a:off x="5267267" y="3657885"/>
              <a:ext cx="365125" cy="771949"/>
              <a:chOff x="4366889" y="3599524"/>
              <a:chExt cx="365125" cy="771949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7BD3850-8E3D-EF98-F953-DBB176AB2B42}"/>
                  </a:ext>
                </a:extLst>
              </p:cNvPr>
              <p:cNvSpPr/>
              <p:nvPr/>
            </p:nvSpPr>
            <p:spPr>
              <a:xfrm>
                <a:off x="4366889" y="3599524"/>
                <a:ext cx="365125" cy="365125"/>
              </a:xfrm>
              <a:prstGeom prst="ellipse">
                <a:avLst/>
              </a:prstGeom>
              <a:solidFill>
                <a:srgbClr val="015DA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7D399F5-3EEB-30F9-06B4-E80AE20A7B99}"/>
                  </a:ext>
                </a:extLst>
              </p:cNvPr>
              <p:cNvSpPr/>
              <p:nvPr/>
            </p:nvSpPr>
            <p:spPr>
              <a:xfrm>
                <a:off x="4366889" y="4006348"/>
                <a:ext cx="365125" cy="365125"/>
              </a:xfrm>
              <a:prstGeom prst="ellipse">
                <a:avLst/>
              </a:prstGeom>
              <a:solidFill>
                <a:srgbClr val="692B7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1A7DD84-E22E-1F33-9296-46A33FD0E1D6}"/>
                </a:ext>
              </a:extLst>
            </p:cNvPr>
            <p:cNvGrpSpPr/>
            <p:nvPr/>
          </p:nvGrpSpPr>
          <p:grpSpPr>
            <a:xfrm>
              <a:off x="6918243" y="3657885"/>
              <a:ext cx="365125" cy="771949"/>
              <a:chOff x="5484713" y="3557825"/>
              <a:chExt cx="365125" cy="77194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19F0224-955B-86B8-CEBF-4A5B13CAFBD5}"/>
                  </a:ext>
                </a:extLst>
              </p:cNvPr>
              <p:cNvSpPr/>
              <p:nvPr/>
            </p:nvSpPr>
            <p:spPr>
              <a:xfrm>
                <a:off x="5484713" y="3557825"/>
                <a:ext cx="365125" cy="365125"/>
              </a:xfrm>
              <a:prstGeom prst="ellipse">
                <a:avLst/>
              </a:prstGeom>
              <a:solidFill>
                <a:srgbClr val="015DA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5CF7193-5E05-7660-1601-EE7611AA734F}"/>
                  </a:ext>
                </a:extLst>
              </p:cNvPr>
              <p:cNvSpPr/>
              <p:nvPr/>
            </p:nvSpPr>
            <p:spPr>
              <a:xfrm>
                <a:off x="5484713" y="3964649"/>
                <a:ext cx="365125" cy="365125"/>
              </a:xfrm>
              <a:prstGeom prst="ellipse">
                <a:avLst/>
              </a:prstGeom>
              <a:solidFill>
                <a:srgbClr val="692B7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09B2518-D60E-17D4-AC1D-25B72F9E7EA1}"/>
                </a:ext>
              </a:extLst>
            </p:cNvPr>
            <p:cNvGrpSpPr/>
            <p:nvPr/>
          </p:nvGrpSpPr>
          <p:grpSpPr>
            <a:xfrm>
              <a:off x="8569219" y="3657885"/>
              <a:ext cx="365125" cy="771949"/>
              <a:chOff x="6708968" y="3599524"/>
              <a:chExt cx="365125" cy="771949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CDF184E-5C1A-FDF4-DC8D-06D5D157878C}"/>
                  </a:ext>
                </a:extLst>
              </p:cNvPr>
              <p:cNvSpPr/>
              <p:nvPr/>
            </p:nvSpPr>
            <p:spPr>
              <a:xfrm>
                <a:off x="6708968" y="3599524"/>
                <a:ext cx="365125" cy="365125"/>
              </a:xfrm>
              <a:prstGeom prst="ellipse">
                <a:avLst/>
              </a:prstGeom>
              <a:solidFill>
                <a:srgbClr val="015DA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A34F1EF-FCDA-9451-EFF2-61FDEDD566C4}"/>
                  </a:ext>
                </a:extLst>
              </p:cNvPr>
              <p:cNvSpPr/>
              <p:nvPr/>
            </p:nvSpPr>
            <p:spPr>
              <a:xfrm>
                <a:off x="6708968" y="4006348"/>
                <a:ext cx="365125" cy="365125"/>
              </a:xfrm>
              <a:prstGeom prst="ellipse">
                <a:avLst/>
              </a:prstGeom>
              <a:solidFill>
                <a:srgbClr val="692B7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74E7C21-1417-D59A-FF01-3496CD0594F4}"/>
                </a:ext>
              </a:extLst>
            </p:cNvPr>
            <p:cNvGrpSpPr/>
            <p:nvPr/>
          </p:nvGrpSpPr>
          <p:grpSpPr>
            <a:xfrm>
              <a:off x="10220195" y="3657885"/>
              <a:ext cx="365125" cy="771949"/>
              <a:chOff x="9736816" y="3599524"/>
              <a:chExt cx="365125" cy="77194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40AA158-475B-3862-B13A-06C9759E1360}"/>
                  </a:ext>
                </a:extLst>
              </p:cNvPr>
              <p:cNvSpPr/>
              <p:nvPr/>
            </p:nvSpPr>
            <p:spPr>
              <a:xfrm>
                <a:off x="9736816" y="3599524"/>
                <a:ext cx="365125" cy="365125"/>
              </a:xfrm>
              <a:prstGeom prst="ellipse">
                <a:avLst/>
              </a:prstGeom>
              <a:solidFill>
                <a:srgbClr val="015DA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A997098-F7A6-4EE3-44CA-74B4FD2728E1}"/>
                  </a:ext>
                </a:extLst>
              </p:cNvPr>
              <p:cNvSpPr/>
              <p:nvPr/>
            </p:nvSpPr>
            <p:spPr>
              <a:xfrm>
                <a:off x="9736816" y="4006348"/>
                <a:ext cx="365125" cy="365125"/>
              </a:xfrm>
              <a:prstGeom prst="ellipse">
                <a:avLst/>
              </a:prstGeom>
              <a:solidFill>
                <a:srgbClr val="692B7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2320A97-27A4-4D59-34A8-73DF9A21806E}"/>
                </a:ext>
              </a:extLst>
            </p:cNvPr>
            <p:cNvSpPr txBox="1"/>
            <p:nvPr/>
          </p:nvSpPr>
          <p:spPr>
            <a:xfrm rot="19200000">
              <a:off x="2605773" y="4840681"/>
              <a:ext cx="151836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Louisiana•Pearl</a:t>
              </a:r>
            </a:p>
            <a:p>
              <a:pPr algn="r"/>
              <a:r>
                <a:rPr lang="en-US" sz="10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TRAINS EACH HOUR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75079A-B883-1DAB-BD6C-7198778E7BBA}"/>
                </a:ext>
              </a:extLst>
            </p:cNvPr>
            <p:cNvSpPr txBox="1"/>
            <p:nvPr/>
          </p:nvSpPr>
          <p:spPr>
            <a:xfrm rot="19200000">
              <a:off x="3907912" y="4962783"/>
              <a:ext cx="1898277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University of Denver</a:t>
              </a:r>
            </a:p>
            <a:p>
              <a:pPr algn="r"/>
              <a:r>
                <a:rPr lang="en-US" sz="10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TRAINS EACH HOUR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A4BFC18-0216-5FC3-AD8F-BF463B135EE6}"/>
                </a:ext>
              </a:extLst>
            </p:cNvPr>
            <p:cNvSpPr txBox="1"/>
            <p:nvPr/>
          </p:nvSpPr>
          <p:spPr>
            <a:xfrm rot="19200000">
              <a:off x="5965350" y="4824195"/>
              <a:ext cx="1467068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Colorado</a:t>
              </a:r>
            </a:p>
            <a:p>
              <a:pPr algn="r"/>
              <a:r>
                <a:rPr lang="en-US" sz="10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TRAINS EACH HOUR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0ABE200-D1EF-D55B-CBBC-485F0AB9A289}"/>
                </a:ext>
              </a:extLst>
            </p:cNvPr>
            <p:cNvSpPr txBox="1"/>
            <p:nvPr/>
          </p:nvSpPr>
          <p:spPr>
            <a:xfrm rot="19200000">
              <a:off x="7602203" y="4824195"/>
              <a:ext cx="1467068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Yale</a:t>
              </a:r>
            </a:p>
            <a:p>
              <a:pPr algn="r"/>
              <a:r>
                <a:rPr lang="en-US" sz="10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TRAINS EACH HOUR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3461890-CDAF-765A-E3A1-F06F7182D852}"/>
                </a:ext>
              </a:extLst>
            </p:cNvPr>
            <p:cNvSpPr txBox="1"/>
            <p:nvPr/>
          </p:nvSpPr>
          <p:spPr>
            <a:xfrm rot="19200000">
              <a:off x="9271713" y="4824195"/>
              <a:ext cx="1467068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Southmoor</a:t>
              </a:r>
            </a:p>
            <a:p>
              <a:pPr algn="r"/>
              <a:r>
                <a:rPr lang="en-US" sz="10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TRAINS EACH HOUR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0AC44E9-3A5D-28E6-284B-0CFFD5B4CC97}"/>
                </a:ext>
              </a:extLst>
            </p:cNvPr>
            <p:cNvSpPr txBox="1"/>
            <p:nvPr/>
          </p:nvSpPr>
          <p:spPr>
            <a:xfrm>
              <a:off x="10869078" y="4318537"/>
              <a:ext cx="8563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RidgeGate</a:t>
              </a:r>
              <a:br>
                <a:rPr lang="en-US" sz="1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Parkway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C7C0FF0-2F23-CC2D-E812-27375B862D05}"/>
                </a:ext>
              </a:extLst>
            </p:cNvPr>
            <p:cNvSpPr txBox="1"/>
            <p:nvPr/>
          </p:nvSpPr>
          <p:spPr>
            <a:xfrm>
              <a:off x="10640489" y="3538851"/>
              <a:ext cx="10740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Florida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91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ight rail operator in a safety vest standing on a train">
            <a:extLst>
              <a:ext uri="{FF2B5EF4-FFF2-40B4-BE49-F238E27FC236}">
                <a16:creationId xmlns:a16="http://schemas.microsoft.com/office/drawing/2014/main" id="{5FD46F98-8295-C656-ADEB-D1B8969A0F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421" y="1668270"/>
            <a:ext cx="2013191" cy="1962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88961F-8830-4BF9-BB35-ECFB376EE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Agenda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98907-C260-4F6F-A61D-A6601B54B31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078236" y="6223034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3D05135-2B8F-5842-ADA1-E54D168629AE}" type="slidenum">
              <a:rPr lang="en-US" b="1" smtClean="0">
                <a:solidFill>
                  <a:schemeClr val="bg1">
                    <a:lumMod val="6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b="1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282E2-545A-A412-6B74-72F739680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625" y="5717331"/>
            <a:ext cx="870828" cy="870828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787929-29D4-51EF-9F04-D9CE7B294265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4BE434A9-35A3-AE4D-B6D7-C84D1282C73A}" type="datetime4">
              <a:rPr lang="en-US" sz="1200" b="1" smtClean="0">
                <a:solidFill>
                  <a:schemeClr val="bg1">
                    <a:lumMod val="65000"/>
                  </a:schemeClr>
                </a:solidFill>
              </a:rPr>
              <a:pPr marL="0" indent="0">
                <a:buNone/>
              </a:pPr>
              <a:t>April 16, 2024</a:t>
            </a:fld>
            <a:endParaRPr lang="en-US" sz="12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AEB310-9EAB-1EE0-74E4-2E3C3F51F7D7}"/>
              </a:ext>
            </a:extLst>
          </p:cNvPr>
          <p:cNvSpPr txBox="1"/>
          <p:nvPr/>
        </p:nvSpPr>
        <p:spPr>
          <a:xfrm>
            <a:off x="2631819" y="1612551"/>
            <a:ext cx="9622641" cy="40941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indent="-276225" algn="l">
              <a:lnSpc>
                <a:spcPct val="110000"/>
              </a:lnSpc>
              <a:spcBef>
                <a:spcPts val="800"/>
              </a:spcBef>
              <a:spcAft>
                <a:spcPts val="900"/>
              </a:spcAft>
              <a:buFont typeface="Wingdings" pitchFamily="2" charset="2"/>
              <a:buChar char="§"/>
            </a:pPr>
            <a:r>
              <a:rPr lang="en-US" sz="1850" b="1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Agency Overview</a:t>
            </a:r>
            <a:endParaRPr lang="en-US" sz="18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276225">
              <a:lnSpc>
                <a:spcPct val="110000"/>
              </a:lnSpc>
              <a:spcBef>
                <a:spcPts val="800"/>
              </a:spcBef>
              <a:spcAft>
                <a:spcPts val="900"/>
              </a:spcAft>
              <a:buFont typeface="Wingdings" pitchFamily="2" charset="2"/>
              <a:buChar char="§"/>
            </a:pPr>
            <a:r>
              <a:rPr lang="en-US" sz="1850" b="1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Downtown Rail Reconstruction Project</a:t>
            </a:r>
          </a:p>
          <a:p>
            <a:pPr marL="342900" indent="-276225">
              <a:lnSpc>
                <a:spcPct val="110000"/>
              </a:lnSpc>
              <a:spcBef>
                <a:spcPts val="800"/>
              </a:spcBef>
              <a:spcAft>
                <a:spcPts val="900"/>
              </a:spcAft>
              <a:buFont typeface="Wingdings" pitchFamily="2" charset="2"/>
              <a:buChar char="§"/>
            </a:pPr>
            <a:r>
              <a:rPr lang="en-US" sz="1850" b="1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Coping Panels Project</a:t>
            </a:r>
            <a:endParaRPr lang="en-US" sz="18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276225">
              <a:lnSpc>
                <a:spcPct val="110000"/>
              </a:lnSpc>
              <a:spcBef>
                <a:spcPts val="800"/>
              </a:spcBef>
              <a:spcAft>
                <a:spcPts val="900"/>
              </a:spcAft>
              <a:buFont typeface="Wingdings" pitchFamily="2" charset="2"/>
              <a:buChar char="§"/>
            </a:pPr>
            <a:r>
              <a:rPr lang="en-US" sz="1850" b="1" i="0" u="none" strike="noStrike" dirty="0">
                <a:solidFill>
                  <a:srgbClr val="2121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202</a:t>
            </a:r>
            <a:r>
              <a:rPr lang="en-US" sz="1850" b="1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Service Changes</a:t>
            </a:r>
            <a:endParaRPr lang="en-US" sz="1850" b="1" i="0" u="none" strike="noStrike" dirty="0">
              <a:solidFill>
                <a:srgbClr val="2121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276225">
              <a:lnSpc>
                <a:spcPct val="110000"/>
              </a:lnSpc>
              <a:spcBef>
                <a:spcPts val="800"/>
              </a:spcBef>
              <a:spcAft>
                <a:spcPts val="900"/>
              </a:spcAft>
              <a:buFont typeface="Wingdings" pitchFamily="2" charset="2"/>
              <a:buChar char="§"/>
            </a:pPr>
            <a:r>
              <a:rPr lang="en-US" sz="1850" b="1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 Police Update</a:t>
            </a:r>
          </a:p>
          <a:p>
            <a:pPr marL="342900" indent="-276225">
              <a:lnSpc>
                <a:spcPct val="110000"/>
              </a:lnSpc>
              <a:spcBef>
                <a:spcPts val="800"/>
              </a:spcBef>
              <a:spcAft>
                <a:spcPts val="900"/>
              </a:spcAft>
              <a:buFont typeface="Wingdings" pitchFamily="2" charset="2"/>
              <a:buChar char="§"/>
            </a:pPr>
            <a:r>
              <a:rPr lang="en-US" sz="1850" b="1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 Team</a:t>
            </a:r>
          </a:p>
          <a:p>
            <a:pPr marL="342900" indent="-276225">
              <a:lnSpc>
                <a:spcPct val="110000"/>
              </a:lnSpc>
              <a:spcBef>
                <a:spcPts val="800"/>
              </a:spcBef>
              <a:spcAft>
                <a:spcPts val="900"/>
              </a:spcAft>
              <a:buFont typeface="Wingdings" pitchFamily="2" charset="2"/>
              <a:buChar char="§"/>
            </a:pPr>
            <a:r>
              <a:rPr lang="en-US" sz="1850" b="1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can you support RTD?</a:t>
            </a:r>
          </a:p>
          <a:p>
            <a:pPr marL="342900" indent="-276225">
              <a:lnSpc>
                <a:spcPct val="110000"/>
              </a:lnSpc>
              <a:spcBef>
                <a:spcPts val="800"/>
              </a:spcBef>
              <a:spcAft>
                <a:spcPts val="900"/>
              </a:spcAft>
              <a:buFont typeface="Wingdings" pitchFamily="2" charset="2"/>
              <a:buChar char="§"/>
            </a:pPr>
            <a:r>
              <a:rPr lang="en-US" sz="1850" b="1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can RTD support you?</a:t>
            </a:r>
          </a:p>
        </p:txBody>
      </p:sp>
      <p:pic>
        <p:nvPicPr>
          <p:cNvPr id="8" name="Picture 7" descr="Bus operator standing in front of buses smiling and looking at the camera">
            <a:extLst>
              <a:ext uri="{FF2B5EF4-FFF2-40B4-BE49-F238E27FC236}">
                <a16:creationId xmlns:a16="http://schemas.microsoft.com/office/drawing/2014/main" id="{091C58AE-6BA7-55E1-BF7E-D0AF45CDEA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7"/>
          <a:stretch/>
        </p:blipFill>
        <p:spPr>
          <a:xfrm>
            <a:off x="401387" y="3804459"/>
            <a:ext cx="2016226" cy="193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06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6E2C28-C8FB-143A-2234-2368A82FF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Coping Panels Project Timeline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4471711-FD46-0621-4727-E9A460CD27DB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29" name="Slide Number Placeholder 4">
              <a:extLst>
                <a:ext uri="{FF2B5EF4-FFF2-40B4-BE49-F238E27FC236}">
                  <a16:creationId xmlns:a16="http://schemas.microsoft.com/office/drawing/2014/main" id="{65094515-74A5-F667-E790-906A7AB68447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30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0" name="Picture 29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95AE76A4-7846-6639-E374-A4F255B7D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31" name="Date Placeholder 3">
              <a:extLst>
                <a:ext uri="{FF2B5EF4-FFF2-40B4-BE49-F238E27FC236}">
                  <a16:creationId xmlns:a16="http://schemas.microsoft.com/office/drawing/2014/main" id="{182810CE-B158-32FA-FF6B-337C35D8E39F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8" name="Pentagon 7">
            <a:extLst>
              <a:ext uri="{FF2B5EF4-FFF2-40B4-BE49-F238E27FC236}">
                <a16:creationId xmlns:a16="http://schemas.microsoft.com/office/drawing/2014/main" id="{9BE5DAC0-9E82-3F86-0555-039054EC028E}"/>
              </a:ext>
            </a:extLst>
          </p:cNvPr>
          <p:cNvSpPr/>
          <p:nvPr/>
        </p:nvSpPr>
        <p:spPr>
          <a:xfrm>
            <a:off x="9063889" y="2723515"/>
            <a:ext cx="2644633" cy="870827"/>
          </a:xfrm>
          <a:prstGeom prst="homePlate">
            <a:avLst/>
          </a:prstGeom>
          <a:solidFill>
            <a:srgbClr val="CF0A2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ctr"/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</a:t>
            </a:r>
            <a:b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3628083C-5F02-51CD-7D8C-AAB9C856A57F}"/>
              </a:ext>
            </a:extLst>
          </p:cNvPr>
          <p:cNvSpPr/>
          <p:nvPr/>
        </p:nvSpPr>
        <p:spPr>
          <a:xfrm>
            <a:off x="6902006" y="2723515"/>
            <a:ext cx="2644633" cy="870827"/>
          </a:xfrm>
          <a:prstGeom prst="homePlate">
            <a:avLst/>
          </a:prstGeom>
          <a:solidFill>
            <a:srgbClr val="41C1E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</a:t>
            </a:r>
            <a:b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EF6C4A07-2591-0252-908A-50F464FBA218}"/>
              </a:ext>
            </a:extLst>
          </p:cNvPr>
          <p:cNvSpPr/>
          <p:nvPr/>
        </p:nvSpPr>
        <p:spPr>
          <a:xfrm>
            <a:off x="4740123" y="2723515"/>
            <a:ext cx="2644633" cy="870827"/>
          </a:xfrm>
          <a:prstGeom prst="homePlate">
            <a:avLst/>
          </a:prstGeom>
          <a:solidFill>
            <a:srgbClr val="00948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</a:t>
            </a:r>
            <a:b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9925D70B-DDD3-75BA-391F-51DBD51E9666}"/>
              </a:ext>
            </a:extLst>
          </p:cNvPr>
          <p:cNvSpPr/>
          <p:nvPr/>
        </p:nvSpPr>
        <p:spPr>
          <a:xfrm>
            <a:off x="2645361" y="2723515"/>
            <a:ext cx="2577513" cy="870827"/>
          </a:xfrm>
          <a:prstGeom prst="homePlate">
            <a:avLst/>
          </a:prstGeom>
          <a:solidFill>
            <a:srgbClr val="FDBA2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</a:t>
            </a:r>
            <a:b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</a:p>
        </p:txBody>
      </p:sp>
      <p:sp>
        <p:nvSpPr>
          <p:cNvPr id="2" name="Pentagon 1">
            <a:extLst>
              <a:ext uri="{FF2B5EF4-FFF2-40B4-BE49-F238E27FC236}">
                <a16:creationId xmlns:a16="http://schemas.microsoft.com/office/drawing/2014/main" id="{515618BA-71B1-BCD6-252C-627F2E4E1BAD}"/>
              </a:ext>
            </a:extLst>
          </p:cNvPr>
          <p:cNvSpPr/>
          <p:nvPr/>
        </p:nvSpPr>
        <p:spPr>
          <a:xfrm>
            <a:off x="416358" y="2723515"/>
            <a:ext cx="2644633" cy="870827"/>
          </a:xfrm>
          <a:prstGeom prst="homePlate">
            <a:avLst/>
          </a:prstGeom>
          <a:solidFill>
            <a:srgbClr val="002F8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</a:t>
            </a:r>
            <a:b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F64AB1-6408-53D0-D6CA-807D67C0C916}"/>
              </a:ext>
            </a:extLst>
          </p:cNvPr>
          <p:cNvSpPr txBox="1"/>
          <p:nvPr/>
        </p:nvSpPr>
        <p:spPr>
          <a:xfrm>
            <a:off x="567556" y="3766775"/>
            <a:ext cx="21052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Authorizes Budget Transfer and Contract</a:t>
            </a:r>
          </a:p>
          <a:p>
            <a:pPr algn="ctr"/>
            <a:endParaRPr lang="en-US" sz="15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Contractor initiates planning work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CDEE15-6BF0-AC83-C5DB-8C6AA47C61C4}"/>
              </a:ext>
            </a:extLst>
          </p:cNvPr>
          <p:cNvSpPr txBox="1"/>
          <p:nvPr/>
        </p:nvSpPr>
        <p:spPr>
          <a:xfrm>
            <a:off x="2771478" y="3766775"/>
            <a:ext cx="2105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Phase</a:t>
            </a:r>
            <a:b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604348-3C17-8C4D-5EB0-5AFA677A4248}"/>
              </a:ext>
            </a:extLst>
          </p:cNvPr>
          <p:cNvSpPr txBox="1"/>
          <p:nvPr/>
        </p:nvSpPr>
        <p:spPr>
          <a:xfrm>
            <a:off x="4876753" y="3772919"/>
            <a:ext cx="210527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Phase</a:t>
            </a:r>
            <a:b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Completes</a:t>
            </a:r>
          </a:p>
          <a:p>
            <a:pPr algn="ctr"/>
            <a:endParaRPr lang="en-US" sz="15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pauses during cold-weather months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24613D-219A-177B-F26F-8DBD683682A9}"/>
              </a:ext>
            </a:extLst>
          </p:cNvPr>
          <p:cNvSpPr txBox="1"/>
          <p:nvPr/>
        </p:nvSpPr>
        <p:spPr>
          <a:xfrm>
            <a:off x="7080675" y="3763253"/>
            <a:ext cx="210527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Phase</a:t>
            </a:r>
            <a:b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Commences</a:t>
            </a:r>
          </a:p>
          <a:p>
            <a:pPr algn="ctr"/>
            <a:endParaRPr lang="en-US" sz="15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Contractor resumes second and final phase of the project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DAFC6B-812E-458A-9C1C-AC7FECEAF00B}"/>
              </a:ext>
            </a:extLst>
          </p:cNvPr>
          <p:cNvSpPr txBox="1"/>
          <p:nvPr/>
        </p:nvSpPr>
        <p:spPr>
          <a:xfrm>
            <a:off x="9284597" y="3759730"/>
            <a:ext cx="2105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  <a:b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780E76-D6BA-CCE7-0210-C32533B93C9F}"/>
              </a:ext>
            </a:extLst>
          </p:cNvPr>
          <p:cNvSpPr txBox="1"/>
          <p:nvPr/>
        </p:nvSpPr>
        <p:spPr>
          <a:xfrm>
            <a:off x="7656526" y="1569031"/>
            <a:ext cx="3058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F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work aligns</a:t>
            </a:r>
            <a:br>
              <a:rPr lang="en-US" sz="1400" b="1" dirty="0">
                <a:solidFill>
                  <a:srgbClr val="002F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solidFill>
                  <a:srgbClr val="002F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May 2024 Service Changes</a:t>
            </a:r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DEED2D03-125C-3444-CA48-26B30CEB8909}"/>
              </a:ext>
            </a:extLst>
          </p:cNvPr>
          <p:cNvSpPr/>
          <p:nvPr/>
        </p:nvSpPr>
        <p:spPr>
          <a:xfrm rot="5400000">
            <a:off x="9037360" y="677447"/>
            <a:ext cx="297180" cy="3336584"/>
          </a:xfrm>
          <a:prstGeom prst="leftBracket">
            <a:avLst/>
          </a:prstGeom>
          <a:ln w="38100">
            <a:solidFill>
              <a:srgbClr val="002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82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4D3E-F8CF-5B41-9AFB-731504377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237" y="3063240"/>
            <a:ext cx="11723914" cy="1128750"/>
          </a:xfrm>
        </p:spPr>
        <p:txBody>
          <a:bodyPr>
            <a:noAutofit/>
          </a:bodyPr>
          <a:lstStyle/>
          <a:p>
            <a:r>
              <a:rPr lang="en-US" dirty="0"/>
              <a:t>May 2024 Service Changes</a:t>
            </a:r>
          </a:p>
        </p:txBody>
      </p:sp>
      <p:pic>
        <p:nvPicPr>
          <p:cNvPr id="3" name="Graphic 2" descr="Monthly calendar with solid fill">
            <a:extLst>
              <a:ext uri="{FF2B5EF4-FFF2-40B4-BE49-F238E27FC236}">
                <a16:creationId xmlns:a16="http://schemas.microsoft.com/office/drawing/2014/main" id="{A5BB8324-9401-7A1A-CF98-1AD57792F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0657" y="508516"/>
            <a:ext cx="1648838" cy="164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3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3B1A84-9360-4148-91D3-8428AE83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Service Changes</a:t>
            </a:r>
            <a:endParaRPr lang="en-US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63C8731-3B45-E28A-B93F-5CD3D3C07610}"/>
              </a:ext>
            </a:extLst>
          </p:cNvPr>
          <p:cNvSpPr txBox="1">
            <a:spLocks/>
          </p:cNvSpPr>
          <p:nvPr/>
        </p:nvSpPr>
        <p:spPr>
          <a:xfrm>
            <a:off x="8078236" y="6223034"/>
            <a:ext cx="2743200" cy="365125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A3D05135-2B8F-5842-ADA1-E54D168629AE}" type="slidenum">
              <a:rPr lang="en-US" sz="1200" b="1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spcAft>
                  <a:spcPts val="600"/>
                </a:spcAft>
              </a:pPr>
              <a:t>32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red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FACAC06-3D04-9DBF-0122-DF8B140026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625" y="5717331"/>
            <a:ext cx="870828" cy="870828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2FDC348-6AE5-EC08-AAAD-5D48E6747018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4BE434A9-35A3-AE4D-B6D7-C84D1282C73A}" type="datetime4">
              <a:rPr lang="en-US" sz="1200" b="1" smtClean="0">
                <a:solidFill>
                  <a:schemeClr val="bg1">
                    <a:lumMod val="65000"/>
                  </a:schemeClr>
                </a:solidFill>
              </a:rPr>
              <a:pPr marL="0" indent="0">
                <a:buNone/>
              </a:pPr>
              <a:t>April 16, 2024</a:t>
            </a:fld>
            <a:endParaRPr lang="en-US" sz="12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AA3DF9C-E2CB-D3E2-5EDC-DF74C6C80AFB}"/>
              </a:ext>
            </a:extLst>
          </p:cNvPr>
          <p:cNvSpPr txBox="1">
            <a:spLocks/>
          </p:cNvSpPr>
          <p:nvPr/>
        </p:nvSpPr>
        <p:spPr>
          <a:xfrm>
            <a:off x="311258" y="1680210"/>
            <a:ext cx="7766978" cy="44451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2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RTD reviews, proposes, and implements changes to its service schedules three times a year</a:t>
            </a:r>
          </a:p>
          <a:p>
            <a:pPr marL="806450" lvl="1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Typically take effect in January, May, and September</a:t>
            </a:r>
          </a:p>
          <a:p>
            <a:pPr marL="349250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In May 2024, RTD will implement minor and major changes to bus routes and rail lines</a:t>
            </a:r>
          </a:p>
          <a:p>
            <a:pPr marL="349250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Service changes enable represented employees to select work shifts, while simultaneously focusing on increased reliability, improved on-time performance, and adjusted travel needs</a:t>
            </a:r>
          </a:p>
          <a:p>
            <a:pPr marL="806450" lvl="1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Account for summer break at schools</a:t>
            </a:r>
          </a:p>
          <a:p>
            <a:pPr marL="806450" lvl="1" indent="-34925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Support near-term planned maintenance and reconstruction projects</a:t>
            </a:r>
          </a:p>
        </p:txBody>
      </p:sp>
      <p:pic>
        <p:nvPicPr>
          <p:cNvPr id="3" name="Picture Placeholder 6" descr="A light rail train pulling into the station with people waiting to board">
            <a:extLst>
              <a:ext uri="{FF2B5EF4-FFF2-40B4-BE49-F238E27FC236}">
                <a16:creationId xmlns:a16="http://schemas.microsoft.com/office/drawing/2014/main" id="{F4821C19-99ED-220B-DD4E-14F81399E8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0839" y="1734279"/>
            <a:ext cx="3561996" cy="1867165"/>
          </a:xfrm>
          <a:prstGeom prst="rect">
            <a:avLst/>
          </a:prstGeom>
        </p:spPr>
      </p:pic>
      <p:pic>
        <p:nvPicPr>
          <p:cNvPr id="7" name="Picture Placeholder 6" descr="A bus pulling into Civic Center Station in Denver">
            <a:extLst>
              <a:ext uri="{FF2B5EF4-FFF2-40B4-BE49-F238E27FC236}">
                <a16:creationId xmlns:a16="http://schemas.microsoft.com/office/drawing/2014/main" id="{29819647-D615-7311-27A1-6BC23D7F1A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0839" y="3821339"/>
            <a:ext cx="3561996" cy="16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02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3B1A84-9360-4148-91D3-8428AE83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May Service Changes</a:t>
            </a:r>
            <a:endParaRPr lang="en-US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63C8731-3B45-E28A-B93F-5CD3D3C07610}"/>
              </a:ext>
            </a:extLst>
          </p:cNvPr>
          <p:cNvSpPr txBox="1">
            <a:spLocks/>
          </p:cNvSpPr>
          <p:nvPr/>
        </p:nvSpPr>
        <p:spPr>
          <a:xfrm>
            <a:off x="8078236" y="6223034"/>
            <a:ext cx="2743200" cy="365125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A3D05135-2B8F-5842-ADA1-E54D168629AE}" type="slidenum">
              <a:rPr lang="en-US" sz="1200" b="1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spcAft>
                  <a:spcPts val="600"/>
                </a:spcAft>
              </a:pPr>
              <a:t>33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red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FACAC06-3D04-9DBF-0122-DF8B140026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625" y="5717331"/>
            <a:ext cx="870828" cy="870828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2FDC348-6AE5-EC08-AAAD-5D48E6747018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4BE434A9-35A3-AE4D-B6D7-C84D1282C73A}" type="datetime4">
              <a:rPr lang="en-US" sz="1200" b="1" smtClean="0">
                <a:solidFill>
                  <a:schemeClr val="bg1">
                    <a:lumMod val="65000"/>
                  </a:schemeClr>
                </a:solidFill>
              </a:rPr>
              <a:pPr marL="0" indent="0">
                <a:buNone/>
              </a:pPr>
              <a:t>April 16, 2024</a:t>
            </a:fld>
            <a:endParaRPr lang="en-US" sz="1200" b="1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C440E62-E271-37FD-640D-224C157926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2188"/>
              </p:ext>
            </p:extLst>
          </p:nvPr>
        </p:nvGraphicFramePr>
        <p:xfrm>
          <a:off x="311258" y="1694386"/>
          <a:ext cx="11589195" cy="3182414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2834713">
                  <a:extLst>
                    <a:ext uri="{9D8B030D-6E8A-4147-A177-3AD203B41FA5}">
                      <a16:colId xmlns:a16="http://schemas.microsoft.com/office/drawing/2014/main" val="2217940832"/>
                    </a:ext>
                  </a:extLst>
                </a:gridCol>
                <a:gridCol w="8754482">
                  <a:extLst>
                    <a:ext uri="{9D8B030D-6E8A-4147-A177-3AD203B41FA5}">
                      <a16:colId xmlns:a16="http://schemas.microsoft.com/office/drawing/2014/main" val="1630789078"/>
                    </a:ext>
                  </a:extLst>
                </a:gridCol>
              </a:tblGrid>
              <a:tr h="15912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ahoma"/>
                          <a:ea typeface="Tahoma"/>
                          <a:cs typeface="Tahoma"/>
                        </a:rPr>
                        <a:t>BUS</a:t>
                      </a:r>
                      <a:endParaRPr lang="en-US" sz="1700">
                        <a:effectLst/>
                        <a:latin typeface="Tahoma"/>
                        <a:ea typeface="Tahoma"/>
                        <a:cs typeface="Tahoma"/>
                      </a:endParaRPr>
                    </a:p>
                    <a:p>
                      <a:pPr marL="0" marR="0" algn="ctr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>
                          <a:effectLst/>
                          <a:latin typeface="Tahoma"/>
                          <a:ea typeface="Tahoma"/>
                          <a:cs typeface="Tahoma"/>
                        </a:rPr>
                        <a:t>Modified Services</a:t>
                      </a:r>
                      <a:endParaRPr lang="en-US" sz="1800" b="0">
                        <a:effectLst/>
                        <a:latin typeface="Tahoma"/>
                        <a:ea typeface="Tahoma"/>
                        <a:cs typeface="Tahoma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0L, 8, 11, 12, 20, 24, 30, 37, 44, 45, 48, 49, 51, 65, 73, 83D/L, 105, 120, 120L, 121, 169, 169L, 225, 228, DASH, Evergreen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FlexRide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, Platte Valley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FlexRide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, FF1, Free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MallRide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, Free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MetroRide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 (reinstated), GS, JUMP, NB, RX, and SKIP </a:t>
                      </a:r>
                    </a:p>
                  </a:txBody>
                  <a:tcPr marL="228600" marR="22860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639030"/>
                  </a:ext>
                </a:extLst>
              </a:tr>
              <a:tr h="15912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ahoma"/>
                          <a:ea typeface="Tahoma"/>
                          <a:cs typeface="Tahoma"/>
                        </a:rPr>
                        <a:t>RAIL</a:t>
                      </a:r>
                      <a:endParaRPr lang="en-US" sz="1700">
                        <a:effectLst/>
                        <a:latin typeface="Tahoma"/>
                        <a:ea typeface="Tahoma"/>
                        <a:cs typeface="Tahoma"/>
                      </a:endParaRPr>
                    </a:p>
                    <a:p>
                      <a:pPr marL="0" marR="0" algn="ctr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>
                          <a:effectLst/>
                          <a:latin typeface="Tahoma"/>
                          <a:ea typeface="Tahoma"/>
                          <a:cs typeface="Tahoma"/>
                        </a:rPr>
                        <a:t>Modified Services</a:t>
                      </a:r>
                      <a:endParaRPr lang="en-US" sz="1800" b="0">
                        <a:effectLst/>
                        <a:latin typeface="Tahoma"/>
                        <a:ea typeface="Tahoma"/>
                        <a:cs typeface="Tahoma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D, E, H, L (suspended), N, R, and W</a:t>
                      </a:r>
                    </a:p>
                  </a:txBody>
                  <a:tcPr marL="228600" marR="22860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364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138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9CAC0-7160-AFBB-73CA-EFAD969BF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DF987B-A7D4-C002-5CDD-3F80737A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May 2024 Service Changes: Rail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5DF830A-ADD3-9AA6-87A5-4086A9058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189465"/>
              </p:ext>
            </p:extLst>
          </p:nvPr>
        </p:nvGraphicFramePr>
        <p:xfrm>
          <a:off x="300372" y="1654629"/>
          <a:ext cx="11589196" cy="4808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7313">
                  <a:extLst>
                    <a:ext uri="{9D8B030D-6E8A-4147-A177-3AD203B41FA5}">
                      <a16:colId xmlns:a16="http://schemas.microsoft.com/office/drawing/2014/main" val="3189732881"/>
                    </a:ext>
                  </a:extLst>
                </a:gridCol>
                <a:gridCol w="4468092">
                  <a:extLst>
                    <a:ext uri="{9D8B030D-6E8A-4147-A177-3AD203B41FA5}">
                      <a16:colId xmlns:a16="http://schemas.microsoft.com/office/drawing/2014/main" val="3078226453"/>
                    </a:ext>
                  </a:extLst>
                </a:gridCol>
                <a:gridCol w="1799112">
                  <a:extLst>
                    <a:ext uri="{9D8B030D-6E8A-4147-A177-3AD203B41FA5}">
                      <a16:colId xmlns:a16="http://schemas.microsoft.com/office/drawing/2014/main" val="3978609725"/>
                    </a:ext>
                  </a:extLst>
                </a:gridCol>
                <a:gridCol w="1799112">
                  <a:extLst>
                    <a:ext uri="{9D8B030D-6E8A-4147-A177-3AD203B41FA5}">
                      <a16:colId xmlns:a16="http://schemas.microsoft.com/office/drawing/2014/main" val="2991238180"/>
                    </a:ext>
                  </a:extLst>
                </a:gridCol>
                <a:gridCol w="2745567">
                  <a:extLst>
                    <a:ext uri="{9D8B030D-6E8A-4147-A177-3AD203B41FA5}">
                      <a16:colId xmlns:a16="http://schemas.microsoft.com/office/drawing/2014/main" val="3016216505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Line</a:t>
                      </a:r>
                    </a:p>
                  </a:txBody>
                  <a:tcPr marL="73152" marR="73152" marT="73152" marB="7315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Service Changes</a:t>
                      </a:r>
                    </a:p>
                  </a:txBody>
                  <a:tcPr marL="73152" marR="73152" marT="73152" marB="7315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Service Span </a:t>
                      </a:r>
                      <a:br>
                        <a:rPr lang="en-US" sz="1500" b="0" dirty="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</a:rPr>
                      </a:b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(Sunday – Thursday)</a:t>
                      </a:r>
                      <a:endParaRPr lang="en-US" sz="1500" b="0" dirty="0">
                        <a:solidFill>
                          <a:schemeClr val="bg1"/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 marL="73152" marR="73152" marT="73152" marB="7315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Service Span </a:t>
                      </a:r>
                      <a:br>
                        <a:rPr lang="en-US" sz="1500" b="0" dirty="0">
                          <a:solidFill>
                            <a:srgbClr val="FFFFFF"/>
                          </a:solidFill>
                          <a:latin typeface="Tahoma"/>
                          <a:ea typeface="Tahoma"/>
                          <a:cs typeface="Tahoma"/>
                        </a:rPr>
                      </a:b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(Friday and Saturday)</a:t>
                      </a:r>
                      <a:endParaRPr lang="en-US" sz="1500" b="0" dirty="0">
                        <a:solidFill>
                          <a:schemeClr val="bg1"/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 marL="73152" marR="73152" marT="73152" marB="7315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Notes</a:t>
                      </a:r>
                    </a:p>
                  </a:txBody>
                  <a:tcPr marL="73152" marR="73152" marT="73152" marB="7315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786823"/>
                  </a:ext>
                </a:extLst>
              </a:tr>
              <a:tr h="599851">
                <a:tc>
                  <a:txBody>
                    <a:bodyPr/>
                    <a:lstStyle/>
                    <a:p>
                      <a:endParaRPr lang="en-US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152" marR="73152" marT="73152" marB="73152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20345" algn="l">
                        <a:lnSpc>
                          <a:spcPct val="950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Detoured to Denver Union Station</a:t>
                      </a:r>
                    </a:p>
                    <a:p>
                      <a:pPr marL="285750" indent="-220345" algn="l">
                        <a:lnSpc>
                          <a:spcPct val="950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Service span adjustment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5 a.m. – midnight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5 a.m. – 2 a.m.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Temporary detour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119746"/>
                  </a:ext>
                </a:extLst>
              </a:tr>
              <a:tr h="599851">
                <a:tc>
                  <a:txBody>
                    <a:bodyPr/>
                    <a:lstStyle/>
                    <a:p>
                      <a:endParaRPr lang="en-US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152" marR="73152" marT="73152" marB="73152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20345" algn="l">
                        <a:lnSpc>
                          <a:spcPct val="9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One-hour frequencies (Coping Panels Project)</a:t>
                      </a:r>
                    </a:p>
                    <a:p>
                      <a:pPr marL="285750" indent="-220345" algn="l">
                        <a:lnSpc>
                          <a:spcPct val="950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Service span adjustment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5 a.m. – midnight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5 a.m. – 2 a.m.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Temporary headways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33025"/>
                  </a:ext>
                </a:extLst>
              </a:tr>
              <a:tr h="599851">
                <a:tc>
                  <a:txBody>
                    <a:bodyPr/>
                    <a:lstStyle/>
                    <a:p>
                      <a:endParaRPr lang="en-US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152" marR="73152" marT="73152" marB="73152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20345" algn="l">
                        <a:lnSpc>
                          <a:spcPct val="9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One-hour frequencies (Coping Panels Project)</a:t>
                      </a:r>
                    </a:p>
                    <a:p>
                      <a:pPr marL="285750" indent="-220345" algn="l">
                        <a:lnSpc>
                          <a:spcPct val="950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Detoured to Denver Union Station (Downtown Rail Project)</a:t>
                      </a:r>
                    </a:p>
                    <a:p>
                      <a:pPr marL="285750" indent="-220345" algn="l">
                        <a:lnSpc>
                          <a:spcPct val="950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Service span adjustment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5 a.m. – midnight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5 a.m. – 2 a.m.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Temporary detour and headways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54075"/>
                  </a:ext>
                </a:extLst>
              </a:tr>
              <a:tr h="599851">
                <a:tc>
                  <a:txBody>
                    <a:bodyPr/>
                    <a:lstStyle/>
                    <a:p>
                      <a:endParaRPr lang="en-US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152" marR="73152" marT="73152" marB="73152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20345" algn="l">
                        <a:lnSpc>
                          <a:spcPct val="950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Service suspended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–––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–––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Temporary suspension of service</a:t>
                      </a:r>
                      <a:br>
                        <a:rPr lang="en-US" sz="1200">
                          <a:latin typeface="Tahoma"/>
                          <a:ea typeface="Tahoma"/>
                          <a:cs typeface="Tahoma"/>
                        </a:rPr>
                      </a:br>
                      <a:r>
                        <a:rPr lang="en-US" sz="1200" i="1">
                          <a:latin typeface="Tahoma"/>
                          <a:ea typeface="Tahoma"/>
                          <a:cs typeface="Tahoma"/>
                        </a:rPr>
                        <a:t>Route 43 is an alternative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659122"/>
                  </a:ext>
                </a:extLst>
              </a:tr>
              <a:tr h="599851">
                <a:tc>
                  <a:txBody>
                    <a:bodyPr/>
                    <a:lstStyle/>
                    <a:p>
                      <a:endParaRPr lang="en-US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152" marR="73152" marT="73152" marB="73152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20345" algn="l">
                        <a:lnSpc>
                          <a:spcPct val="950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Extend Saturday evening service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–––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Saturday evening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One southbound train at 11:13 p.m. and one northbound at 11:56 p.m.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161248"/>
                  </a:ext>
                </a:extLst>
              </a:tr>
              <a:tr h="599851">
                <a:tc>
                  <a:txBody>
                    <a:bodyPr/>
                    <a:lstStyle/>
                    <a:p>
                      <a:endParaRPr lang="en-US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152" marR="73152" marT="73152" marB="73152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20345" algn="l">
                        <a:lnSpc>
                          <a:spcPct val="950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On-time performance schedule adjustment</a:t>
                      </a:r>
                    </a:p>
                    <a:p>
                      <a:pPr marL="285750" indent="-220345" algn="l">
                        <a:lnSpc>
                          <a:spcPct val="950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Service span adjustment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5 a.m. – midnight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5 a.m. – midnight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No adjustment to current headways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294568"/>
                  </a:ext>
                </a:extLst>
              </a:tr>
              <a:tr h="599851">
                <a:tc>
                  <a:txBody>
                    <a:bodyPr/>
                    <a:lstStyle/>
                    <a:p>
                      <a:endParaRPr lang="en-US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152" marR="73152" marT="73152" marB="73152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20345" algn="l">
                        <a:lnSpc>
                          <a:spcPct val="95000"/>
                        </a:lnSpc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Service span adjustment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4:30 a.m. – midnight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ahoma"/>
                          <a:ea typeface="Tahoma"/>
                          <a:cs typeface="Tahoma"/>
                        </a:rPr>
                        <a:t>5 a.m. – 2 a.m.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ahoma"/>
                          <a:ea typeface="Tahoma"/>
                          <a:cs typeface="Tahoma"/>
                        </a:rPr>
                        <a:t>No adjustment to current headways</a:t>
                      </a:r>
                    </a:p>
                  </a:txBody>
                  <a:tcPr marL="27432" marR="27432" marT="27432" marB="2743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664418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3B721E9F-14C5-EE81-4E1F-D91F3D64E458}"/>
              </a:ext>
            </a:extLst>
          </p:cNvPr>
          <p:cNvSpPr/>
          <p:nvPr/>
        </p:nvSpPr>
        <p:spPr>
          <a:xfrm>
            <a:off x="489855" y="2383971"/>
            <a:ext cx="381001" cy="381001"/>
          </a:xfrm>
          <a:prstGeom prst="ellipse">
            <a:avLst/>
          </a:prstGeom>
          <a:solidFill>
            <a:srgbClr val="0578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AF5F87-E091-2B16-DA1E-F9182AEC3416}"/>
              </a:ext>
            </a:extLst>
          </p:cNvPr>
          <p:cNvSpPr/>
          <p:nvPr/>
        </p:nvSpPr>
        <p:spPr>
          <a:xfrm>
            <a:off x="489855" y="3582263"/>
            <a:ext cx="381001" cy="381001"/>
          </a:xfrm>
          <a:prstGeom prst="ellipse">
            <a:avLst/>
          </a:prstGeom>
          <a:solidFill>
            <a:srgbClr val="015D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66C5B34-6899-D38F-7ACC-B4D24C7B52C9}"/>
              </a:ext>
            </a:extLst>
          </p:cNvPr>
          <p:cNvSpPr/>
          <p:nvPr/>
        </p:nvSpPr>
        <p:spPr>
          <a:xfrm>
            <a:off x="489855" y="4181409"/>
            <a:ext cx="381001" cy="381001"/>
          </a:xfrm>
          <a:prstGeom prst="ellipse">
            <a:avLst/>
          </a:prstGeom>
          <a:solidFill>
            <a:srgbClr val="FFCE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BFB1F29-1B6A-9034-606D-C0C4BB937806}"/>
              </a:ext>
            </a:extLst>
          </p:cNvPr>
          <p:cNvSpPr/>
          <p:nvPr/>
        </p:nvSpPr>
        <p:spPr>
          <a:xfrm>
            <a:off x="489855" y="4780555"/>
            <a:ext cx="381001" cy="381001"/>
          </a:xfrm>
          <a:prstGeom prst="ellipse">
            <a:avLst/>
          </a:prstGeom>
          <a:solidFill>
            <a:srgbClr val="8F4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366D8AC-0770-E69C-D457-AC75784F9327}"/>
              </a:ext>
            </a:extLst>
          </p:cNvPr>
          <p:cNvSpPr/>
          <p:nvPr/>
        </p:nvSpPr>
        <p:spPr>
          <a:xfrm>
            <a:off x="489855" y="5379701"/>
            <a:ext cx="381001" cy="381001"/>
          </a:xfrm>
          <a:prstGeom prst="ellipse">
            <a:avLst/>
          </a:prstGeom>
          <a:solidFill>
            <a:srgbClr val="BFD4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D164D10-9E44-2331-4B76-C68B654D5C75}"/>
              </a:ext>
            </a:extLst>
          </p:cNvPr>
          <p:cNvSpPr/>
          <p:nvPr/>
        </p:nvSpPr>
        <p:spPr>
          <a:xfrm>
            <a:off x="489855" y="5978845"/>
            <a:ext cx="381001" cy="381001"/>
          </a:xfrm>
          <a:prstGeom prst="ellipse">
            <a:avLst/>
          </a:prstGeom>
          <a:solidFill>
            <a:srgbClr val="0092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614683E-7415-589E-8ADA-3042A46A0886}"/>
              </a:ext>
            </a:extLst>
          </p:cNvPr>
          <p:cNvSpPr/>
          <p:nvPr/>
        </p:nvSpPr>
        <p:spPr>
          <a:xfrm>
            <a:off x="489855" y="2983117"/>
            <a:ext cx="381001" cy="381001"/>
          </a:xfrm>
          <a:prstGeom prst="ellipse">
            <a:avLst/>
          </a:prstGeom>
          <a:solidFill>
            <a:srgbClr val="692B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260148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F209-31CC-67EE-2F8E-4B342587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Free </a:t>
            </a:r>
            <a:r>
              <a:rPr lang="en-US" err="1"/>
              <a:t>MetroRide</a:t>
            </a:r>
            <a:r>
              <a:rPr lang="en-US"/>
              <a:t> and </a:t>
            </a:r>
            <a:r>
              <a:rPr lang="en-US" err="1"/>
              <a:t>MallRide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971E6-2B86-EBA7-8AE5-A82F7F0C88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8" y="1687286"/>
            <a:ext cx="6861438" cy="354874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Temporarily reinstate the Free </a:t>
            </a:r>
            <a:r>
              <a:rPr lang="en-US" sz="1800" dirty="0" err="1">
                <a:latin typeface="Tahoma"/>
                <a:ea typeface="Tahoma"/>
                <a:cs typeface="Tahoma"/>
              </a:rPr>
              <a:t>MetroRide</a:t>
            </a:r>
            <a:r>
              <a:rPr lang="en-US" sz="1800" dirty="0">
                <a:latin typeface="Tahoma"/>
                <a:ea typeface="Tahoma"/>
                <a:cs typeface="Tahoma"/>
              </a:rPr>
              <a:t> to provide alternative connections between Denver Union Station and destinations within the Central Business District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Service added to support the near-term Downtown Rail Reconstruction Project</a:t>
            </a:r>
          </a:p>
          <a:p>
            <a:pPr lvl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 err="1">
                <a:latin typeface="Tahoma"/>
                <a:ea typeface="Tahoma"/>
                <a:cs typeface="Tahoma"/>
              </a:rPr>
              <a:t>MetroRide</a:t>
            </a:r>
            <a:r>
              <a:rPr lang="en-US" sz="1600" dirty="0">
                <a:latin typeface="Tahoma"/>
                <a:ea typeface="Tahoma"/>
                <a:cs typeface="Tahoma"/>
              </a:rPr>
              <a:t> provided every 10 minutes, seven days a week between 5:45 a.m. and 7 p.m.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The Free </a:t>
            </a:r>
            <a:r>
              <a:rPr lang="en-US" sz="1800" dirty="0" err="1">
                <a:latin typeface="Tahoma"/>
                <a:ea typeface="Tahoma"/>
                <a:cs typeface="Tahoma"/>
              </a:rPr>
              <a:t>MallRide</a:t>
            </a:r>
            <a:r>
              <a:rPr lang="en-US" sz="1800" dirty="0">
                <a:latin typeface="Tahoma"/>
                <a:ea typeface="Tahoma"/>
                <a:cs typeface="Tahoma"/>
              </a:rPr>
              <a:t> will also have a 10-minute frequency</a:t>
            </a:r>
          </a:p>
        </p:txBody>
      </p:sp>
      <p:pic>
        <p:nvPicPr>
          <p:cNvPr id="7" name="Picture 6" descr="Map showing the route for the Free MetroRide in Downtown Denver">
            <a:extLst>
              <a:ext uri="{FF2B5EF4-FFF2-40B4-BE49-F238E27FC236}">
                <a16:creationId xmlns:a16="http://schemas.microsoft.com/office/drawing/2014/main" id="{D84E5C53-24D4-E306-BCC0-5054227C47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4723" y="1351857"/>
            <a:ext cx="4354286" cy="432193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D8395DC-7EDB-1F33-2F0D-7A07B162A306}"/>
              </a:ext>
            </a:extLst>
          </p:cNvPr>
          <p:cNvSpPr txBox="1">
            <a:spLocks/>
          </p:cNvSpPr>
          <p:nvPr/>
        </p:nvSpPr>
        <p:spPr>
          <a:xfrm>
            <a:off x="8078236" y="6223034"/>
            <a:ext cx="2743200" cy="365125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A3D05135-2B8F-5842-ADA1-E54D168629AE}" type="slidenum">
              <a:rPr lang="en-US" sz="1200" b="1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spcAft>
                  <a:spcPts val="600"/>
                </a:spcAft>
              </a:pPr>
              <a:t>35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 descr="A red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AF565CD-11FD-FF85-3632-1C5B5E5BC9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625" y="5717331"/>
            <a:ext cx="870828" cy="87082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9194EAC-C86A-CFDE-7382-7FB2FDD10E18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4BE434A9-35A3-AE4D-B6D7-C84D1282C73A}" type="datetime4">
              <a:rPr lang="en-US" sz="1200" b="1" smtClean="0">
                <a:solidFill>
                  <a:schemeClr val="bg1">
                    <a:lumMod val="65000"/>
                  </a:schemeClr>
                </a:solidFill>
              </a:rPr>
              <a:pPr marL="0" indent="0">
                <a:buNone/>
              </a:pPr>
              <a:t>April 16, 2024</a:t>
            </a:fld>
            <a:endParaRPr lang="en-US" sz="1200" b="1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Picture Placeholder 13" descr="A Free MetroRide bus parked on the side of a road">
            <a:extLst>
              <a:ext uri="{FF2B5EF4-FFF2-40B4-BE49-F238E27FC236}">
                <a16:creationId xmlns:a16="http://schemas.microsoft.com/office/drawing/2014/main" id="{07CAA7FD-1F7C-2FF9-90B6-3FB6BB365C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7953" y="457199"/>
            <a:ext cx="1708625" cy="1905001"/>
          </a:xfr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87402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4D3E-F8CF-5B41-9AFB-731504377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" y="3033131"/>
            <a:ext cx="11097632" cy="1170734"/>
          </a:xfrm>
        </p:spPr>
        <p:txBody>
          <a:bodyPr anchor="b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Transit Police Update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7CAB49-3534-8AA8-45D8-71CCA7271AF2}"/>
              </a:ext>
            </a:extLst>
          </p:cNvPr>
          <p:cNvGrpSpPr/>
          <p:nvPr/>
        </p:nvGrpSpPr>
        <p:grpSpPr>
          <a:xfrm>
            <a:off x="572196" y="390199"/>
            <a:ext cx="1500414" cy="1500414"/>
            <a:chOff x="622300" y="415251"/>
            <a:chExt cx="1500414" cy="1500414"/>
          </a:xfrm>
        </p:grpSpPr>
        <p:pic>
          <p:nvPicPr>
            <p:cNvPr id="4" name="Graphic 3" descr="Shield Cross with solid fill">
              <a:extLst>
                <a:ext uri="{FF2B5EF4-FFF2-40B4-BE49-F238E27FC236}">
                  <a16:creationId xmlns:a16="http://schemas.microsoft.com/office/drawing/2014/main" id="{1419B144-73CB-D38E-9DF2-A09D761A0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2300" y="415251"/>
              <a:ext cx="1500414" cy="150041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C4B12F-7F27-6773-B580-2CBD916011D0}"/>
                </a:ext>
              </a:extLst>
            </p:cNvPr>
            <p:cNvSpPr/>
            <p:nvPr/>
          </p:nvSpPr>
          <p:spPr>
            <a:xfrm>
              <a:off x="1152396" y="940633"/>
              <a:ext cx="438410" cy="43722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pic>
          <p:nvPicPr>
            <p:cNvPr id="7" name="Graphic 6" descr="Badge New with solid fill">
              <a:extLst>
                <a:ext uri="{FF2B5EF4-FFF2-40B4-BE49-F238E27FC236}">
                  <a16:creationId xmlns:a16="http://schemas.microsoft.com/office/drawing/2014/main" id="{09AADAD1-31F7-F246-CA3A-33962E72C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60553" y="735083"/>
              <a:ext cx="830669" cy="830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60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3B1A84-9360-4148-91D3-8428AE83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RTD Police Department</a:t>
            </a:r>
            <a:endParaRPr lang="en-US" dirty="0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63C8731-3B45-E28A-B93F-5CD3D3C07610}"/>
              </a:ext>
            </a:extLst>
          </p:cNvPr>
          <p:cNvSpPr txBox="1">
            <a:spLocks/>
          </p:cNvSpPr>
          <p:nvPr/>
        </p:nvSpPr>
        <p:spPr>
          <a:xfrm>
            <a:off x="8078236" y="6223034"/>
            <a:ext cx="2743200" cy="365125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A3D05135-2B8F-5842-ADA1-E54D168629AE}" type="slidenum">
              <a:rPr lang="en-US" sz="1200" b="1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spcAft>
                  <a:spcPts val="600"/>
                </a:spcAft>
              </a:pPr>
              <a:t>37</a:t>
            </a:fld>
            <a:endParaRPr lang="en-US" sz="1200" b="1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red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FACAC06-3D04-9DBF-0122-DF8B140026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625" y="5717331"/>
            <a:ext cx="870828" cy="870828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2FDC348-6AE5-EC08-AAAD-5D48E6747018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4BE434A9-35A3-AE4D-B6D7-C84D1282C73A}" type="datetime4">
              <a:rPr lang="en-US" sz="1200" b="1" smtClean="0">
                <a:solidFill>
                  <a:schemeClr val="bg1">
                    <a:lumMod val="65000"/>
                  </a:schemeClr>
                </a:solidFill>
              </a:rPr>
              <a:pPr marL="0" indent="0">
                <a:buNone/>
              </a:pPr>
              <a:t>April 16, 2024</a:t>
            </a:fld>
            <a:endParaRPr lang="en-US" sz="12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AA3DF9C-E2CB-D3E2-5EDC-DF74C6C80AFB}"/>
              </a:ext>
            </a:extLst>
          </p:cNvPr>
          <p:cNvSpPr txBox="1">
            <a:spLocks/>
          </p:cNvSpPr>
          <p:nvPr/>
        </p:nvSpPr>
        <p:spPr>
          <a:xfrm>
            <a:off x="311257" y="1680210"/>
            <a:ext cx="7597067" cy="44451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2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RTD has been transitioning from contracted security to Peace Officer Standards and Training (POST) certified officers</a:t>
            </a:r>
          </a:p>
          <a:p>
            <a:pPr marL="349250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Currently, RTD-PD has 60 POST-certified officers, and 19 recruits in the police academy</a:t>
            </a:r>
          </a:p>
          <a:p>
            <a:pPr marL="806450" lvl="1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In August 2022, the agency had 19 sworn officers</a:t>
            </a:r>
          </a:p>
          <a:p>
            <a:pPr marL="349250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Officers are strategically deployed across RTD’s five sectors</a:t>
            </a:r>
          </a:p>
          <a:p>
            <a:pPr marL="349250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800" b="1" dirty="0">
                <a:latin typeface="Tahoma"/>
                <a:ea typeface="Tahoma"/>
                <a:cs typeface="Tahoma"/>
              </a:rPr>
              <a:t>RTD plans to add six mental health clinicians and five homeless outreach coordinators in 2024</a:t>
            </a:r>
          </a:p>
          <a:p>
            <a:pPr marL="349250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Starting in early May, RTD-PD will introduce an overnight shift</a:t>
            </a:r>
          </a:p>
          <a:p>
            <a:pPr marL="806450" lvl="1" indent="-3492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Allows for 24-hour police support across the transit system </a:t>
            </a:r>
          </a:p>
        </p:txBody>
      </p:sp>
      <p:pic>
        <p:nvPicPr>
          <p:cNvPr id="7" name="Picture 6" descr="A group of police officers with their K9 walking through the underground bus concourse">
            <a:extLst>
              <a:ext uri="{FF2B5EF4-FFF2-40B4-BE49-F238E27FC236}">
                <a16:creationId xmlns:a16="http://schemas.microsoft.com/office/drawing/2014/main" id="{A3D42FE1-A05A-583B-E403-0068079E82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7334" y="1680210"/>
            <a:ext cx="3783119" cy="294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60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F651-E2A4-9B39-238E-1DA58273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ea typeface="Tahoma"/>
                <a:cs typeface="Tahoma"/>
              </a:rPr>
              <a:t>Transit Police Sectors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12714-4B99-B843-F757-77C6C4558D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7" y="1725698"/>
            <a:ext cx="6742685" cy="45594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Supports the strategic deployment of officers and resources</a:t>
            </a:r>
          </a:p>
          <a:p>
            <a:pPr marL="806450" lvl="1" indent="-28575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RTD’s service area is divided into five sectors</a:t>
            </a:r>
            <a:endParaRPr lang="en-US" sz="1600" dirty="0"/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A commander oversees each sector</a:t>
            </a:r>
            <a:endParaRPr lang="en-US" sz="1800" dirty="0"/>
          </a:p>
          <a:p>
            <a:pPr marL="800100" lvl="1" indent="-34290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Primary point of contact for customers, municipalities, business and property owners</a:t>
            </a:r>
            <a:endParaRPr lang="en-US" sz="1600" dirty="0"/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A searchable sector map is available online</a:t>
            </a:r>
          </a:p>
          <a:p>
            <a:pPr marL="800100" lvl="1" indent="-34290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Ability to directly contact commanders for non-emergency, problematic issues related to RTD</a:t>
            </a:r>
            <a:endParaRPr lang="en-US" sz="1600" dirty="0"/>
          </a:p>
        </p:txBody>
      </p:sp>
      <p:pic>
        <p:nvPicPr>
          <p:cNvPr id="5" name="Picture 4" descr="Map of RTD's police department sectors. The searchable map is available at https://www.rtd-denver.com/transit-police">
            <a:extLst>
              <a:ext uri="{FF2B5EF4-FFF2-40B4-BE49-F238E27FC236}">
                <a16:creationId xmlns:a16="http://schemas.microsoft.com/office/drawing/2014/main" id="{511A8E02-9C2A-A9CE-1B32-CC933EFCB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097" y="357077"/>
            <a:ext cx="4183645" cy="47849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02F5BD-16B4-2CDC-F300-A72850B6700C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7" name="Slide Number Placeholder 4">
              <a:extLst>
                <a:ext uri="{FF2B5EF4-FFF2-40B4-BE49-F238E27FC236}">
                  <a16:creationId xmlns:a16="http://schemas.microsoft.com/office/drawing/2014/main" id="{7BFF707F-FB28-CD18-0C02-CB7E4ABE7F14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38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8" name="Picture 7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4C84C289-90C9-9613-3A12-2D5EBA3DA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9" name="Date Placeholder 3">
              <a:extLst>
                <a:ext uri="{FF2B5EF4-FFF2-40B4-BE49-F238E27FC236}">
                  <a16:creationId xmlns:a16="http://schemas.microsoft.com/office/drawing/2014/main" id="{FC6C3DBC-430E-2A83-AE9C-28BF0A61BF8D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14B9D77-535F-A993-1442-57FFDC72EF05}"/>
              </a:ext>
            </a:extLst>
          </p:cNvPr>
          <p:cNvSpPr txBox="1"/>
          <p:nvPr/>
        </p:nvSpPr>
        <p:spPr>
          <a:xfrm>
            <a:off x="7613972" y="5142017"/>
            <a:ext cx="348204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rtd-denver.com</a:t>
            </a:r>
            <a:r>
              <a:rPr lang="en-US" sz="17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/transit-police</a:t>
            </a:r>
          </a:p>
        </p:txBody>
      </p:sp>
    </p:spTree>
    <p:extLst>
      <p:ext uri="{BB962C8B-B14F-4D97-AF65-F5344CB8AC3E}">
        <p14:creationId xmlns:p14="http://schemas.microsoft.com/office/powerpoint/2010/main" val="1446909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C6213-CE35-63A2-735C-1C5AC1A30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ea typeface="Tahoma"/>
                <a:cs typeface="Tahoma"/>
              </a:rPr>
              <a:t>Transit Watch Mobile App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446EC-0000-1DBF-1461-865639D057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3654" y="1737074"/>
            <a:ext cx="7838128" cy="44287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95275" indent="-295275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Quick, easy, and anonymous way for customers to directly communicate with Transit Police</a:t>
            </a:r>
          </a:p>
          <a:p>
            <a:pPr marL="752475" lvl="1" indent="-295275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Ability to report personal safety and security-related concerns</a:t>
            </a:r>
          </a:p>
          <a:p>
            <a:pPr marL="295275" indent="-295275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Available in English and Spanish</a:t>
            </a:r>
          </a:p>
          <a:p>
            <a:pPr marL="295275" indent="-295275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Free to download for Apple and Android smartphones</a:t>
            </a:r>
          </a:p>
          <a:p>
            <a:pPr marL="295275" indent="-295275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Customers can also </a:t>
            </a:r>
            <a:r>
              <a:rPr lang="en-US" sz="1800" b="1" dirty="0">
                <a:latin typeface="Tahoma"/>
                <a:ea typeface="Tahoma"/>
                <a:cs typeface="Tahoma"/>
              </a:rPr>
              <a:t>call 303.299.2911 </a:t>
            </a:r>
            <a:r>
              <a:rPr lang="en-US" sz="1800" dirty="0">
                <a:latin typeface="Tahoma"/>
                <a:ea typeface="Tahoma"/>
                <a:cs typeface="Tahoma"/>
              </a:rPr>
              <a:t>or </a:t>
            </a:r>
            <a:r>
              <a:rPr lang="en-US" sz="1800" b="1" dirty="0">
                <a:latin typeface="Tahoma"/>
                <a:ea typeface="Tahoma"/>
                <a:cs typeface="Tahoma"/>
              </a:rPr>
              <a:t>text 303.434.9100 </a:t>
            </a:r>
            <a:endParaRPr lang="en-US" sz="1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8AA3C-1F02-608A-8128-4685F174B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2" t="5086" r="5412" b="2699"/>
          <a:stretch/>
        </p:blipFill>
        <p:spPr>
          <a:xfrm>
            <a:off x="400219" y="1737074"/>
            <a:ext cx="3345245" cy="39240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2108E6F-76FF-9E23-0EE2-E077113E7555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7" name="Slide Number Placeholder 4">
              <a:extLst>
                <a:ext uri="{FF2B5EF4-FFF2-40B4-BE49-F238E27FC236}">
                  <a16:creationId xmlns:a16="http://schemas.microsoft.com/office/drawing/2014/main" id="{8E3CB0E3-B97A-5815-BD18-6686BE7FE440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39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8" name="Picture 7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ED709DA1-88C6-68C4-11AC-38924F91D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9" name="Date Placeholder 3">
              <a:extLst>
                <a:ext uri="{FF2B5EF4-FFF2-40B4-BE49-F238E27FC236}">
                  <a16:creationId xmlns:a16="http://schemas.microsoft.com/office/drawing/2014/main" id="{9EE2D54B-15CF-86E9-DA93-F58E1CEBB82F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243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4D3E-F8CF-5B41-9AFB-731504377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" y="3278458"/>
            <a:ext cx="11569700" cy="9924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Agency Overview</a:t>
            </a:r>
          </a:p>
        </p:txBody>
      </p:sp>
      <p:pic>
        <p:nvPicPr>
          <p:cNvPr id="3" name="Graphic 2" descr="Map with pin with solid fill">
            <a:extLst>
              <a:ext uri="{FF2B5EF4-FFF2-40B4-BE49-F238E27FC236}">
                <a16:creationId xmlns:a16="http://schemas.microsoft.com/office/drawing/2014/main" id="{45B3BE2B-1DCE-5E08-3EF6-7CEFC51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2300" y="447908"/>
            <a:ext cx="1623716" cy="162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83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6E2C28-C8FB-143A-2234-2368A82FF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Respect the Ride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92CF50-834C-F2C3-EAEA-3D269E236C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9" y="1680210"/>
            <a:ext cx="7597708" cy="44451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9250" indent="-349250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/>
              <a:t>RTD’s Customer Code of Conduct was revised in 2023</a:t>
            </a:r>
          </a:p>
          <a:p>
            <a:pPr marL="349250" indent="-349250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/>
              <a:t>Branded as </a:t>
            </a:r>
            <a:r>
              <a:rPr lang="en-US" sz="1800" i="1" dirty="0"/>
              <a:t>Respect the Ride</a:t>
            </a:r>
            <a:r>
              <a:rPr lang="en-US" sz="1800" dirty="0"/>
              <a:t>, the Customer Code of Conduct focuses on providing a </a:t>
            </a:r>
            <a:r>
              <a:rPr lang="en-US" sz="1800" b="1" dirty="0"/>
              <a:t>safe</a:t>
            </a:r>
            <a:r>
              <a:rPr lang="en-US" sz="1800" dirty="0"/>
              <a:t>, </a:t>
            </a:r>
            <a:r>
              <a:rPr lang="en-US" sz="1800" b="1" dirty="0"/>
              <a:t>convenient</a:t>
            </a:r>
            <a:r>
              <a:rPr lang="en-US" sz="1800" dirty="0"/>
              <a:t>, and </a:t>
            </a:r>
            <a:r>
              <a:rPr lang="en-US" sz="1800" b="1" dirty="0"/>
              <a:t>enjoyable experience</a:t>
            </a:r>
            <a:r>
              <a:rPr lang="en-US" sz="1800" dirty="0"/>
              <a:t> for all customers</a:t>
            </a:r>
          </a:p>
          <a:p>
            <a:pPr marL="349250" indent="-349250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/>
              <a:t>Deters illegal activities and discourages disruptive behaviors</a:t>
            </a:r>
          </a:p>
          <a:p>
            <a:pPr marL="349250" indent="-349250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/>
              <a:t>Emphasizes common courtesy and respect for RTD’s employees, facilities, vehicles, and other customers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1B3865-D246-82D3-65FA-50EEDA0C4D04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CC14AC3E-0943-8966-C6B9-364FDAB0C001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40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18BC3901-D76C-2507-DDEB-F4642D3D2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7" name="Date Placeholder 3">
              <a:extLst>
                <a:ext uri="{FF2B5EF4-FFF2-40B4-BE49-F238E27FC236}">
                  <a16:creationId xmlns:a16="http://schemas.microsoft.com/office/drawing/2014/main" id="{156467A1-DF79-3F0C-5434-BE33AFAF1417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9" name="Picture 8" descr="A picture containing outdoor, transport&#10;&#10;Description automatically generated">
            <a:extLst>
              <a:ext uri="{FF2B5EF4-FFF2-40B4-BE49-F238E27FC236}">
                <a16:creationId xmlns:a16="http://schemas.microsoft.com/office/drawing/2014/main" id="{DA5E4E10-25F2-919C-684D-3FD38BCD9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953" y="3317702"/>
            <a:ext cx="2857500" cy="2133600"/>
          </a:xfrm>
          <a:prstGeom prst="rect">
            <a:avLst/>
          </a:prstGeom>
        </p:spPr>
      </p:pic>
      <p:pic>
        <p:nvPicPr>
          <p:cNvPr id="11" name="Picture 10" descr="A picture containing person, bus, people, subway&#10;&#10;Description automatically generated">
            <a:extLst>
              <a:ext uri="{FF2B5EF4-FFF2-40B4-BE49-F238E27FC236}">
                <a16:creationId xmlns:a16="http://schemas.microsoft.com/office/drawing/2014/main" id="{4EB04623-F27B-8B16-1C33-8E07AA36D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2953" y="1141120"/>
            <a:ext cx="2857500" cy="19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59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6E2C28-C8FB-143A-2234-2368A82FF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Respect the Ride</a:t>
            </a:r>
          </a:p>
        </p:txBody>
      </p:sp>
      <p:pic>
        <p:nvPicPr>
          <p:cNvPr id="3" name="Graphic 2" descr="Graduation cap outline">
            <a:extLst>
              <a:ext uri="{FF2B5EF4-FFF2-40B4-BE49-F238E27FC236}">
                <a16:creationId xmlns:a16="http://schemas.microsoft.com/office/drawing/2014/main" id="{2B11C4FD-B5C0-0A4C-199A-8B0FBB8CC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29" y="1587626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C7DFDE-348C-CCF1-9A34-BAE259F05DC3}"/>
              </a:ext>
            </a:extLst>
          </p:cNvPr>
          <p:cNvSpPr txBox="1"/>
          <p:nvPr/>
        </p:nvSpPr>
        <p:spPr>
          <a:xfrm>
            <a:off x="1607119" y="1660785"/>
            <a:ext cx="8205953" cy="111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CF0A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</a:t>
            </a:r>
          </a:p>
          <a:p>
            <a:pPr marL="285750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700" b="0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 the Ride</a:t>
            </a:r>
            <a:r>
              <a:rPr lang="en-US" sz="17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will always be the first step</a:t>
            </a:r>
          </a:p>
          <a:p>
            <a:pPr marL="285750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Customers reminded of common courtesy expectation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11DC55-0238-DE29-121D-431C0E4689E0}"/>
              </a:ext>
            </a:extLst>
          </p:cNvPr>
          <p:cNvSpPr txBox="1"/>
          <p:nvPr/>
        </p:nvSpPr>
        <p:spPr>
          <a:xfrm>
            <a:off x="1607119" y="2989521"/>
            <a:ext cx="9744371" cy="111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CF0A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 Connections</a:t>
            </a:r>
          </a:p>
          <a:p>
            <a:pPr marL="285750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Deploy m</a:t>
            </a:r>
            <a:r>
              <a:rPr lang="en-US" sz="17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ental health clinicians and outreach coordinator focusing on unhoused individuals</a:t>
            </a:r>
          </a:p>
          <a:p>
            <a:pPr marL="285750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</a:t>
            </a:r>
            <a:r>
              <a:rPr lang="en-US" sz="17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 regarding community resources and other non-transit-related support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02606-352C-D04A-1504-BF310346E7BD}"/>
              </a:ext>
            </a:extLst>
          </p:cNvPr>
          <p:cNvSpPr txBox="1"/>
          <p:nvPr/>
        </p:nvSpPr>
        <p:spPr>
          <a:xfrm>
            <a:off x="1607119" y="4329624"/>
            <a:ext cx="10001301" cy="14620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CF0A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Enforcement</a:t>
            </a:r>
          </a:p>
          <a:p>
            <a:pPr marL="285750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in situations where response is warranted beyond education or community resources</a:t>
            </a:r>
          </a:p>
          <a:p>
            <a:pPr marL="285750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i</a:t>
            </a:r>
            <a:r>
              <a:rPr lang="en-US" sz="17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nclude verbal/written warning, similar to a </a:t>
            </a:r>
            <a:r>
              <a:rPr lang="en-US" sz="1700" b="0" dirty="0">
                <a:latin typeface="Tahoma"/>
                <a:ea typeface="Tahoma"/>
                <a:cs typeface="Tahoma"/>
              </a:rPr>
              <a:t>temporary “time out”</a:t>
            </a:r>
          </a:p>
          <a:p>
            <a:pPr marL="285750" indent="-28575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ahoma"/>
                <a:ea typeface="Tahoma"/>
                <a:cs typeface="Tahoma"/>
              </a:rPr>
              <a:t>Conducted</a:t>
            </a:r>
            <a:r>
              <a:rPr lang="en-US" sz="1700" b="0" dirty="0">
                <a:latin typeface="Tahoma"/>
                <a:ea typeface="Tahoma"/>
                <a:cs typeface="Tahoma"/>
              </a:rPr>
              <a:t> in fair and reasonable manner</a:t>
            </a:r>
          </a:p>
        </p:txBody>
      </p:sp>
      <p:pic>
        <p:nvPicPr>
          <p:cNvPr id="12" name="Graphic 11" descr="Handshake outline">
            <a:extLst>
              <a:ext uri="{FF2B5EF4-FFF2-40B4-BE49-F238E27FC236}">
                <a16:creationId xmlns:a16="http://schemas.microsoft.com/office/drawing/2014/main" id="{7D536942-D7BB-6422-A607-CE833BBEF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3329" y="2944690"/>
            <a:ext cx="914400" cy="914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37868CA-3CB1-221A-E149-E0E4EF295974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17" name="Slide Number Placeholder 4">
              <a:extLst>
                <a:ext uri="{FF2B5EF4-FFF2-40B4-BE49-F238E27FC236}">
                  <a16:creationId xmlns:a16="http://schemas.microsoft.com/office/drawing/2014/main" id="{850DFA76-8DDC-211B-883E-FBFACF762CCD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41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Picture 17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6A2C63AC-AD8C-5843-B5D5-F2E2E6512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19" name="Date Placeholder 3">
              <a:extLst>
                <a:ext uri="{FF2B5EF4-FFF2-40B4-BE49-F238E27FC236}">
                  <a16:creationId xmlns:a16="http://schemas.microsoft.com/office/drawing/2014/main" id="{DEE19A21-E023-BCBC-4104-70B2395E4CE6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7" name="Graphic 6" descr="Checklist with solid fill">
            <a:extLst>
              <a:ext uri="{FF2B5EF4-FFF2-40B4-BE49-F238E27FC236}">
                <a16:creationId xmlns:a16="http://schemas.microsoft.com/office/drawing/2014/main" id="{B587A113-1F8E-59EE-B422-3FB7C78633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3329" y="44087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49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4D3E-F8CF-5B41-9AFB-731504377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" y="3278459"/>
            <a:ext cx="11569700" cy="9372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Impact Team</a:t>
            </a:r>
          </a:p>
        </p:txBody>
      </p:sp>
      <p:pic>
        <p:nvPicPr>
          <p:cNvPr id="3" name="Graphic 2" descr="Social distancing with solid fill">
            <a:extLst>
              <a:ext uri="{FF2B5EF4-FFF2-40B4-BE49-F238E27FC236}">
                <a16:creationId xmlns:a16="http://schemas.microsoft.com/office/drawing/2014/main" id="{45B3BE2B-1DCE-5E08-3EF6-7CEFC51C3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5242"/>
          <a:stretch/>
        </p:blipFill>
        <p:spPr>
          <a:xfrm>
            <a:off x="622300" y="542792"/>
            <a:ext cx="3460680" cy="120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21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29BBE-D524-ACD0-9962-8E4457EA1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6ABCCC-D145-7212-30D7-867893EE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Team Ambassadors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A5F33C-6053-9A6C-1DD7-8790DEB7B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7" y="1626781"/>
            <a:ext cx="6928787" cy="44985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9250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RTD will deploy agency employees across its system to support customers through September 2024</a:t>
            </a:r>
          </a:p>
          <a:p>
            <a:pPr marL="806450" lvl="1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The Impact Team will assist customers at stops and stations impacted by the May service changes and major events</a:t>
            </a:r>
          </a:p>
          <a:p>
            <a:pPr marL="806450" lvl="1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Focused on enhancing the customer experience</a:t>
            </a:r>
          </a:p>
          <a:p>
            <a:pPr marL="806450" lvl="1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Impact Team able to answer frequently asked questions, provide trip information, and show customers how to sign up for Service Alerts and purchase fare</a:t>
            </a:r>
          </a:p>
          <a:p>
            <a:pPr marL="806450" lvl="1" indent="-349250">
              <a:lnSpc>
                <a:spcPct val="114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In October 2024, RTD will assess the team’s overall impact and make plans for continuing the program in the future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336434-BC29-9441-1A82-C221ACBDBD7D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0CBE8DFA-9A12-3DC5-8472-A73136B4C932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43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1B880D1D-4716-A2AB-8B27-3B7420EA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7" name="Date Placeholder 3">
              <a:extLst>
                <a:ext uri="{FF2B5EF4-FFF2-40B4-BE49-F238E27FC236}">
                  <a16:creationId xmlns:a16="http://schemas.microsoft.com/office/drawing/2014/main" id="{9D3005DF-26C3-6BB7-A5EC-A9EBD2A0E8C7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9" name="Picture 8" descr="A person in a safety vest sitting on a bus&#10;&#10;Description automatically generated">
            <a:extLst>
              <a:ext uri="{FF2B5EF4-FFF2-40B4-BE49-F238E27FC236}">
                <a16:creationId xmlns:a16="http://schemas.microsoft.com/office/drawing/2014/main" id="{B349FAD4-5BB3-706A-82CF-4BF812F14F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390" y="1646904"/>
            <a:ext cx="4208063" cy="26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00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A638-8641-EA79-F847-2E30AE45D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11110521" cy="227651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How can you support RTD?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22D5A1E-9D3A-7CA1-61D4-6367C6CBBD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-6277" t="-3399" r="-5495" b="-3574"/>
          <a:stretch/>
        </p:blipFill>
        <p:spPr>
          <a:xfrm>
            <a:off x="622300" y="439388"/>
            <a:ext cx="1835892" cy="1698170"/>
          </a:xfrm>
        </p:spPr>
      </p:pic>
    </p:spTree>
    <p:extLst>
      <p:ext uri="{BB962C8B-B14F-4D97-AF65-F5344CB8AC3E}">
        <p14:creationId xmlns:p14="http://schemas.microsoft.com/office/powerpoint/2010/main" val="2416057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nstruction site&#10;&#10;Description automatically generated">
            <a:extLst>
              <a:ext uri="{FF2B5EF4-FFF2-40B4-BE49-F238E27FC236}">
                <a16:creationId xmlns:a16="http://schemas.microsoft.com/office/drawing/2014/main" id="{40009E5E-E962-68CA-FAC0-67EEDCD1D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34">
            <a:off x="6058213" y="4766640"/>
            <a:ext cx="3686771" cy="14869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42F651-E2A4-9B39-238E-1DA58273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/>
                <a:ea typeface="Tahoma"/>
                <a:cs typeface="Tahoma"/>
              </a:rPr>
              <a:t>Partner Toolkit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12714-4B99-B843-F757-77C6C4558D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8" y="1626922"/>
            <a:ext cx="10515600" cy="45126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Be an extension or our team</a:t>
            </a:r>
          </a:p>
          <a:p>
            <a:pPr>
              <a:spcBef>
                <a:spcPts val="700"/>
              </a:spcBef>
              <a:spcAft>
                <a:spcPts val="7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Share information and updates with your communities</a:t>
            </a:r>
          </a:p>
          <a:p>
            <a:pPr>
              <a:spcBef>
                <a:spcPts val="700"/>
              </a:spcBef>
              <a:spcAft>
                <a:spcPts val="700"/>
              </a:spcAft>
            </a:pPr>
            <a:r>
              <a:rPr lang="en-US" sz="1800" b="1" dirty="0">
                <a:latin typeface="Tahoma"/>
                <a:ea typeface="Tahoma"/>
                <a:cs typeface="Tahoma"/>
              </a:rPr>
              <a:t>Partner toolkit is available in English and Spanish</a:t>
            </a: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Sample news release copy</a:t>
            </a: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Sample newsletter copy</a:t>
            </a: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Sample social media posts</a:t>
            </a: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Article about RTD’s project team</a:t>
            </a: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Maps and illustrations</a:t>
            </a: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Fact Sheet and FAQs</a:t>
            </a: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sz="1600" dirty="0">
                <a:latin typeface="Tahoma"/>
                <a:ea typeface="Tahoma"/>
                <a:cs typeface="Tahoma"/>
              </a:rPr>
              <a:t>Photos and b-roll video</a:t>
            </a:r>
            <a:endParaRPr lang="en-US" dirty="0">
              <a:latin typeface="Tahoma"/>
              <a:ea typeface="Tahoma"/>
              <a:cs typeface="Tahom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F88CEC-81AA-1F40-6326-0AE086EA1A83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6" name="Slide Number Placeholder 4">
              <a:extLst>
                <a:ext uri="{FF2B5EF4-FFF2-40B4-BE49-F238E27FC236}">
                  <a16:creationId xmlns:a16="http://schemas.microsoft.com/office/drawing/2014/main" id="{0734369A-23D5-A1C9-8963-6C3575976145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2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45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46D42CB2-20BD-39A1-66C7-01A079AC8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8" name="Date Placeholder 3">
              <a:extLst>
                <a:ext uri="{FF2B5EF4-FFF2-40B4-BE49-F238E27FC236}">
                  <a16:creationId xmlns:a16="http://schemas.microsoft.com/office/drawing/2014/main" id="{25182C6F-D5E0-384C-3B64-FACB4464C6E6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2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2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4" name="Picture 13" descr="A poster of a construction project&#10;&#10;Description automatically generated">
            <a:extLst>
              <a:ext uri="{FF2B5EF4-FFF2-40B4-BE49-F238E27FC236}">
                <a16:creationId xmlns:a16="http://schemas.microsoft.com/office/drawing/2014/main" id="{B4CC3820-C049-6012-295F-312295347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66">
            <a:off x="9031871" y="782790"/>
            <a:ext cx="2812631" cy="36543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Picture 15" descr="A map of a city&#10;&#10;Description automatically generated">
            <a:extLst>
              <a:ext uri="{FF2B5EF4-FFF2-40B4-BE49-F238E27FC236}">
                <a16:creationId xmlns:a16="http://schemas.microsoft.com/office/drawing/2014/main" id="{A50B9420-7F94-EBDB-0982-F566FB9A5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227">
            <a:off x="7015059" y="458920"/>
            <a:ext cx="2984327" cy="21827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Picture 11" descr="A map of a rail system&#10;&#10;Description automatically generated">
            <a:extLst>
              <a:ext uri="{FF2B5EF4-FFF2-40B4-BE49-F238E27FC236}">
                <a16:creationId xmlns:a16="http://schemas.microsoft.com/office/drawing/2014/main" id="{B3922B60-C6F5-465F-E25A-E0F33FEB4E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367">
            <a:off x="6726205" y="2594775"/>
            <a:ext cx="2051800" cy="19903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Picture 20" descr="A document with text on it&#10;&#10;Description automatically generated">
            <a:extLst>
              <a:ext uri="{FF2B5EF4-FFF2-40B4-BE49-F238E27FC236}">
                <a16:creationId xmlns:a16="http://schemas.microsoft.com/office/drawing/2014/main" id="{4B25C3D5-7328-7428-DA81-06EFC14F0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978">
            <a:off x="8839680" y="3031316"/>
            <a:ext cx="2194560" cy="28482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Picture 22" descr="A diagram of a road with text&#10;&#10;Description automatically generated">
            <a:extLst>
              <a:ext uri="{FF2B5EF4-FFF2-40B4-BE49-F238E27FC236}">
                <a16:creationId xmlns:a16="http://schemas.microsoft.com/office/drawing/2014/main" id="{764EAEC3-6945-38A2-A94D-B1AC2ED602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/>
          <a:stretch/>
        </p:blipFill>
        <p:spPr>
          <a:xfrm rot="248316">
            <a:off x="6191854" y="839789"/>
            <a:ext cx="2360647" cy="10625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12638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DDB3-6C0D-E131-8A5A-54D504C41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11525479" cy="2387600"/>
          </a:xfrm>
        </p:spPr>
        <p:txBody>
          <a:bodyPr/>
          <a:lstStyle/>
          <a:p>
            <a:r>
              <a:rPr lang="en-US" dirty="0">
                <a:latin typeface="Tahoma"/>
                <a:ea typeface="Tahoma"/>
                <a:cs typeface="Tahoma"/>
              </a:rPr>
              <a:t>How can RTD support you?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1D1C5-0731-4218-B52C-6AEE3C5AB9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6900" b="1"/>
          </a:p>
        </p:txBody>
      </p:sp>
      <p:pic>
        <p:nvPicPr>
          <p:cNvPr id="8" name="Graphic 7" descr="Train with solid fill">
            <a:extLst>
              <a:ext uri="{FF2B5EF4-FFF2-40B4-BE49-F238E27FC236}">
                <a16:creationId xmlns:a16="http://schemas.microsoft.com/office/drawing/2014/main" id="{C67C60FD-277C-E71A-E13B-23A8AE8E1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630" y="537360"/>
            <a:ext cx="1540822" cy="1540822"/>
          </a:xfrm>
          <a:prstGeom prst="rect">
            <a:avLst/>
          </a:prstGeom>
        </p:spPr>
      </p:pic>
      <p:pic>
        <p:nvPicPr>
          <p:cNvPr id="9" name="Graphic 8" descr="Bus with solid fill">
            <a:extLst>
              <a:ext uri="{FF2B5EF4-FFF2-40B4-BE49-F238E27FC236}">
                <a16:creationId xmlns:a16="http://schemas.microsoft.com/office/drawing/2014/main" id="{F532F64F-F2A7-B9AF-5747-54C7739DB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871188" y="361959"/>
            <a:ext cx="2154547" cy="215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78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62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DE6CB-B94B-FE40-8C6B-D9DD9D3F0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/>
                <a:ea typeface="Tahoma"/>
                <a:cs typeface="Tahoma"/>
              </a:rPr>
              <a:t>Service Area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4617A-FA45-6E99-A450-15B7ABDFFF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078236" y="6223034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3D05135-2B8F-5842-ADA1-E54D168629AE}" type="slidenum">
              <a:rPr lang="en-US" b="1" smtClean="0">
                <a:solidFill>
                  <a:schemeClr val="bg1">
                    <a:lumMod val="65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b="1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D9CAD-51F7-B848-B822-C9AF4B6CD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625" y="5717331"/>
            <a:ext cx="870828" cy="870828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709F9A0-1C71-317D-181D-762660F190DE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4BE434A9-35A3-AE4D-B6D7-C84D1282C73A}" type="datetime4">
              <a:rPr lang="en-US" sz="1200" b="1" smtClean="0">
                <a:solidFill>
                  <a:schemeClr val="bg1">
                    <a:lumMod val="65000"/>
                  </a:schemeClr>
                </a:solidFill>
              </a:rPr>
              <a:pPr marL="0" indent="0">
                <a:buNone/>
              </a:pPr>
              <a:t>April 16, 2024</a:t>
            </a:fld>
            <a:endParaRPr lang="en-US" sz="12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2EC54E-2BAC-393C-2634-7EB67FBFB5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23657" y="1663632"/>
            <a:ext cx="5649685" cy="3399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9250" indent="-349250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Regional transit network</a:t>
            </a:r>
          </a:p>
          <a:p>
            <a:pPr marL="806450" lvl="1" indent="-349250">
              <a:lnSpc>
                <a:spcPct val="114000"/>
              </a:lnSpc>
              <a:spcBef>
                <a:spcPts val="600"/>
              </a:spcBef>
            </a:pPr>
            <a:r>
              <a:rPr lang="en-US" sz="1600" dirty="0"/>
              <a:t>Approximately 65 million boardings in 2023</a:t>
            </a:r>
          </a:p>
          <a:p>
            <a:pPr marL="349250" indent="-349250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RTD’s service area</a:t>
            </a:r>
          </a:p>
          <a:p>
            <a:pPr marL="806450" lvl="1" indent="-349250">
              <a:lnSpc>
                <a:spcPct val="114000"/>
              </a:lnSpc>
              <a:spcBef>
                <a:spcPts val="600"/>
              </a:spcBef>
            </a:pPr>
            <a:r>
              <a:rPr lang="en-US" sz="1600" dirty="0">
                <a:latin typeface="Tahoma"/>
                <a:ea typeface="Tahoma"/>
                <a:cs typeface="Tahoma"/>
              </a:rPr>
              <a:t>Eight counties and more than 40 municipalities</a:t>
            </a:r>
          </a:p>
          <a:p>
            <a:pPr marL="806450" lvl="1" indent="-349250">
              <a:lnSpc>
                <a:spcPct val="114000"/>
              </a:lnSpc>
              <a:spcBef>
                <a:spcPts val="600"/>
              </a:spcBef>
            </a:pPr>
            <a:r>
              <a:rPr lang="en-US" sz="1600" dirty="0">
                <a:latin typeface="Tahoma"/>
                <a:ea typeface="Tahoma"/>
                <a:cs typeface="Tahoma"/>
              </a:rPr>
              <a:t>2,342 square miles</a:t>
            </a:r>
          </a:p>
          <a:p>
            <a:pPr marL="806450" lvl="1" indent="-349250">
              <a:lnSpc>
                <a:spcPct val="114000"/>
              </a:lnSpc>
              <a:spcBef>
                <a:spcPts val="600"/>
              </a:spcBef>
            </a:pPr>
            <a:r>
              <a:rPr lang="en-US" sz="1600" dirty="0"/>
              <a:t>3M+ population</a:t>
            </a:r>
          </a:p>
        </p:txBody>
      </p:sp>
      <p:pic>
        <p:nvPicPr>
          <p:cNvPr id="3" name="Picture 2" descr="Bus stopped in front of a downtown building">
            <a:extLst>
              <a:ext uri="{FF2B5EF4-FFF2-40B4-BE49-F238E27FC236}">
                <a16:creationId xmlns:a16="http://schemas.microsoft.com/office/drawing/2014/main" id="{C65C653F-F07B-A9DE-91CA-7B10BB86F0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47" y="3936031"/>
            <a:ext cx="3664053" cy="1781300"/>
          </a:xfrm>
          <a:prstGeom prst="rect">
            <a:avLst/>
          </a:prstGeom>
        </p:spPr>
      </p:pic>
      <p:pic>
        <p:nvPicPr>
          <p:cNvPr id="4" name="Picture 3" descr="Customer standing at a sales outlet window purchasing fare">
            <a:extLst>
              <a:ext uri="{FF2B5EF4-FFF2-40B4-BE49-F238E27FC236}">
                <a16:creationId xmlns:a16="http://schemas.microsoft.com/office/drawing/2014/main" id="{C8A0445F-E0A1-F4FF-F4C3-1E7FCD136F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58" y="1654924"/>
            <a:ext cx="3644342" cy="203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DE6CB-B94B-FE40-8C6B-D9DD9D3F0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ea typeface="Tahoma"/>
                <a:cs typeface="Tahoma"/>
              </a:rPr>
              <a:t>Strategic Initiatives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4617A-FA45-6E99-A450-15B7ABDFFF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078236" y="6223034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3D05135-2B8F-5842-ADA1-E54D168629AE}" type="slidenum">
              <a:rPr lang="en-US" b="1" smtClean="0">
                <a:solidFill>
                  <a:schemeClr val="bg1">
                    <a:lumMod val="6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b="1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 descr="A red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68CD9CAD-51F7-B848-B822-C9AF4B6CD1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625" y="5717331"/>
            <a:ext cx="870828" cy="870828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709F9A0-1C71-317D-181D-762660F190DE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4BE434A9-35A3-AE4D-B6D7-C84D1282C73A}" type="datetime4">
              <a:rPr lang="en-US" sz="1200" b="1" smtClean="0">
                <a:solidFill>
                  <a:schemeClr val="bg1">
                    <a:lumMod val="65000"/>
                  </a:schemeClr>
                </a:solidFill>
              </a:rPr>
              <a:pPr marL="0" indent="0">
                <a:buNone/>
              </a:pPr>
              <a:t>April 16, 2024</a:t>
            </a:fld>
            <a:endParaRPr lang="en-US" sz="1200" b="1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2FB116F-D7C5-E2E1-7F48-87A1496C2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592514"/>
              </p:ext>
            </p:extLst>
          </p:nvPr>
        </p:nvGraphicFramePr>
        <p:xfrm>
          <a:off x="430550" y="3814948"/>
          <a:ext cx="1091613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398">
                  <a:extLst>
                    <a:ext uri="{9D8B030D-6E8A-4147-A177-3AD203B41FA5}">
                      <a16:colId xmlns:a16="http://schemas.microsoft.com/office/drawing/2014/main" val="736314500"/>
                    </a:ext>
                  </a:extLst>
                </a:gridCol>
                <a:gridCol w="3708376">
                  <a:extLst>
                    <a:ext uri="{9D8B030D-6E8A-4147-A177-3AD203B41FA5}">
                      <a16:colId xmlns:a16="http://schemas.microsoft.com/office/drawing/2014/main" val="225527975"/>
                    </a:ext>
                  </a:extLst>
                </a:gridCol>
                <a:gridCol w="3905356">
                  <a:extLst>
                    <a:ext uri="{9D8B030D-6E8A-4147-A177-3AD203B41FA5}">
                      <a16:colId xmlns:a16="http://schemas.microsoft.com/office/drawing/2014/main" val="3546403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accent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Back to Basics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accent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People Power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Welcoming Transit Environment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6632880"/>
                  </a:ext>
                </a:extLst>
              </a:tr>
            </a:tbl>
          </a:graphicData>
        </a:graphic>
      </p:graphicFrame>
      <p:pic>
        <p:nvPicPr>
          <p:cNvPr id="12" name="Graphic 11" descr="Blueprint with solid fill">
            <a:extLst>
              <a:ext uri="{FF2B5EF4-FFF2-40B4-BE49-F238E27FC236}">
                <a16:creationId xmlns:a16="http://schemas.microsoft.com/office/drawing/2014/main" id="{63977B64-A02C-CE0B-91EB-942E6832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5797" y="2481838"/>
            <a:ext cx="1188219" cy="1188219"/>
          </a:xfrm>
          <a:prstGeom prst="rect">
            <a:avLst/>
          </a:prstGeom>
        </p:spPr>
      </p:pic>
      <p:pic>
        <p:nvPicPr>
          <p:cNvPr id="13" name="Graphic 12" descr="Employee badge with solid fill">
            <a:extLst>
              <a:ext uri="{FF2B5EF4-FFF2-40B4-BE49-F238E27FC236}">
                <a16:creationId xmlns:a16="http://schemas.microsoft.com/office/drawing/2014/main" id="{40DE4193-BA8D-48F6-088C-ADCFC0C00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75756" y="2574909"/>
            <a:ext cx="1045622" cy="1045622"/>
          </a:xfrm>
          <a:prstGeom prst="rect">
            <a:avLst/>
          </a:prstGeom>
        </p:spPr>
      </p:pic>
      <p:pic>
        <p:nvPicPr>
          <p:cNvPr id="14" name="Graphic 13" descr="Bus with solid fill">
            <a:extLst>
              <a:ext uri="{FF2B5EF4-FFF2-40B4-BE49-F238E27FC236}">
                <a16:creationId xmlns:a16="http://schemas.microsoft.com/office/drawing/2014/main" id="{3B0EAB1D-488C-D82F-CD6F-8573413FD8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67398" y="2538410"/>
            <a:ext cx="1220065" cy="1220065"/>
          </a:xfrm>
          <a:prstGeom prst="rect">
            <a:avLst/>
          </a:prstGeom>
        </p:spPr>
      </p:pic>
      <p:pic>
        <p:nvPicPr>
          <p:cNvPr id="15" name="Graphic 14" descr="Train with solid fill">
            <a:extLst>
              <a:ext uri="{FF2B5EF4-FFF2-40B4-BE49-F238E27FC236}">
                <a16:creationId xmlns:a16="http://schemas.microsoft.com/office/drawing/2014/main" id="{4ACDA7A0-5B23-7D1F-8C12-10D9EFFCA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50736" y="2681735"/>
            <a:ext cx="1003523" cy="10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25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9826-42FB-16AE-6E2E-B870727C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/>
              <a:t>Back to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510AA-A555-8E34-19F0-D8D954B307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8" y="1645920"/>
            <a:ext cx="6706762" cy="436626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Redouble efforts to maintain assets in a state of good repair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Leverage sound asset management principles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Enhance internal communications to support an engaged and informed workforce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AADF08-DF0F-EA9E-1474-692D3AD2B7A9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5" name="Slide Number Placeholder 4">
              <a:extLst>
                <a:ext uri="{FF2B5EF4-FFF2-40B4-BE49-F238E27FC236}">
                  <a16:creationId xmlns:a16="http://schemas.microsoft.com/office/drawing/2014/main" id="{B4FB90F3-BA82-1496-FD4C-10EFD597B3E0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1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7</a:t>
              </a:fld>
              <a:endParaRPr lang="en-US" sz="11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40C673FD-C917-0FA5-FDD7-1812EC064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8" name="Date Placeholder 3">
              <a:extLst>
                <a:ext uri="{FF2B5EF4-FFF2-40B4-BE49-F238E27FC236}">
                  <a16:creationId xmlns:a16="http://schemas.microsoft.com/office/drawing/2014/main" id="{242826FC-7EAB-A378-D13B-9A5BE1D3C9A6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1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1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4" name="Picture 3" descr="Train pulling into a station">
            <a:extLst>
              <a:ext uri="{FF2B5EF4-FFF2-40B4-BE49-F238E27FC236}">
                <a16:creationId xmlns:a16="http://schemas.microsoft.com/office/drawing/2014/main" id="{844FE324-BB70-5BB0-234B-9CC1BB1E8B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0774" y="1380312"/>
            <a:ext cx="4309680" cy="242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09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9826-42FB-16AE-6E2E-B870727C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/>
              <a:t>People Power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510AA-A555-8E34-19F0-D8D954B307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8" y="1645920"/>
            <a:ext cx="6941312" cy="436626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Address impediments to employee recruitment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Foster a culture of learning and development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Promote opportunities that support employee retention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AADF08-DF0F-EA9E-1474-692D3AD2B7A9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5" name="Slide Number Placeholder 4">
              <a:extLst>
                <a:ext uri="{FF2B5EF4-FFF2-40B4-BE49-F238E27FC236}">
                  <a16:creationId xmlns:a16="http://schemas.microsoft.com/office/drawing/2014/main" id="{B4FB90F3-BA82-1496-FD4C-10EFD597B3E0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1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8</a:t>
              </a:fld>
              <a:endParaRPr lang="en-US" sz="11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40C673FD-C917-0FA5-FDD7-1812EC064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8" name="Date Placeholder 3">
              <a:extLst>
                <a:ext uri="{FF2B5EF4-FFF2-40B4-BE49-F238E27FC236}">
                  <a16:creationId xmlns:a16="http://schemas.microsoft.com/office/drawing/2014/main" id="{242826FC-7EAB-A378-D13B-9A5BE1D3C9A6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1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1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4" name="Picture 3" descr="Group of employees working on rail track">
            <a:extLst>
              <a:ext uri="{FF2B5EF4-FFF2-40B4-BE49-F238E27FC236}">
                <a16:creationId xmlns:a16="http://schemas.microsoft.com/office/drawing/2014/main" id="{38447F3F-CA44-C553-3C29-C132A28A35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860" y="1406970"/>
            <a:ext cx="4175882" cy="27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4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9826-42FB-16AE-6E2E-B870727C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/>
              <a:t>Welcoming Transit Environment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510AA-A555-8E34-19F0-D8D954B307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8" y="1645920"/>
            <a:ext cx="6941312" cy="436626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Reduce the impacts of criminal behaviors and Customer Code of Conduct violations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Improve community and employee concerns related to personal safety and security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latin typeface="Tahoma"/>
                <a:ea typeface="Tahoma"/>
                <a:cs typeface="Tahoma"/>
              </a:rPr>
              <a:t>Create an overall transit environment that provides a </a:t>
            </a:r>
            <a:r>
              <a:rPr lang="en-US" sz="1800" b="1" dirty="0"/>
              <a:t>safe</a:t>
            </a:r>
            <a:r>
              <a:rPr lang="en-US" sz="1800" dirty="0"/>
              <a:t>, </a:t>
            </a:r>
            <a:r>
              <a:rPr lang="en-US" sz="1800" b="1" dirty="0"/>
              <a:t>convenient</a:t>
            </a:r>
            <a:r>
              <a:rPr lang="en-US" sz="1800" dirty="0"/>
              <a:t>, and </a:t>
            </a:r>
            <a:r>
              <a:rPr lang="en-US" sz="1800" b="1" dirty="0"/>
              <a:t>enjoyable experience </a:t>
            </a:r>
            <a:r>
              <a:rPr lang="en-US" sz="1800" dirty="0"/>
              <a:t>for all customers and employees</a:t>
            </a:r>
            <a:endParaRPr lang="en-US" sz="1800" dirty="0">
              <a:latin typeface="Tahoma"/>
              <a:ea typeface="Tahoma"/>
              <a:cs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AADF08-DF0F-EA9E-1474-692D3AD2B7A9}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5" name="Slide Number Placeholder 4">
              <a:extLst>
                <a:ext uri="{FF2B5EF4-FFF2-40B4-BE49-F238E27FC236}">
                  <a16:creationId xmlns:a16="http://schemas.microsoft.com/office/drawing/2014/main" id="{B4FB90F3-BA82-1496-FD4C-10EFD597B3E0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1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9</a:t>
              </a:fld>
              <a:endParaRPr lang="en-US" sz="11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 descr="A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40C673FD-C917-0FA5-FDD7-1812EC064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8" name="Date Placeholder 3">
              <a:extLst>
                <a:ext uri="{FF2B5EF4-FFF2-40B4-BE49-F238E27FC236}">
                  <a16:creationId xmlns:a16="http://schemas.microsoft.com/office/drawing/2014/main" id="{242826FC-7EAB-A378-D13B-9A5BE1D3C9A6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fld id="{4BE434A9-35A3-AE4D-B6D7-C84D1282C73A}" type="datetime4">
                <a:rPr lang="en-US" sz="1100" b="1" smtClean="0">
                  <a:solidFill>
                    <a:schemeClr val="bg1">
                      <a:lumMod val="65000"/>
                    </a:schemeClr>
                  </a:solidFill>
                </a:rPr>
                <a:pPr marL="0" indent="0">
                  <a:buNone/>
                </a:pPr>
                <a:t>April 16, 2024</a:t>
              </a:fld>
              <a:endParaRPr lang="en-US" sz="1100" b="1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2" name="Picture 11" descr="A group of people standing next to a train&#10;">
            <a:extLst>
              <a:ext uri="{FF2B5EF4-FFF2-40B4-BE49-F238E27FC236}">
                <a16:creationId xmlns:a16="http://schemas.microsoft.com/office/drawing/2014/main" id="{797CA6B2-0A3D-DC5F-8F21-7F89874503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774" y="1464847"/>
            <a:ext cx="4289968" cy="24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20689"/>
      </p:ext>
    </p:extLst>
  </p:cSld>
  <p:clrMapOvr>
    <a:masterClrMapping/>
  </p:clrMapOvr>
</p:sld>
</file>

<file path=ppt/theme/theme1.xml><?xml version="1.0" encoding="utf-8"?>
<a:theme xmlns:a="http://schemas.openxmlformats.org/drawingml/2006/main" name="RTD Theme">
  <a:themeElements>
    <a:clrScheme name="RTD5">
      <a:dk1>
        <a:srgbClr val="000000"/>
      </a:dk1>
      <a:lt1>
        <a:srgbClr val="FFFFFF"/>
      </a:lt1>
      <a:dk2>
        <a:srgbClr val="8A0A16"/>
      </a:dk2>
      <a:lt2>
        <a:srgbClr val="F3F3F3"/>
      </a:lt2>
      <a:accent1>
        <a:srgbClr val="CF0A2C"/>
      </a:accent1>
      <a:accent2>
        <a:srgbClr val="263B80"/>
      </a:accent2>
      <a:accent3>
        <a:srgbClr val="F6871F"/>
      </a:accent3>
      <a:accent4>
        <a:srgbClr val="FFC000"/>
      </a:accent4>
      <a:accent5>
        <a:srgbClr val="00A0DE"/>
      </a:accent5>
      <a:accent6>
        <a:srgbClr val="3CBDAC"/>
      </a:accent6>
      <a:hlink>
        <a:srgbClr val="0969B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RTD_Agency_PPT" id="{799522A7-4C5C-DE45-A6AA-2526239E8780}" vid="{71306A9B-61C0-D54F-B120-E490FEB8B1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6f0cee5-ffa2-4721-80d1-135e2b234cd9">
      <UserInfo>
        <DisplayName>Limited Access System Group</DisplayName>
        <AccountId>19</AccountId>
        <AccountType/>
      </UserInfo>
      <UserInfo>
        <DisplayName>Tara Broghammer</DisplayName>
        <AccountId>14</AccountId>
        <AccountType/>
      </UserInfo>
      <UserInfo>
        <DisplayName>Stuart Summers</DisplayName>
        <AccountId>20</AccountId>
        <AccountType/>
      </UserInfo>
      <UserInfo>
        <DisplayName>Downtown Rail Project Members</DisplayName>
        <AccountId>7</AccountId>
        <AccountType/>
      </UserInfo>
      <UserInfo>
        <DisplayName>Pauline Haberman</DisplayName>
        <AccountId>13</AccountId>
        <AccountType/>
      </UserInfo>
      <UserInfo>
        <DisplayName>Marta Sipeki</DisplayName>
        <AccountId>23</AccountId>
        <AccountType/>
      </UserInfo>
      <UserInfo>
        <DisplayName>Camila Valle Lacerda</DisplayName>
        <AccountId>57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7F3441C2F1034E8B7A6A8B770BD287" ma:contentTypeVersion="6" ma:contentTypeDescription="Create a new document." ma:contentTypeScope="" ma:versionID="8fed959775770354ad271b6e8b0aad18">
  <xsd:schema xmlns:xsd="http://www.w3.org/2001/XMLSchema" xmlns:xs="http://www.w3.org/2001/XMLSchema" xmlns:p="http://schemas.microsoft.com/office/2006/metadata/properties" xmlns:ns2="07a20fa9-863b-4dcd-babe-b56c3abefeb8" xmlns:ns3="26f0cee5-ffa2-4721-80d1-135e2b234cd9" targetNamespace="http://schemas.microsoft.com/office/2006/metadata/properties" ma:root="true" ma:fieldsID="cec9833ea115445cd1268db326731640" ns2:_="" ns3:_="">
    <xsd:import namespace="07a20fa9-863b-4dcd-babe-b56c3abefeb8"/>
    <xsd:import namespace="26f0cee5-ffa2-4721-80d1-135e2b234c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a20fa9-863b-4dcd-babe-b56c3abefe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f0cee5-ffa2-4721-80d1-135e2b234cd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B19081-F6BF-47FC-B9EF-C629A09ED766}">
  <ds:schemaRefs>
    <ds:schemaRef ds:uri="26f0cee5-ffa2-4721-80d1-135e2b234cd9"/>
    <ds:schemaRef ds:uri="http://schemas.microsoft.com/office/2006/documentManagement/types"/>
    <ds:schemaRef ds:uri="07a20fa9-863b-4dcd-babe-b56c3abefeb8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D331BAA-87DB-4C3E-8903-5A8398712A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1529D9-8FEE-4A18-8FA6-6ADA2D74BCD6}">
  <ds:schemaRefs>
    <ds:schemaRef ds:uri="07a20fa9-863b-4dcd-babe-b56c3abefeb8"/>
    <ds:schemaRef ds:uri="26f0cee5-ffa2-4721-80d1-135e2b234c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1462</TotalTime>
  <Words>2593</Words>
  <Application>Microsoft Macintosh PowerPoint</Application>
  <PresentationFormat>Widescreen</PresentationFormat>
  <Paragraphs>472</Paragraphs>
  <Slides>47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Courier New</vt:lpstr>
      <vt:lpstr>Open Sans</vt:lpstr>
      <vt:lpstr>System Font Regular</vt:lpstr>
      <vt:lpstr>Tahoma</vt:lpstr>
      <vt:lpstr>Wingdings</vt:lpstr>
      <vt:lpstr>RTD Theme</vt:lpstr>
      <vt:lpstr>Community Partner Briefing</vt:lpstr>
      <vt:lpstr>Welcome</vt:lpstr>
      <vt:lpstr>Agenda</vt:lpstr>
      <vt:lpstr>Agency Overview</vt:lpstr>
      <vt:lpstr>Service Area</vt:lpstr>
      <vt:lpstr>Strategic Initiatives</vt:lpstr>
      <vt:lpstr>Back to Basics</vt:lpstr>
      <vt:lpstr>People Power</vt:lpstr>
      <vt:lpstr>Welcoming Transit Environment</vt:lpstr>
      <vt:lpstr>State of Good Repair</vt:lpstr>
      <vt:lpstr>State of Good Repair</vt:lpstr>
      <vt:lpstr>Agency Assets</vt:lpstr>
      <vt:lpstr>Downtown Rail  Reconstruction Project</vt:lpstr>
      <vt:lpstr>The Downtown Loop</vt:lpstr>
      <vt:lpstr>The Downtown Loop</vt:lpstr>
      <vt:lpstr>Previous Downtown Projects</vt:lpstr>
      <vt:lpstr>Reconstruction Project Overview</vt:lpstr>
      <vt:lpstr>RTD’s First Reconstruction Project</vt:lpstr>
      <vt:lpstr>Phase One: Five Intersections</vt:lpstr>
      <vt:lpstr>PowerPoint Presentation</vt:lpstr>
      <vt:lpstr>PowerPoint Presentation</vt:lpstr>
      <vt:lpstr>PowerPoint Presentation</vt:lpstr>
      <vt:lpstr>PowerPoint Presentation</vt:lpstr>
      <vt:lpstr>Impacted Rail Lines</vt:lpstr>
      <vt:lpstr>Communications and Outreach</vt:lpstr>
      <vt:lpstr>Community Open House Meetings</vt:lpstr>
      <vt:lpstr>Coping Panels Project</vt:lpstr>
      <vt:lpstr>Project Overview</vt:lpstr>
      <vt:lpstr>Service Impacts</vt:lpstr>
      <vt:lpstr>Coping Panels Project Timeline</vt:lpstr>
      <vt:lpstr>May 2024 Service Changes</vt:lpstr>
      <vt:lpstr>Service Changes</vt:lpstr>
      <vt:lpstr>May Service Changes</vt:lpstr>
      <vt:lpstr>May 2024 Service Changes: Rail</vt:lpstr>
      <vt:lpstr>Free MetroRide and MallRide</vt:lpstr>
      <vt:lpstr>Transit Police Update</vt:lpstr>
      <vt:lpstr>RTD Police Department</vt:lpstr>
      <vt:lpstr>Transit Police Sectors</vt:lpstr>
      <vt:lpstr>Transit Watch Mobile App</vt:lpstr>
      <vt:lpstr>Respect the Ride Overview</vt:lpstr>
      <vt:lpstr>Respect the Ride</vt:lpstr>
      <vt:lpstr>Impact Team</vt:lpstr>
      <vt:lpstr>Impact Team Ambassadors</vt:lpstr>
      <vt:lpstr>How can you support RTD?</vt:lpstr>
      <vt:lpstr>Partner Toolkit</vt:lpstr>
      <vt:lpstr>How can RTD support you?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Sirois</dc:creator>
  <cp:lastModifiedBy>Stuart Summers</cp:lastModifiedBy>
  <cp:revision>4</cp:revision>
  <cp:lastPrinted>2024-04-16T14:27:57Z</cp:lastPrinted>
  <dcterms:created xsi:type="dcterms:W3CDTF">2022-05-02T22:19:26Z</dcterms:created>
  <dcterms:modified xsi:type="dcterms:W3CDTF">2024-04-17T14:42:11Z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0x0101008C7F3441C2F1034E8B7A6A8B770BD287</vt:lpwstr>
  </property>
  <property fmtid="{D5CDD505-2E9C-101B-9397-08002B2CF9AE}" pid="3" name="MediaServiceImageTags">
    <vt:lpwstr/>
  </property>
</Properties>
</file>