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0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1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4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8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42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53"/>
  </p:notesMasterIdLst>
  <p:handoutMasterIdLst>
    <p:handoutMasterId r:id="rId54"/>
  </p:handoutMasterIdLst>
  <p:sldIdLst>
    <p:sldId id="320" r:id="rId5"/>
    <p:sldId id="323" r:id="rId6"/>
    <p:sldId id="1143" r:id="rId7"/>
    <p:sldId id="1038" r:id="rId8"/>
    <p:sldId id="1085" r:id="rId9"/>
    <p:sldId id="1087" r:id="rId10"/>
    <p:sldId id="1068" r:id="rId11"/>
    <p:sldId id="1106" r:id="rId12"/>
    <p:sldId id="1109" r:id="rId13"/>
    <p:sldId id="755" r:id="rId14"/>
    <p:sldId id="1086" r:id="rId15"/>
    <p:sldId id="1027" r:id="rId16"/>
    <p:sldId id="1083" r:id="rId17"/>
    <p:sldId id="1139" r:id="rId18"/>
    <p:sldId id="1029" r:id="rId19"/>
    <p:sldId id="1071" r:id="rId20"/>
    <p:sldId id="1060" r:id="rId21"/>
    <p:sldId id="1093" r:id="rId22"/>
    <p:sldId id="1094" r:id="rId23"/>
    <p:sldId id="1095" r:id="rId24"/>
    <p:sldId id="1096" r:id="rId25"/>
    <p:sldId id="1097" r:id="rId26"/>
    <p:sldId id="1133" r:id="rId27"/>
    <p:sldId id="1134" r:id="rId28"/>
    <p:sldId id="1135" r:id="rId29"/>
    <p:sldId id="1136" r:id="rId30"/>
    <p:sldId id="1137" r:id="rId31"/>
    <p:sldId id="1138" r:id="rId32"/>
    <p:sldId id="1128" r:id="rId33"/>
    <p:sldId id="1129" r:id="rId34"/>
    <p:sldId id="1130" r:id="rId35"/>
    <p:sldId id="1131" r:id="rId36"/>
    <p:sldId id="1132" r:id="rId37"/>
    <p:sldId id="1069" r:id="rId38"/>
    <p:sldId id="1044" r:id="rId39"/>
    <p:sldId id="1140" r:id="rId40"/>
    <p:sldId id="1047" r:id="rId41"/>
    <p:sldId id="1119" r:id="rId42"/>
    <p:sldId id="1089" r:id="rId43"/>
    <p:sldId id="1141" r:id="rId44"/>
    <p:sldId id="1104" r:id="rId45"/>
    <p:sldId id="1120" r:id="rId46"/>
    <p:sldId id="1090" r:id="rId47"/>
    <p:sldId id="1142" r:id="rId48"/>
    <p:sldId id="1105" r:id="rId49"/>
    <p:sldId id="1121" r:id="rId50"/>
    <p:sldId id="1144" r:id="rId51"/>
    <p:sldId id="1145" r:id="rId5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187076-2364-1B32-F0F9-C8091B9689D9}" name="Leah Riley" initials="LR" userId="S::Leah.Riley@rtd-denver.com::11f2aa88-40a7-4054-82d8-5f5e91dd8fd2" providerId="AD"/>
  <p188:author id="{5AEDD0BB-68AA-6C67-39EB-FA9F16EE9F1D}" name="Debra Johnson" initials="DJ" userId="S::Debra.Johnson@rtd-denver.com::be10d61a-0382-4693-9474-6453847e40c4" providerId="AD"/>
  <p188:author id="{D0880BF5-7239-C042-C24E-6472962DCCB1}" name="Jane Sullivan" initials="JS" userId="S::Jane.Sullivan@rtd-denver.com::7551f3ed-c05f-490d-b3b0-2f5e33bb049c" providerId="AD"/>
  <p188:author id="{BECF25FB-0355-D5EF-6043-CA134FD52C6E}" name="Henry Danneberg" initials="HD" userId="S::henry.danneberg@etcinstitute.com::c592341e-42bb-4634-af79-b37cac2eb6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C0"/>
    <a:srgbClr val="76B7FE"/>
    <a:srgbClr val="009483"/>
    <a:srgbClr val="08E3E8"/>
    <a:srgbClr val="99FF33"/>
    <a:srgbClr val="D29500"/>
    <a:srgbClr val="263B80"/>
    <a:srgbClr val="99FF66"/>
    <a:srgbClr val="CCFF99"/>
    <a:srgbClr val="24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BC4DC-5D75-4E56-948B-A9DF351D49E0}" v="1" dt="2024-09-23T15:46:05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microsoft.com/office/2018/10/relationships/authors" Target="author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 Danneberg" userId="c592341e-42bb-4634-af79-b37cac2eb6cd" providerId="ADAL" clId="{2D3BC4DC-5D75-4E56-948B-A9DF351D49E0}"/>
    <pc:docChg chg="custSel modSld">
      <pc:chgData name="Henry Danneberg" userId="c592341e-42bb-4634-af79-b37cac2eb6cd" providerId="ADAL" clId="{2D3BC4DC-5D75-4E56-948B-A9DF351D49E0}" dt="2024-09-25T14:18:48.788" v="102" actId="20577"/>
      <pc:docMkLst>
        <pc:docMk/>
      </pc:docMkLst>
      <pc:sldChg chg="modSp mod">
        <pc:chgData name="Henry Danneberg" userId="c592341e-42bb-4634-af79-b37cac2eb6cd" providerId="ADAL" clId="{2D3BC4DC-5D75-4E56-948B-A9DF351D49E0}" dt="2024-09-25T14:18:17.910" v="92" actId="20577"/>
        <pc:sldMkLst>
          <pc:docMk/>
          <pc:sldMk cId="451428269" sldId="323"/>
        </pc:sldMkLst>
        <pc:spChg chg="mod">
          <ac:chgData name="Henry Danneberg" userId="c592341e-42bb-4634-af79-b37cac2eb6cd" providerId="ADAL" clId="{2D3BC4DC-5D75-4E56-948B-A9DF351D49E0}" dt="2024-09-25T14:18:17.910" v="92" actId="20577"/>
          <ac:spMkLst>
            <pc:docMk/>
            <pc:sldMk cId="451428269" sldId="323"/>
            <ac:spMk id="3" creationId="{9A261304-8BDE-E435-A2D8-75A8A277DED8}"/>
          </ac:spMkLst>
        </pc:spChg>
      </pc:sldChg>
      <pc:sldChg chg="modSp mod">
        <pc:chgData name="Henry Danneberg" userId="c592341e-42bb-4634-af79-b37cac2eb6cd" providerId="ADAL" clId="{2D3BC4DC-5D75-4E56-948B-A9DF351D49E0}" dt="2024-09-23T16:27:58.173" v="26" actId="20577"/>
        <pc:sldMkLst>
          <pc:docMk/>
          <pc:sldMk cId="4185609621" sldId="1027"/>
        </pc:sldMkLst>
        <pc:spChg chg="mod">
          <ac:chgData name="Henry Danneberg" userId="c592341e-42bb-4634-af79-b37cac2eb6cd" providerId="ADAL" clId="{2D3BC4DC-5D75-4E56-948B-A9DF351D49E0}" dt="2024-09-23T16:27:58.173" v="26" actId="20577"/>
          <ac:spMkLst>
            <pc:docMk/>
            <pc:sldMk cId="4185609621" sldId="1027"/>
            <ac:spMk id="47" creationId="{8DC36968-82B7-6677-A5D9-495B38265B91}"/>
          </ac:spMkLst>
        </pc:spChg>
      </pc:sldChg>
      <pc:sldChg chg="modSp mod">
        <pc:chgData name="Henry Danneberg" userId="c592341e-42bb-4634-af79-b37cac2eb6cd" providerId="ADAL" clId="{2D3BC4DC-5D75-4E56-948B-A9DF351D49E0}" dt="2024-09-25T14:15:22.021" v="72" actId="20577"/>
        <pc:sldMkLst>
          <pc:docMk/>
          <pc:sldMk cId="3605067120" sldId="1085"/>
        </pc:sldMkLst>
        <pc:spChg chg="mod">
          <ac:chgData name="Henry Danneberg" userId="c592341e-42bb-4634-af79-b37cac2eb6cd" providerId="ADAL" clId="{2D3BC4DC-5D75-4E56-948B-A9DF351D49E0}" dt="2024-09-25T14:15:22.021" v="72" actId="20577"/>
          <ac:spMkLst>
            <pc:docMk/>
            <pc:sldMk cId="3605067120" sldId="1085"/>
            <ac:spMk id="10" creationId="{FB8D9780-433A-C6EA-1C2A-0CA9D3EB0512}"/>
          </ac:spMkLst>
        </pc:spChg>
      </pc:sldChg>
      <pc:sldChg chg="addSp delSp modSp mod">
        <pc:chgData name="Henry Danneberg" userId="c592341e-42bb-4634-af79-b37cac2eb6cd" providerId="ADAL" clId="{2D3BC4DC-5D75-4E56-948B-A9DF351D49E0}" dt="2024-09-23T16:27:12.564" v="25" actId="27918"/>
        <pc:sldMkLst>
          <pc:docMk/>
          <pc:sldMk cId="1937156213" sldId="1135"/>
        </pc:sldMkLst>
        <pc:spChg chg="add del mod">
          <ac:chgData name="Henry Danneberg" userId="c592341e-42bb-4634-af79-b37cac2eb6cd" providerId="ADAL" clId="{2D3BC4DC-5D75-4E56-948B-A9DF351D49E0}" dt="2024-09-23T15:46:52.900" v="2" actId="478"/>
          <ac:spMkLst>
            <pc:docMk/>
            <pc:sldMk cId="1937156213" sldId="1135"/>
            <ac:spMk id="5" creationId="{A307EDF7-6668-13A5-BBD2-3718FAA151F4}"/>
          </ac:spMkLst>
        </pc:spChg>
      </pc:sldChg>
      <pc:sldChg chg="modSp mod">
        <pc:chgData name="Henry Danneberg" userId="c592341e-42bb-4634-af79-b37cac2eb6cd" providerId="ADAL" clId="{2D3BC4DC-5D75-4E56-948B-A9DF351D49E0}" dt="2024-09-25T14:18:48.788" v="102" actId="20577"/>
        <pc:sldMkLst>
          <pc:docMk/>
          <pc:sldMk cId="2741486473" sldId="1144"/>
        </pc:sldMkLst>
        <pc:spChg chg="mod">
          <ac:chgData name="Henry Danneberg" userId="c592341e-42bb-4634-af79-b37cac2eb6cd" providerId="ADAL" clId="{2D3BC4DC-5D75-4E56-948B-A9DF351D49E0}" dt="2024-09-25T14:18:48.788" v="102" actId="20577"/>
          <ac:spMkLst>
            <pc:docMk/>
            <pc:sldMk cId="2741486473" sldId="1144"/>
            <ac:spMk id="3" creationId="{9A261304-8BDE-E435-A2D8-75A8A277DED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Average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frequency of service is satisfactory</c:v>
                </c:pt>
                <c:pt idx="1">
                  <c:v>The bus gets me to my destination in a reasonable amount of time</c:v>
                </c:pt>
                <c:pt idx="2">
                  <c:v>The bus usually runs on time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0.59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41-4819-8D22-17EC080BC1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</c:v>
                </c:pt>
              </c:strCache>
            </c:strRef>
          </c:tx>
          <c:spPr>
            <a:solidFill>
              <a:srgbClr val="077C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frequency of service is satisfactory</c:v>
                </c:pt>
                <c:pt idx="1">
                  <c:v>The bus gets me to my destination in a reasonable amount of time</c:v>
                </c:pt>
                <c:pt idx="2">
                  <c:v>The bus usually runs on time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0.61</c:v>
                </c:pt>
                <c:pt idx="1">
                  <c:v>0.7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41-4819-8D22-17EC080BC1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82950191"/>
        <c:axId val="958080992"/>
      </c:barChart>
      <c:catAx>
        <c:axId val="282950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58080992"/>
        <c:crosses val="autoZero"/>
        <c:auto val="1"/>
        <c:lblAlgn val="ctr"/>
        <c:lblOffset val="100"/>
        <c:noMultiLvlLbl val="0"/>
      </c:catAx>
      <c:valAx>
        <c:axId val="9580809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82950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Average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Train drivers are helpful</c:v>
                </c:pt>
                <c:pt idx="1">
                  <c:v>Train drivers are courteous</c:v>
                </c:pt>
                <c:pt idx="2">
                  <c:v>Train drivers operate the vehicle safely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0.63</c:v>
                </c:pt>
                <c:pt idx="1">
                  <c:v>0.62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B-415C-B026-16632EF4B6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 Commuter Rail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Train drivers are helpful</c:v>
                </c:pt>
                <c:pt idx="1">
                  <c:v>Train drivers are courteous</c:v>
                </c:pt>
                <c:pt idx="2">
                  <c:v>Train drivers operate the vehicle safely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</c:v>
                </c:pt>
                <c:pt idx="1">
                  <c:v>0.81</c:v>
                </c:pt>
                <c:pt idx="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B-415C-B026-16632EF4B6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RTD Light Rail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Train drivers are helpful</c:v>
                </c:pt>
                <c:pt idx="1">
                  <c:v>Train drivers are courteous</c:v>
                </c:pt>
                <c:pt idx="2">
                  <c:v>Train drivers operate the vehicle safely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0.73</c:v>
                </c:pt>
                <c:pt idx="1">
                  <c:v>0.8</c:v>
                </c:pt>
                <c:pt idx="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B-415C-B026-16632EF4B6D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RTD Rail (combined)</c:v>
                </c:pt>
              </c:strCache>
            </c:strRef>
          </c:tx>
          <c:spPr>
            <a:solidFill>
              <a:srgbClr val="0094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Train drivers are helpful</c:v>
                </c:pt>
                <c:pt idx="1">
                  <c:v>Train drivers are courteous</c:v>
                </c:pt>
                <c:pt idx="2">
                  <c:v>Train drivers operate the vehicle safely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0.77</c:v>
                </c:pt>
                <c:pt idx="1">
                  <c:v>0.8</c:v>
                </c:pt>
                <c:pt idx="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CB-415C-B026-16632EF4B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0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526730388590463"/>
          <c:y val="1.4689311802272148E-2"/>
          <c:w val="0.72940437137044245"/>
          <c:h val="9.7367235802317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Average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RTD provides value to the community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5-4767-AF6A-262C0843D3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</c:v>
                </c:pt>
              </c:strCache>
            </c:strRef>
          </c:tx>
          <c:spPr>
            <a:solidFill>
              <a:srgbClr val="077C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RTD provides value to the community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5-4767-AF6A-262C0843D3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Average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RTD provides value to the community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B-415C-B026-16632EF4B6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 Commuter Rail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599-493A-A408-CD248D7F75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RTD provides value to the community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B-415C-B026-16632EF4B6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RTD Light Rail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RTD provides value to the community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B-415C-B026-16632EF4B6D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RTD Rail (combined)</c:v>
                </c:pt>
              </c:strCache>
            </c:strRef>
          </c:tx>
          <c:spPr>
            <a:solidFill>
              <a:srgbClr val="0094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RTD provides value to the community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CB-415C-B026-16632EF4B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526730388590463"/>
          <c:y val="1.4689311802272148E-2"/>
          <c:w val="0.72940437137044245"/>
          <c:h val="9.7367235802317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RTD</c:v>
                </c:pt>
              </c:strCache>
            </c:strRef>
          </c:tx>
          <c:spPr>
            <a:solidFill>
              <a:srgbClr val="077CC0"/>
            </a:solidFill>
            <a:ln>
              <a:solidFill>
                <a:srgbClr val="077C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 feel informed about scheduled service changes</c:v>
                </c:pt>
                <c:pt idx="1">
                  <c:v>I feel RTD has provided adequate information about the services it provides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5-4767-AF6A-262C0843D3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RTD Commuter Rail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 feel informed about scheduled service changes</c:v>
                </c:pt>
                <c:pt idx="1">
                  <c:v>I feel RTD has provided adequate information about the services it provides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B-415C-B026-16632EF4B6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 Light Rail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599-493A-A408-CD248D7F75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 feel informed about scheduled service changes</c:v>
                </c:pt>
                <c:pt idx="1">
                  <c:v>I feel RTD has provided adequate information about the services it provides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0.53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B-415C-B026-16632EF4B6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RTD Rail (combined)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 feel informed about scheduled service changes</c:v>
                </c:pt>
                <c:pt idx="1">
                  <c:v>I feel RTD has provided adequate information about the services it provides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0.54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B-415C-B026-16632EF4B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526730388590463"/>
          <c:y val="1.4689311802272148E-2"/>
          <c:w val="0.72940437137044245"/>
          <c:h val="9.7367235802317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RTD</c:v>
                </c:pt>
              </c:strCache>
            </c:strRef>
          </c:tx>
          <c:spPr>
            <a:solidFill>
              <a:srgbClr val="077CC0"/>
            </a:solidFill>
            <a:ln>
              <a:solidFill>
                <a:srgbClr val="077C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Overall, RTD's communications materials and information about services and schedule are of high quality</c:v>
                </c:pt>
                <c:pt idx="1">
                  <c:v>Information about route schedules and maps is accurate</c:v>
                </c:pt>
                <c:pt idx="2">
                  <c:v>Information about route schedules and maps is easily available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0.77</c:v>
                </c:pt>
                <c:pt idx="1">
                  <c:v>0.74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5-4767-AF6A-262C0843D3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RTD Commuter Rail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Overall, RTD's communications materials and information about services and schedule are of high quality</c:v>
                </c:pt>
                <c:pt idx="1">
                  <c:v>Information about route schedules and maps is accurate</c:v>
                </c:pt>
                <c:pt idx="2">
                  <c:v>Information about route schedules and maps is easily available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0.77</c:v>
                </c:pt>
                <c:pt idx="1">
                  <c:v>0.74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B-415C-B026-16632EF4B6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 Light Rail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6A-4653-9B48-65327B27AF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Overall, RTD's communications materials and information about services and schedule are of high quality</c:v>
                </c:pt>
                <c:pt idx="1">
                  <c:v>Information about route schedules and maps is accurate</c:v>
                </c:pt>
                <c:pt idx="2">
                  <c:v>Information about route schedules and maps is easily available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0.78</c:v>
                </c:pt>
                <c:pt idx="1">
                  <c:v>0.68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B-415C-B026-16632EF4B6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RTD Rail (combined)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Overall, RTD's communications materials and information about services and schedule are of high quality</c:v>
                </c:pt>
                <c:pt idx="1">
                  <c:v>Information about route schedules and maps is accurate</c:v>
                </c:pt>
                <c:pt idx="2">
                  <c:v>Information about route schedules and maps is easily available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0.78</c:v>
                </c:pt>
                <c:pt idx="1">
                  <c:v>0.72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B-415C-B026-16632EF4B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526730388590463"/>
          <c:y val="1.4689311802272148E-2"/>
          <c:w val="0.72940437137044245"/>
          <c:h val="9.7367235802317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RTD</c:v>
                </c:pt>
              </c:strCache>
            </c:strRef>
          </c:tx>
          <c:spPr>
            <a:solidFill>
              <a:srgbClr val="077CC0"/>
            </a:solidFill>
            <a:ln>
              <a:solidFill>
                <a:srgbClr val="077C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RTD provides useful content on social media</c:v>
                </c:pt>
                <c:pt idx="1">
                  <c:v>RTD's mobile applications are easy to use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5-4767-AF6A-262C0843D3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RTD Commuter Rail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RTD provides useful content on social media</c:v>
                </c:pt>
                <c:pt idx="1">
                  <c:v>RTD's mobile applications are easy to use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B-415C-B026-16632EF4B6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 Light Rail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599-493A-A408-CD248D7F75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RTD provides useful content on social media</c:v>
                </c:pt>
                <c:pt idx="1">
                  <c:v>RTD's mobile applications are easy to use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0.48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B-415C-B026-16632EF4B6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RTD Rail (combined)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RTD provides useful content on social media</c:v>
                </c:pt>
                <c:pt idx="1">
                  <c:v>RTD's mobile applications are easy to use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B-415C-B026-16632EF4B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526730388590463"/>
          <c:y val="1.4689311802272148E-2"/>
          <c:w val="0.72940437137044245"/>
          <c:h val="9.7367235802317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RTD</c:v>
                </c:pt>
              </c:strCache>
            </c:strRef>
          </c:tx>
          <c:spPr>
            <a:solidFill>
              <a:srgbClr val="077CC0"/>
            </a:solidFill>
            <a:ln>
              <a:solidFill>
                <a:srgbClr val="077C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RTD's customer service representatives are courteous</c:v>
                </c:pt>
                <c:pt idx="1">
                  <c:v>The resolution was provided in a timely fashion</c:v>
                </c:pt>
                <c:pt idx="2">
                  <c:v>My question, concern, or complaint was resolved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0.72</c:v>
                </c:pt>
                <c:pt idx="1">
                  <c:v>0.93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5-4767-AF6A-262C0843D3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09150623153118"/>
          <c:y val="0.14748189988288099"/>
          <c:w val="0.5089476217418587"/>
          <c:h val="0.823641421518065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Average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frequency of service is satisfactory</c:v>
                </c:pt>
                <c:pt idx="1">
                  <c:v>The train gets me to my destination in a reasonable time</c:v>
                </c:pt>
                <c:pt idx="2">
                  <c:v>The train usually runs on time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0.61</c:v>
                </c:pt>
                <c:pt idx="1">
                  <c:v>0.64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8-4425-93A2-4793126DEB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 Commuter Rail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frequency of service is satisfactory</c:v>
                </c:pt>
                <c:pt idx="1">
                  <c:v>The train gets me to my destination in a reasonable time</c:v>
                </c:pt>
                <c:pt idx="2">
                  <c:v>The train usually runs on time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0.65</c:v>
                </c:pt>
                <c:pt idx="1">
                  <c:v>0.75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58-4425-93A2-4793126DEB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RTD Light Rail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frequency of service is satisfactory</c:v>
                </c:pt>
                <c:pt idx="1">
                  <c:v>The train gets me to my destination in a reasonable time</c:v>
                </c:pt>
                <c:pt idx="2">
                  <c:v>The train usually runs on time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0.65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58-4425-93A2-4793126DEB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RTD Rail (combined)</c:v>
                </c:pt>
              </c:strCache>
            </c:strRef>
          </c:tx>
          <c:spPr>
            <a:solidFill>
              <a:srgbClr val="0094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frequency of service is satisfactory</c:v>
                </c:pt>
                <c:pt idx="1">
                  <c:v>The train gets me to my destination in a reasonable time</c:v>
                </c:pt>
                <c:pt idx="2">
                  <c:v>The train usually runs on time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0.62</c:v>
                </c:pt>
                <c:pt idx="1">
                  <c:v>0.71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58-4425-93A2-4793126DEB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2950191"/>
        <c:axId val="958080992"/>
      </c:barChart>
      <c:catAx>
        <c:axId val="282950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58080992"/>
        <c:crosses val="autoZero"/>
        <c:auto val="1"/>
        <c:lblAlgn val="ctr"/>
        <c:lblOffset val="100"/>
        <c:noMultiLvlLbl val="0"/>
      </c:catAx>
      <c:valAx>
        <c:axId val="9580809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82950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RTD Commuter Rail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RTD's customer service representatives are courteous</c:v>
                </c:pt>
                <c:pt idx="1">
                  <c:v>The resolution was provided in a timely fashion</c:v>
                </c:pt>
                <c:pt idx="2">
                  <c:v>My question, concern, or complaint was resolved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0.66</c:v>
                </c:pt>
                <c:pt idx="1">
                  <c:v>0.96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B-415C-B026-16632EF4B6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 Light Rail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97-4A91-A147-74DA38256B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RTD's customer service representatives are courteous</c:v>
                </c:pt>
                <c:pt idx="1">
                  <c:v>The resolution was provided in a timely fashion</c:v>
                </c:pt>
                <c:pt idx="2">
                  <c:v>My question, concern, or complaint was resolved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0.71</c:v>
                </c:pt>
                <c:pt idx="1">
                  <c:v>0.91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B-415C-B026-16632EF4B6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RTD Rail (combined)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RTD's customer service representatives are courteous</c:v>
                </c:pt>
                <c:pt idx="1">
                  <c:v>The resolution was provided in a timely fashion</c:v>
                </c:pt>
                <c:pt idx="2">
                  <c:v>My question, concern, or complaint was resolved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0.69</c:v>
                </c:pt>
                <c:pt idx="1">
                  <c:v>0.93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B-415C-B026-16632EF4B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526730388590463"/>
          <c:y val="1.4689311802272148E-2"/>
          <c:w val="0.72940437137044245"/>
          <c:h val="9.7367235802317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RTD</c:v>
                </c:pt>
              </c:strCache>
            </c:strRef>
          </c:tx>
          <c:spPr>
            <a:solidFill>
              <a:srgbClr val="077CC0"/>
            </a:solidFill>
            <a:ln>
              <a:solidFill>
                <a:srgbClr val="077C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buses operate on the times that I need them</c:v>
                </c:pt>
                <c:pt idx="1">
                  <c:v>The buses operate on the days that I need them</c:v>
                </c:pt>
                <c:pt idx="2">
                  <c:v>I feel buses are mechanically safe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0.72</c:v>
                </c:pt>
                <c:pt idx="1">
                  <c:v>0.83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5-4767-AF6A-262C0843D3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RTD Commuter Rail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trains operate on the times that I need them</c:v>
                </c:pt>
                <c:pt idx="1">
                  <c:v>The trains operate on the days that I need them</c:v>
                </c:pt>
                <c:pt idx="2">
                  <c:v>I feel the trains are mechanically safe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0.74</c:v>
                </c:pt>
                <c:pt idx="1">
                  <c:v>0.87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B-415C-B026-16632EF4B6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 Light Rail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97-4A91-A147-74DA38256B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trains operate on the times that I need them</c:v>
                </c:pt>
                <c:pt idx="1">
                  <c:v>The trains operate on the days that I need them</c:v>
                </c:pt>
                <c:pt idx="2">
                  <c:v>I feel the trains are mechanically safe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0.87</c:v>
                </c:pt>
                <c:pt idx="1">
                  <c:v>0.85</c:v>
                </c:pt>
                <c:pt idx="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B-415C-B026-16632EF4B6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RTD Rail (combined)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trains operate on the times that I need them</c:v>
                </c:pt>
                <c:pt idx="1">
                  <c:v>The trains operate on the days that I need them</c:v>
                </c:pt>
                <c:pt idx="2">
                  <c:v>I feel the trains are mechanically safe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0.89</c:v>
                </c:pt>
                <c:pt idx="1">
                  <c:v>0.86</c:v>
                </c:pt>
                <c:pt idx="2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B-415C-B026-16632EF4B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526730388590463"/>
          <c:y val="1.4689311802272148E-2"/>
          <c:w val="0.72940437137044245"/>
          <c:h val="9.7367235802317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RTD</c:v>
                </c:pt>
              </c:strCache>
            </c:strRef>
          </c:tx>
          <c:spPr>
            <a:solidFill>
              <a:srgbClr val="077CC0"/>
            </a:solidFill>
            <a:ln>
              <a:solidFill>
                <a:srgbClr val="077C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Private entities, non-profits, and local governments should consider increasing funding to improve the quality and/or expand the RTD service</c:v>
                </c:pt>
                <c:pt idx="1">
                  <c:v>RTD provides access to key public service destinations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0.83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5-4767-AF6A-262C0843D3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RTD Commuter Rail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Private entities, non-profits, and local governments should consider increasing funding to improve the quality and/or expand the RTD service</c:v>
                </c:pt>
                <c:pt idx="1">
                  <c:v>RTD provides access to key public service destinations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0.89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B-415C-B026-16632EF4B6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 Light Rail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599-493A-A408-CD248D7F75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Private entities, non-profits, and local governments should consider increasing funding to improve the quality and/or expand the RTD service</c:v>
                </c:pt>
                <c:pt idx="1">
                  <c:v>RTD provides access to key public service destinations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0.89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B-415C-B026-16632EF4B6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RTD Rail (combined)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Private entities, non-profits, and local governments should consider increasing funding to improve the quality and/or expand the RTD service</c:v>
                </c:pt>
                <c:pt idx="1">
                  <c:v>RTD provides access to key public service destinations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0.89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B-415C-B026-16632EF4B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526730388590463"/>
          <c:y val="1.4689311802272148E-2"/>
          <c:w val="0.72940437137044245"/>
          <c:h val="9.7367235802317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5 Choices</c:v>
                </c:pt>
              </c:strCache>
            </c:strRef>
          </c:tx>
          <c:spPr>
            <a:solidFill>
              <a:srgbClr val="077CC0"/>
            </a:solidFill>
            <a:ln>
              <a:solidFill>
                <a:srgbClr val="077C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 am riding a bike/eBike/scooter/skateboard more often</c:v>
                </c:pt>
                <c:pt idx="1">
                  <c:v>I am using ride-share services (Lyft, Uber, etc.) more often</c:v>
                </c:pt>
                <c:pt idx="2">
                  <c:v>I am walking more often</c:v>
                </c:pt>
                <c:pt idx="3">
                  <c:v>I have not had to make any adjustments to my regular transportation routine</c:v>
                </c:pt>
                <c:pt idx="4">
                  <c:v>I am using RTD buses more often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0.08</c:v>
                </c:pt>
                <c:pt idx="1">
                  <c:v>0.1</c:v>
                </c:pt>
                <c:pt idx="2">
                  <c:v>0.14000000000000001</c:v>
                </c:pt>
                <c:pt idx="3">
                  <c:v>0.22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6-4986-8391-BDF0D6022C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5 Choices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077C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 am driving a private vehicle that I own, lease, or use via car-share membership more often</c:v>
                </c:pt>
                <c:pt idx="1">
                  <c:v>I am walking more often</c:v>
                </c:pt>
                <c:pt idx="2">
                  <c:v>I am using ride-share services (Lyft, Uber, etc.) more often</c:v>
                </c:pt>
                <c:pt idx="3">
                  <c:v>I have not had to make any adjustments to my regular transportation routine</c:v>
                </c:pt>
                <c:pt idx="4">
                  <c:v>I am using RTD buses more often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0.12</c:v>
                </c:pt>
                <c:pt idx="1">
                  <c:v>0.13</c:v>
                </c:pt>
                <c:pt idx="2">
                  <c:v>0.13</c:v>
                </c:pt>
                <c:pt idx="3">
                  <c:v>0.22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E4-4604-B811-85173B0DBB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5 Choices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rgbClr val="077C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 am traveling less due to downtown rail reconstruction project</c:v>
                </c:pt>
                <c:pt idx="1">
                  <c:v>I am driving a private vehicle that I own, lease, or use via car-share membership more often</c:v>
                </c:pt>
                <c:pt idx="2">
                  <c:v>I am walking more often</c:v>
                </c:pt>
                <c:pt idx="3">
                  <c:v>I am using RTD buses more often</c:v>
                </c:pt>
                <c:pt idx="4">
                  <c:v>I have not had to make any adjustments to my regular transportation routine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0.14000000000000001</c:v>
                </c:pt>
                <c:pt idx="2">
                  <c:v>0.15</c:v>
                </c:pt>
                <c:pt idx="3">
                  <c:v>0.22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A-4762-89ED-BC7DDA3C1F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dirty="0"/>
              <a:t>Five Most Important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Travel time</c:v>
                </c:pt>
                <c:pt idx="1">
                  <c:v>Fare price</c:v>
                </c:pt>
                <c:pt idx="2">
                  <c:v>Personal security on bus</c:v>
                </c:pt>
                <c:pt idx="3">
                  <c:v>Hours of operation</c:v>
                </c:pt>
                <c:pt idx="4">
                  <c:v>Frequency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0.22</c:v>
                </c:pt>
                <c:pt idx="1">
                  <c:v>0.23</c:v>
                </c:pt>
                <c:pt idx="2">
                  <c:v>0.31</c:v>
                </c:pt>
                <c:pt idx="3">
                  <c:v>0.31</c:v>
                </c:pt>
                <c:pt idx="4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B-40D8-A384-4B2E71C387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26563807"/>
        <c:axId val="964048992"/>
      </c:barChart>
      <c:catAx>
        <c:axId val="26563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64048992"/>
        <c:crosses val="autoZero"/>
        <c:auto val="1"/>
        <c:lblAlgn val="ctr"/>
        <c:lblOffset val="100"/>
        <c:noMultiLvlLbl val="0"/>
      </c:catAx>
      <c:valAx>
        <c:axId val="9640489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656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dirty="0"/>
              <a:t>Five Most Important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77C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Travel time</c:v>
                </c:pt>
                <c:pt idx="1">
                  <c:v>Bus/train stops conveniently located</c:v>
                </c:pt>
                <c:pt idx="2">
                  <c:v>Hours of operation</c:v>
                </c:pt>
                <c:pt idx="3">
                  <c:v>Fare price</c:v>
                </c:pt>
                <c:pt idx="4">
                  <c:v>Frequency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0.22</c:v>
                </c:pt>
                <c:pt idx="1">
                  <c:v>0.24</c:v>
                </c:pt>
                <c:pt idx="2">
                  <c:v>0.25</c:v>
                </c:pt>
                <c:pt idx="3">
                  <c:v>0.27</c:v>
                </c:pt>
                <c:pt idx="4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B-40D8-A384-4B2E71C387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26563807"/>
        <c:axId val="964048992"/>
      </c:barChart>
      <c:catAx>
        <c:axId val="26563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64048992"/>
        <c:crosses val="autoZero"/>
        <c:auto val="1"/>
        <c:lblAlgn val="ctr"/>
        <c:lblOffset val="100"/>
        <c:noMultiLvlLbl val="0"/>
      </c:catAx>
      <c:valAx>
        <c:axId val="9640489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656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31193104709489"/>
          <c:y val="0.17258704034508149"/>
          <c:w val="0.52482500632538176"/>
          <c:h val="0.79853628105586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Average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Train stops are conveniently located</c:v>
                </c:pt>
                <c:pt idx="1">
                  <c:v>The price of fares is reasonable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1-45C0-94F5-5D1F2D5F2B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 Commuter Rail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Train stops are conveniently located</c:v>
                </c:pt>
                <c:pt idx="1">
                  <c:v>The price of fares is reasonable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0.8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C1-45C0-94F5-5D1F2D5F2B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RTD Light Rail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Train stops are conveniently located</c:v>
                </c:pt>
                <c:pt idx="1">
                  <c:v>The price of fares is reasonable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0.76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C1-45C0-94F5-5D1F2D5F2B9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RTD Rail (combined)</c:v>
                </c:pt>
              </c:strCache>
            </c:strRef>
          </c:tx>
          <c:spPr>
            <a:solidFill>
              <a:srgbClr val="0094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Train stops are conveniently located</c:v>
                </c:pt>
                <c:pt idx="1">
                  <c:v>The price of fares is reasonable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0.79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C1-45C0-94F5-5D1F2D5F2B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0"/>
        <c:axId val="282950191"/>
        <c:axId val="958080992"/>
      </c:barChart>
      <c:catAx>
        <c:axId val="282950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58080992"/>
        <c:crosses val="autoZero"/>
        <c:auto val="1"/>
        <c:lblAlgn val="ctr"/>
        <c:lblOffset val="100"/>
        <c:noMultiLvlLbl val="0"/>
      </c:catAx>
      <c:valAx>
        <c:axId val="9580809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82950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Five Most Important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Travel time</c:v>
                </c:pt>
                <c:pt idx="1">
                  <c:v>Train stops conveniently located</c:v>
                </c:pt>
                <c:pt idx="2">
                  <c:v>Hours of operation</c:v>
                </c:pt>
                <c:pt idx="3">
                  <c:v>Fare price</c:v>
                </c:pt>
                <c:pt idx="4">
                  <c:v>Frequency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0.24</c:v>
                </c:pt>
                <c:pt idx="1">
                  <c:v>0.28000000000000003</c:v>
                </c:pt>
                <c:pt idx="2">
                  <c:v>0.28999999999999998</c:v>
                </c:pt>
                <c:pt idx="3">
                  <c:v>0.31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B-40D8-A384-4B2E71C387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26563807"/>
        <c:axId val="964048992"/>
      </c:barChart>
      <c:catAx>
        <c:axId val="26563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64048992"/>
        <c:crosses val="autoZero"/>
        <c:auto val="1"/>
        <c:lblAlgn val="ctr"/>
        <c:lblOffset val="100"/>
        <c:noMultiLvlLbl val="0"/>
      </c:catAx>
      <c:valAx>
        <c:axId val="9640489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656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Five Most Important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177796092883451"/>
          <c:y val="0.12742292084865731"/>
          <c:w val="0.41477543203791906"/>
          <c:h val="0.840112670321953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5.90261978716178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B0-4181-A56A-0A5E086DE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Personal security on bus/train</c:v>
                </c:pt>
                <c:pt idx="1">
                  <c:v>Travel time</c:v>
                </c:pt>
                <c:pt idx="2">
                  <c:v>Bus/train stops conveniently located</c:v>
                </c:pt>
                <c:pt idx="3">
                  <c:v>Timely arrival of buses/trains</c:v>
                </c:pt>
                <c:pt idx="4">
                  <c:v>Frequency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0.22</c:v>
                </c:pt>
                <c:pt idx="1">
                  <c:v>0.22</c:v>
                </c:pt>
                <c:pt idx="2">
                  <c:v>0.25</c:v>
                </c:pt>
                <c:pt idx="3">
                  <c:v>0.3</c:v>
                </c:pt>
                <c:pt idx="4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B-40D8-A384-4B2E71C387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26563807"/>
        <c:axId val="964048992"/>
      </c:barChart>
      <c:catAx>
        <c:axId val="26563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64048992"/>
        <c:crosses val="autoZero"/>
        <c:auto val="1"/>
        <c:lblAlgn val="ctr"/>
        <c:lblOffset val="100"/>
        <c:noMultiLvlLbl val="0"/>
      </c:catAx>
      <c:valAx>
        <c:axId val="9640489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656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Five Most Important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Train stops conveniently located</c:v>
                </c:pt>
                <c:pt idx="1">
                  <c:v>Hours of operation</c:v>
                </c:pt>
                <c:pt idx="2">
                  <c:v>Travel time</c:v>
                </c:pt>
                <c:pt idx="3">
                  <c:v>Fare price</c:v>
                </c:pt>
                <c:pt idx="4">
                  <c:v>Frequency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0.23</c:v>
                </c:pt>
                <c:pt idx="1">
                  <c:v>0.31</c:v>
                </c:pt>
                <c:pt idx="2">
                  <c:v>0.41</c:v>
                </c:pt>
                <c:pt idx="3">
                  <c:v>0.41</c:v>
                </c:pt>
                <c:pt idx="4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B-40D8-A384-4B2E71C387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26563807"/>
        <c:axId val="964048992"/>
      </c:barChart>
      <c:catAx>
        <c:axId val="26563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64048992"/>
        <c:crosses val="autoZero"/>
        <c:auto val="1"/>
        <c:lblAlgn val="ctr"/>
        <c:lblOffset val="100"/>
        <c:noMultiLvlLbl val="0"/>
      </c:catAx>
      <c:valAx>
        <c:axId val="9640489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656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Five Most Important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4355319143482369"/>
          <c:y val="0.12742292084865731"/>
          <c:w val="0.49133933373551802"/>
          <c:h val="0.840112670321953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Personal security on bus/train</c:v>
                </c:pt>
                <c:pt idx="1">
                  <c:v>Travel time</c:v>
                </c:pt>
                <c:pt idx="2">
                  <c:v>Fare price</c:v>
                </c:pt>
                <c:pt idx="3">
                  <c:v>Bus/train stops conveniently located</c:v>
                </c:pt>
                <c:pt idx="4">
                  <c:v>Frequency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0.19</c:v>
                </c:pt>
                <c:pt idx="1">
                  <c:v>0.21</c:v>
                </c:pt>
                <c:pt idx="2">
                  <c:v>0.22</c:v>
                </c:pt>
                <c:pt idx="3">
                  <c:v>0.23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B-40D8-A384-4B2E71C387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6"/>
        <c:axId val="26563807"/>
        <c:axId val="964048992"/>
      </c:barChart>
      <c:catAx>
        <c:axId val="26563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64048992"/>
        <c:crosses val="autoZero"/>
        <c:auto val="1"/>
        <c:lblAlgn val="ctr"/>
        <c:lblOffset val="100"/>
        <c:noMultiLvlLbl val="0"/>
      </c:catAx>
      <c:valAx>
        <c:axId val="9640489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656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86581124565903"/>
          <c:y val="0.10280225123533092"/>
          <c:w val="0.42746307697376923"/>
          <c:h val="0.866913335417328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Average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Bus stops are conveniently located</c:v>
                </c:pt>
                <c:pt idx="1">
                  <c:v>The price of fares is reasonable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5-488A-9920-D003843C74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</c:v>
                </c:pt>
              </c:strCache>
            </c:strRef>
          </c:tx>
          <c:spPr>
            <a:solidFill>
              <a:srgbClr val="077C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Bus stops are conveniently located</c:v>
                </c:pt>
                <c:pt idx="1">
                  <c:v>The price of fares is reasonable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0.74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A5-488A-9920-D003843C74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82950191"/>
        <c:axId val="958080992"/>
      </c:barChart>
      <c:catAx>
        <c:axId val="282950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58080992"/>
        <c:crosses val="autoZero"/>
        <c:auto val="1"/>
        <c:lblAlgn val="ctr"/>
        <c:lblOffset val="100"/>
        <c:noMultiLvlLbl val="0"/>
      </c:catAx>
      <c:valAx>
        <c:axId val="9580809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82950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Average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bus is clean</c:v>
                </c:pt>
                <c:pt idx="1">
                  <c:v>I feel safe and secure while on the bus</c:v>
                </c:pt>
                <c:pt idx="2">
                  <c:v>I feel safe and secure while waiting for the bus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0.37</c:v>
                </c:pt>
                <c:pt idx="1">
                  <c:v>0.41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5-4767-AF6A-262C0843D3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</c:v>
                </c:pt>
              </c:strCache>
            </c:strRef>
          </c:tx>
          <c:spPr>
            <a:solidFill>
              <a:srgbClr val="077C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bus is clean</c:v>
                </c:pt>
                <c:pt idx="1">
                  <c:v>I feel safe and secure while on the bus</c:v>
                </c:pt>
                <c:pt idx="2">
                  <c:v>I feel safe and secure while waiting for the bus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0.54</c:v>
                </c:pt>
                <c:pt idx="1">
                  <c:v>0.62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5-4767-AF6A-262C0843D3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Average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train is clean</c:v>
                </c:pt>
                <c:pt idx="1">
                  <c:v>I feel safe and secure while on the train</c:v>
                </c:pt>
                <c:pt idx="2">
                  <c:v>I feel safe and secure while waiting for the train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0.39</c:v>
                </c:pt>
                <c:pt idx="1">
                  <c:v>0.43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B-415C-B026-16632EF4B6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 Commuter Rail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train is clean</c:v>
                </c:pt>
                <c:pt idx="1">
                  <c:v>I feel safe and secure while on the train</c:v>
                </c:pt>
                <c:pt idx="2">
                  <c:v>I feel safe and secure while waiting for the train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0.54</c:v>
                </c:pt>
                <c:pt idx="1">
                  <c:v>0.61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B-415C-B026-16632EF4B6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RTD Light Rail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train is clean</c:v>
                </c:pt>
                <c:pt idx="1">
                  <c:v>I feel safe and secure while on the train</c:v>
                </c:pt>
                <c:pt idx="2">
                  <c:v>I feel safe and secure while waiting for the train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0.54</c:v>
                </c:pt>
                <c:pt idx="1">
                  <c:v>0.62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B-415C-B026-16632EF4B6D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RTD Rail (combined)</c:v>
                </c:pt>
              </c:strCache>
            </c:strRef>
          </c:tx>
          <c:spPr>
            <a:solidFill>
              <a:srgbClr val="0094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The train is clean</c:v>
                </c:pt>
                <c:pt idx="1">
                  <c:v>I feel safe and secure while on the train</c:v>
                </c:pt>
                <c:pt idx="2">
                  <c:v>I feel safe and secure while waiting for the train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0.54</c:v>
                </c:pt>
                <c:pt idx="1">
                  <c:v>0.62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CB-415C-B026-16632EF4B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0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526730388590463"/>
          <c:y val="1.4689311802272148E-2"/>
          <c:w val="0.72940437137044245"/>
          <c:h val="9.7367235802317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Average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If RTD experiences service disruptions, I am adequately informed</c:v>
                </c:pt>
                <c:pt idx="1">
                  <c:v>It is easy to find out if buses are running on schedule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5-4767-AF6A-262C0843D3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</c:v>
                </c:pt>
              </c:strCache>
            </c:strRef>
          </c:tx>
          <c:spPr>
            <a:solidFill>
              <a:srgbClr val="077C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If RTD experiences service disruptions, I am adequately informed</c:v>
                </c:pt>
                <c:pt idx="1">
                  <c:v>It is easy to find out if buses are running on schedule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0.48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5-4767-AF6A-262C0843D3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Average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If RTD experiences service disruptions, I am adequately informed</c:v>
                </c:pt>
                <c:pt idx="1">
                  <c:v>It is easy to find out if trains are running on schedule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B-415C-B026-16632EF4B6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 Commuter Rail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If RTD experiences service disruptions, I am adequately informed</c:v>
                </c:pt>
                <c:pt idx="1">
                  <c:v>It is easy to find out if trains are running on schedule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0.54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B-415C-B026-16632EF4B6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RTD Light Rail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If RTD experiences service disruptions, I am adequately informed</c:v>
                </c:pt>
                <c:pt idx="1">
                  <c:v>It is easy to find out if trains are running on schedule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0.45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B-415C-B026-16632EF4B6D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RTD Rail (combined)</c:v>
                </c:pt>
              </c:strCache>
            </c:strRef>
          </c:tx>
          <c:spPr>
            <a:solidFill>
              <a:srgbClr val="0094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If RTD experiences service disruptions, I am adequately informed</c:v>
                </c:pt>
                <c:pt idx="1">
                  <c:v>It is easy to find out if trains are running on schedule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0.5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CB-415C-B026-16632EF4B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0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526730388590463"/>
          <c:y val="1.4689311802272148E-2"/>
          <c:w val="0.72940437137044245"/>
          <c:h val="9.7367235802317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48782559826436"/>
          <c:y val="0.12894928223575372"/>
          <c:w val="0.46246389502437496"/>
          <c:h val="0.75934764000639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Average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Bus drivers are helpful</c:v>
                </c:pt>
                <c:pt idx="1">
                  <c:v>Bus drivers are courteous</c:v>
                </c:pt>
                <c:pt idx="2">
                  <c:v>Bus drivers operate the vehicle safely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0.63</c:v>
                </c:pt>
                <c:pt idx="1">
                  <c:v>0.63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5-4767-AF6A-262C0843D3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RTD</c:v>
                </c:pt>
              </c:strCache>
            </c:strRef>
          </c:tx>
          <c:spPr>
            <a:solidFill>
              <a:srgbClr val="077C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Bus drivers are helpful</c:v>
                </c:pt>
                <c:pt idx="1">
                  <c:v>Bus drivers are courteous</c:v>
                </c:pt>
                <c:pt idx="2">
                  <c:v>Bus drivers operate the vehicle safely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0.75</c:v>
                </c:pt>
                <c:pt idx="1">
                  <c:v>0.74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5-4767-AF6A-262C0843D3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4615840"/>
        <c:axId val="624592832"/>
      </c:barChart>
      <c:catAx>
        <c:axId val="96461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4592832"/>
        <c:crosses val="autoZero"/>
        <c:auto val="1"/>
        <c:lblAlgn val="ctr"/>
        <c:lblOffset val="100"/>
        <c:noMultiLvlLbl val="0"/>
      </c:catAx>
      <c:valAx>
        <c:axId val="62459283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646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F97815-E80E-A041-AED0-35170BEFFA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Regional Transportation District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F8B58-4BFF-2349-9633-02A1AAAF7D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3939D-8E41-9A47-BC36-2837CD800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315283-7C58-0843-91F2-10153012C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1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Regional Transportation District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4E8224-E466-B240-AA46-5850534386F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BBCFDA-875E-B543-B61B-7BE86F07F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5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43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36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96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11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60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1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51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3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0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8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83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20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11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43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35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52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06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29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78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386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42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27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213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979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245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750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524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777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676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10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81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992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956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677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053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50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6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6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1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56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23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0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Drag and Drop Icon – White Only</a:t>
            </a:r>
          </a:p>
        </p:txBody>
      </p:sp>
    </p:spTree>
    <p:extLst>
      <p:ext uri="{BB962C8B-B14F-4D97-AF65-F5344CB8AC3E}">
        <p14:creationId xmlns:p14="http://schemas.microsoft.com/office/powerpoint/2010/main" val="213204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Drag and Drop Icon – White Only</a:t>
            </a:r>
          </a:p>
        </p:txBody>
      </p:sp>
    </p:spTree>
    <p:extLst>
      <p:ext uri="{BB962C8B-B14F-4D97-AF65-F5344CB8AC3E}">
        <p14:creationId xmlns:p14="http://schemas.microsoft.com/office/powerpoint/2010/main" val="358932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Drag and Drop Icon – Black Only</a:t>
            </a:r>
          </a:p>
        </p:txBody>
      </p:sp>
    </p:spTree>
    <p:extLst>
      <p:ext uri="{BB962C8B-B14F-4D97-AF65-F5344CB8AC3E}">
        <p14:creationId xmlns:p14="http://schemas.microsoft.com/office/powerpoint/2010/main" val="244259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1"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06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2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8232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71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3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1650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4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4">
    <p:bg>
      <p:bgPr>
        <a:blipFill dpi="0" rotWithShape="1">
          <a:blip r:embed="rId2" cstate="email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28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5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33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6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26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1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0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1DBDF-17D5-A64C-B8DE-3959A7A6A5AE}"/>
              </a:ext>
            </a:extLst>
          </p:cNvPr>
          <p:cNvSpPr txBox="1"/>
          <p:nvPr userDrawn="1"/>
        </p:nvSpPr>
        <p:spPr>
          <a:xfrm>
            <a:off x="2395934" y="995214"/>
            <a:ext cx="4694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Make Lives Better</a:t>
            </a:r>
          </a:p>
          <a:p>
            <a:r>
              <a:rPr lang="en-US" sz="2800" b="1" i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Connections.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115B4C-3E15-B945-B25F-F8BA3157B894}"/>
              </a:ext>
            </a:extLst>
          </p:cNvPr>
          <p:cNvSpPr/>
          <p:nvPr userDrawn="1"/>
        </p:nvSpPr>
        <p:spPr>
          <a:xfrm>
            <a:off x="2483642" y="2118391"/>
            <a:ext cx="3928881" cy="117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2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2"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16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3"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08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62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 - bus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66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5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94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1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67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2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1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4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63F36-032F-9446-80A3-2701CB57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7" name="Picture Placeholder 6">
            <a:extLst>
              <a:ext uri="{FF2B5EF4-FFF2-40B4-BE49-F238E27FC236}">
                <a16:creationId xmlns:a16="http://schemas.microsoft.com/office/drawing/2014/main" id="{5F74C1B1-83AB-C34C-9002-ED4F91FA48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</p:spTree>
    <p:extLst>
      <p:ext uri="{BB962C8B-B14F-4D97-AF65-F5344CB8AC3E}">
        <p14:creationId xmlns:p14="http://schemas.microsoft.com/office/powerpoint/2010/main" val="3495858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10216450" cy="4559402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buSzPct val="150000"/>
              <a:defRPr/>
            </a:lvl1pPr>
            <a:lvl2pPr>
              <a:lnSpc>
                <a:spcPct val="100000"/>
              </a:lnSpc>
              <a:buClr>
                <a:schemeClr val="accent1"/>
              </a:buClr>
              <a:buSzPct val="150000"/>
              <a:defRPr/>
            </a:lvl2pPr>
            <a:lvl3pPr>
              <a:lnSpc>
                <a:spcPct val="100000"/>
              </a:lnSpc>
              <a:buClr>
                <a:schemeClr val="accent1"/>
              </a:buClr>
              <a:buSzPct val="150000"/>
              <a:defRPr/>
            </a:lvl3pPr>
            <a:lvl4pPr>
              <a:lnSpc>
                <a:spcPct val="100000"/>
              </a:lnSpc>
              <a:buClr>
                <a:schemeClr val="accent1"/>
              </a:buClr>
              <a:buSzPct val="150000"/>
              <a:defRPr/>
            </a:lvl4pPr>
            <a:lvl5pPr>
              <a:lnSpc>
                <a:spcPct val="100000"/>
              </a:lnSpc>
              <a:buClr>
                <a:schemeClr val="accent1"/>
              </a:buClr>
              <a:buSzPct val="150000"/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A2B82-A0F6-F04E-B753-CD1A74DDE7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88EB5-D554-6D4E-9830-E9C44C91C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E7BA-2F9E-424D-BFD4-AF6E251976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8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 useBgFill="1">
        <p:nvSpPr>
          <p:cNvPr id="6" name="Picture Placeholder 5">
            <a:extLst>
              <a:ext uri="{FF2B5EF4-FFF2-40B4-BE49-F238E27FC236}">
                <a16:creationId xmlns:a16="http://schemas.microsoft.com/office/drawing/2014/main" id="{031952AA-BFDD-E04D-90EE-D345E63798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79518" y="648130"/>
            <a:ext cx="3546475" cy="5539151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 </a:t>
            </a:r>
          </a:p>
        </p:txBody>
      </p:sp>
    </p:spTree>
    <p:extLst>
      <p:ext uri="{BB962C8B-B14F-4D97-AF65-F5344CB8AC3E}">
        <p14:creationId xmlns:p14="http://schemas.microsoft.com/office/powerpoint/2010/main" val="1992775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10216450" cy="4559402"/>
          </a:xfrm>
        </p:spPr>
        <p:txBody>
          <a:bodyPr/>
          <a:lstStyle>
            <a:lvl1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50000"/>
              <a:defRPr sz="12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A2B82-A0F6-F04E-B753-CD1A74DDE7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88EB5-D554-6D4E-9830-E9C44C91C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E7BA-2F9E-424D-BFD4-AF6E251976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80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hoto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15064" y="1796948"/>
            <a:ext cx="4089400" cy="4559402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4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ext + Photo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3E1FDD-E47A-024C-BF30-88EC7C1B988D}"/>
              </a:ext>
            </a:extLst>
          </p:cNvPr>
          <p:cNvSpPr/>
          <p:nvPr userDrawn="1"/>
        </p:nvSpPr>
        <p:spPr>
          <a:xfrm>
            <a:off x="7646258" y="2074150"/>
            <a:ext cx="4364063" cy="40450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698844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9" y="1796948"/>
            <a:ext cx="6689294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49519" y="1772847"/>
            <a:ext cx="4355451" cy="4045058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55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 +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7600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408" y="1796948"/>
            <a:ext cx="4089400" cy="4559402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9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L + Title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830" y="210142"/>
            <a:ext cx="4114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7803464" y="1463219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497" y="1796948"/>
            <a:ext cx="4157133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7482167" cy="6858000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40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L + Title + Text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830" y="210142"/>
            <a:ext cx="41148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7803464" y="1463219"/>
            <a:ext cx="2433234" cy="9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497" y="1796948"/>
            <a:ext cx="4157133" cy="4559402"/>
          </a:xfrm>
          <a:noFill/>
        </p:spPr>
        <p:txBody>
          <a:bodyPr/>
          <a:lstStyle>
            <a:lvl1pPr marL="2857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12001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7482167" cy="6858000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9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2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6" name="Picture Placeholder 2">
            <a:extLst>
              <a:ext uri="{FF2B5EF4-FFF2-40B4-BE49-F238E27FC236}">
                <a16:creationId xmlns:a16="http://schemas.microsoft.com/office/drawing/2014/main" id="{21CCB728-1A89-574A-BD1E-1F7CABD70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15064" y="4249315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B09AF-8F07-704F-928F-33260AD72A1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D5D1F-DB1F-2F41-8740-D69775DA27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B868F-E994-1746-A970-7E4E7D6344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11" name="Picture Placeholder 2">
            <a:extLst>
              <a:ext uri="{FF2B5EF4-FFF2-40B4-BE49-F238E27FC236}">
                <a16:creationId xmlns:a16="http://schemas.microsoft.com/office/drawing/2014/main" id="{13BCC5A4-2CA6-CC4C-AD68-9EAA89CCC5A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15064" y="1818349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</p:spTree>
    <p:extLst>
      <p:ext uri="{BB962C8B-B14F-4D97-AF65-F5344CB8AC3E}">
        <p14:creationId xmlns:p14="http://schemas.microsoft.com/office/powerpoint/2010/main" val="916737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Sidebar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6" name="Picture Placeholder 2">
            <a:extLst>
              <a:ext uri="{FF2B5EF4-FFF2-40B4-BE49-F238E27FC236}">
                <a16:creationId xmlns:a16="http://schemas.microsoft.com/office/drawing/2014/main" id="{21CCB728-1A89-574A-BD1E-1F7CABD70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15064" y="4249315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982A1-9BF5-7D45-A173-0A28EBAE343E}"/>
              </a:ext>
            </a:extLst>
          </p:cNvPr>
          <p:cNvSpPr/>
          <p:nvPr userDrawn="1"/>
        </p:nvSpPr>
        <p:spPr>
          <a:xfrm>
            <a:off x="7615064" y="1796947"/>
            <a:ext cx="4642251" cy="22863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BB7C57D-2E04-D54D-9FE1-E637F369F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7883" y="1944060"/>
            <a:ext cx="3826002" cy="2023992"/>
          </a:xfrm>
        </p:spPr>
        <p:txBody>
          <a:bodyPr/>
          <a:lstStyle>
            <a:lvl1pPr marL="0">
              <a:buNone/>
              <a:defRPr sz="1800"/>
            </a:lvl1pPr>
            <a:lvl2pPr algn="l">
              <a:buFont typeface="Arial" panose="020B0604020202020204" pitchFamily="34" charset="0"/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Sidebar text box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9BEC6-B4AE-5442-B374-C080D0EE71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EB475-A18C-A847-9716-E368CDE671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901EC-5C53-B747-9629-C60D56203B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84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Tex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DB30B5-F23D-6248-B39F-4539056095B9}"/>
              </a:ext>
            </a:extLst>
          </p:cNvPr>
          <p:cNvSpPr/>
          <p:nvPr userDrawn="1"/>
        </p:nvSpPr>
        <p:spPr>
          <a:xfrm>
            <a:off x="7615064" y="1796947"/>
            <a:ext cx="4642251" cy="22863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FA96D02-461E-0646-8C55-DE5124F13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7883" y="1944060"/>
            <a:ext cx="3826002" cy="2023992"/>
          </a:xfrm>
        </p:spPr>
        <p:txBody>
          <a:bodyPr/>
          <a:lstStyle>
            <a:lvl1pPr marL="0">
              <a:buNone/>
              <a:defRPr sz="1800"/>
            </a:lvl1pPr>
            <a:lvl2pPr algn="l">
              <a:buFont typeface="Arial" panose="020B0604020202020204" pitchFamily="34" charset="0"/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Sidebar text box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E7F40-6BD5-A549-8616-7875A55551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69371-1880-A44A-9EC6-08170225CD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F03D8-1954-2841-A14A-E0F53A17CD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15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Char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6410" y="1796948"/>
            <a:ext cx="5425182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945255-6C09-4C4F-9C82-A941C75DF43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188" y="1797050"/>
            <a:ext cx="5087937" cy="4559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36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Tableof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B4BC768-5692-E14C-9FDE-18343D34E1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35577" y="1135390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B369309-D558-8647-ACDA-2AD79C5A5A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35577" y="2695167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76AB9DA9-E76F-7543-A353-B533B3385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5577" y="4195633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A73146C-A124-E948-893F-2C9E72FCA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5577" y="5841517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0F1E751F-3AD0-5D40-A92A-B0488C58556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4399" y="892311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2C7E38BF-29D1-BB47-8CE2-F2EC0E26124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4400" y="2337162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1FCA255C-DF16-0048-9FD4-A4C1703016F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34400" y="3915701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E2DF9251-2292-7D45-B982-B39F1D7173B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34398" y="5567420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BD55F6F5-5C2D-0E47-A0DF-B14ED057FF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36113" y="2432162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3904DE36-5759-6C41-8189-EC2B8D0848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36113" y="5567420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8931DAAA-F984-A848-8FFB-0F36A59DDD4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36113" y="859844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49EC4390-70B6-DD48-8241-5B2D0067E9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36113" y="3892917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85884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D48E4A-B221-714F-9F31-8539EC65B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433" y="-963827"/>
            <a:ext cx="5339879" cy="9127998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D21010-2608-B34F-929C-98F35A133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477" y="1512392"/>
            <a:ext cx="1942648" cy="3960529"/>
          </a:xfrm>
          <a:prstGeom prst="rect">
            <a:avLst/>
          </a:prstGeom>
          <a:effectLst/>
        </p:spPr>
      </p:pic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7E1BAF0C-A326-E542-B748-14B3541E10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26193" y="2013736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CED1A-2C36-AE43-849E-3C0CF49BFF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C75A1-BAAF-A740-9C07-8DD6F45E5B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604E-AB31-C041-9E2D-9AC1D46276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52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Mockup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D21010-2608-B34F-929C-98F35A133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69" y="1925751"/>
            <a:ext cx="1942648" cy="3960529"/>
          </a:xfrm>
          <a:prstGeom prst="rect">
            <a:avLst/>
          </a:prstGeom>
          <a:effectLst/>
        </p:spPr>
      </p:pic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7E1BAF0C-A326-E542-B748-14B3541E10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53652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 useBgFill="1">
        <p:nvSpPr>
          <p:cNvPr id="9" name="Picture Placeholder 2">
            <a:extLst>
              <a:ext uri="{FF2B5EF4-FFF2-40B4-BE49-F238E27FC236}">
                <a16:creationId xmlns:a16="http://schemas.microsoft.com/office/drawing/2014/main" id="{C1A09D85-D0FB-3449-9144-51CF264059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08128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 useBgFill="1">
        <p:nvSpPr>
          <p:cNvPr id="11" name="Picture Placeholder 2">
            <a:extLst>
              <a:ext uri="{FF2B5EF4-FFF2-40B4-BE49-F238E27FC236}">
                <a16:creationId xmlns:a16="http://schemas.microsoft.com/office/drawing/2014/main" id="{447BFC6A-DBDF-E848-936E-286CAE8938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12501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 useBgFill="1">
        <p:nvSpPr>
          <p:cNvPr id="14" name="Picture Placeholder 2">
            <a:extLst>
              <a:ext uri="{FF2B5EF4-FFF2-40B4-BE49-F238E27FC236}">
                <a16:creationId xmlns:a16="http://schemas.microsoft.com/office/drawing/2014/main" id="{5AE40C4A-B99B-764A-85BB-8AAEC41F47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646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 useBgFill="1">
        <p:nvSpPr>
          <p:cNvPr id="15" name="Picture Placeholder 2">
            <a:extLst>
              <a:ext uri="{FF2B5EF4-FFF2-40B4-BE49-F238E27FC236}">
                <a16:creationId xmlns:a16="http://schemas.microsoft.com/office/drawing/2014/main" id="{5A6EFF08-516D-1C4D-831B-4886BF47C5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4019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CDE22-0D94-E646-8BBA-E064193472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B96EA-FA2F-604B-B732-6180D957C7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DC374-BAB9-FF43-BF03-AF08838CDF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31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EEAF7-075D-1548-B0C7-EAD195AEE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817" y="1936795"/>
            <a:ext cx="7388023" cy="4337809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C6EDF7-1F64-0D41-8E53-A58B3D5CC71F}"/>
              </a:ext>
            </a:extLst>
          </p:cNvPr>
          <p:cNvSpPr/>
          <p:nvPr userDrawn="1"/>
        </p:nvSpPr>
        <p:spPr>
          <a:xfrm>
            <a:off x="5554743" y="5881216"/>
            <a:ext cx="734627" cy="154523"/>
          </a:xfrm>
          <a:prstGeom prst="rect">
            <a:avLst/>
          </a:prstGeom>
          <a:solidFill>
            <a:srgbClr val="2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Tahoma" panose="020B0604030504040204" pitchFamily="34" charset="0"/>
            </a:endParaRP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84ABBF62-BB3A-9E4A-910C-CBAD377ADE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1484" y="2225911"/>
            <a:ext cx="5601354" cy="3511296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79EA8-8F07-7A43-95F9-9E10C3AC66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3FB28-8368-E946-A92E-89D966A9BA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0C60A-316E-AA44-95DB-0F8C6AFEB7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5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imeline w/ photo Begi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139935-D364-1F4D-9BC6-C9FA8F52AAA3}"/>
              </a:ext>
            </a:extLst>
          </p:cNvPr>
          <p:cNvCxnSpPr/>
          <p:nvPr userDrawn="1"/>
        </p:nvCxnSpPr>
        <p:spPr>
          <a:xfrm>
            <a:off x="1878052" y="2599679"/>
            <a:ext cx="24414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2610196"/>
            <a:ext cx="0" cy="42478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BB5F2-EFF4-454A-B1A7-B0D3AC0C7DBC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5C65C-12A1-9C4E-9C5B-706E2CD88A1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392E9-47C7-AA46-85BC-AFBFAB7B936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93F63D37-F30A-6643-9AE2-8CC1CFA12D8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8C3113EF-7CBF-5249-8F15-7559DD4A1BE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653152" y="4703775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EDA4CE-DA08-3341-9E0D-293D8804F01F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65254F-D533-E54B-95F0-F58A01ADC0EC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B2A4B89A-3F3E-8446-8F3D-139BAF9546D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D8C592C1-AC0F-124E-BF6F-8804926EA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F5CC26FA-0CBD-1E4B-BE75-A2524B9670E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64816" y="2783661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CA36F89-0FDC-384B-A0AF-CF93602FD0C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864815" y="470360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7CE6469D-E11B-6A40-82CF-3E441DAFF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9813582" cy="689613"/>
          </a:xfrm>
        </p:spPr>
        <p:txBody>
          <a:bodyPr/>
          <a:lstStyle>
            <a:lvl1pPr marL="0"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010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/ Photo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3AF3955-3400-F24C-8DDD-9BC3E45743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334531-D38B-0D4C-9378-348640D3729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53152" y="4703775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64816" y="2783661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64815" y="470360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79BA67B-D234-FC4D-8F4F-10F30271650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53152" y="858614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64815" y="865669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F2338980-117B-984E-B0FE-0801A7D47CD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99BD4C06-C478-C844-B62E-607C01ED8B3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667FA1CB-D7DB-9349-8346-112B152D561D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670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/ Photo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3AF3955-3400-F24C-8DDD-9BC3E45743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53477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>
            <a:cxnSpLocks/>
          </p:cNvCxnSpPr>
          <p:nvPr userDrawn="1"/>
        </p:nvCxnSpPr>
        <p:spPr>
          <a:xfrm>
            <a:off x="1880863" y="5347788"/>
            <a:ext cx="24414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80863" y="5491459"/>
            <a:ext cx="2120631" cy="263525"/>
          </a:xfrm>
        </p:spPr>
        <p:txBody>
          <a:bodyPr/>
          <a:lstStyle>
            <a:lvl1pPr marL="0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END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64816" y="2776606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79BA67B-D234-FC4D-8F4F-10F30271650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53152" y="858614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/>
              <a:t>Drag and Drop Photo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64815" y="858614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ABFBB-4B31-994F-AD5D-56E7367347A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64879-8072-2346-8EA3-55DA8DABFE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9BF31-D57D-A543-B954-97013B1D4AC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59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imeline Begi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2599679"/>
            <a:ext cx="0" cy="42583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9" y="278336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75089" y="469691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07980-3DBA-B942-AD90-280CD786ED20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21BE8-BD32-5342-80B3-2A73A51BA39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DFDBA-ED94-9C4C-945E-B1EBFB826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7E75AF-03A5-6749-9133-075E9A1CCC8E}"/>
              </a:ext>
            </a:extLst>
          </p:cNvPr>
          <p:cNvCxnSpPr/>
          <p:nvPr userDrawn="1"/>
        </p:nvCxnSpPr>
        <p:spPr>
          <a:xfrm>
            <a:off x="1878052" y="2599679"/>
            <a:ext cx="24414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716960-4137-EF43-963A-990267B5B73F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7B7A472-E8AB-C945-9C28-B53FBD901A58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2546E82-7261-CF4A-9083-3CB79D259A7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E1015354-1F26-BC46-BFD4-E86B807A34E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A193125E-BB35-FF40-BD1E-F6E93D996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9813582" cy="689613"/>
          </a:xfrm>
        </p:spPr>
        <p:txBody>
          <a:bodyPr/>
          <a:lstStyle>
            <a:lvl1pPr marL="0"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770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6" y="2777150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75085" y="4697092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75085" y="85915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98D4A-1685-6443-9CC7-22DD63609E7B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A5E4B-AAD1-9B4E-906F-17CD652030C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918C7-3A5B-D143-9F90-FE82C3437CA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44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53477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>
            <a:cxnSpLocks/>
          </p:cNvCxnSpPr>
          <p:nvPr userDrawn="1"/>
        </p:nvCxnSpPr>
        <p:spPr>
          <a:xfrm>
            <a:off x="1880863" y="5347788"/>
            <a:ext cx="24414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80863" y="5491459"/>
            <a:ext cx="2120631" cy="263525"/>
          </a:xfrm>
        </p:spPr>
        <p:txBody>
          <a:bodyPr/>
          <a:lstStyle>
            <a:lvl1pPr marL="0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END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6" y="2777150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75085" y="85915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EDEE3-F8B2-FA4A-A24F-05F82B621118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4874F-B3E6-DC4B-B2FA-E479595C624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936B2-8E51-214A-ADAC-F28ACCD7B380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98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2D446A-9A51-FF4F-8927-FF45BCE946A5}"/>
              </a:ext>
            </a:extLst>
          </p:cNvPr>
          <p:cNvSpPr txBox="1">
            <a:spLocks/>
          </p:cNvSpPr>
          <p:nvPr userDrawn="1"/>
        </p:nvSpPr>
        <p:spPr>
          <a:xfrm>
            <a:off x="622300" y="2721136"/>
            <a:ext cx="7359327" cy="1630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ln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6603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790E51-5C69-9E41-B44C-AC5F8DCE84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algn="ctr">
              <a:buNone/>
              <a:defRPr sz="1050"/>
            </a:lvl1pPr>
          </a:lstStyle>
          <a:p>
            <a:r>
              <a:rPr lang="en-US"/>
              <a:t>Drag and Drop Icon – Red or Black Only</a:t>
            </a:r>
          </a:p>
        </p:txBody>
      </p:sp>
    </p:spTree>
    <p:extLst>
      <p:ext uri="{BB962C8B-B14F-4D97-AF65-F5344CB8AC3E}">
        <p14:creationId xmlns:p14="http://schemas.microsoft.com/office/powerpoint/2010/main" val="19680714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m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99383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635786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258704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/>
              <a:t>Thank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556BD-E5E3-F14C-9186-4B1EEE5C87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7700"/>
            <a:ext cx="1587500" cy="1587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CFB39D-1E76-A248-AC95-222F55FEAA33}"/>
              </a:ext>
            </a:extLst>
          </p:cNvPr>
          <p:cNvSpPr txBox="1">
            <a:spLocks/>
          </p:cNvSpPr>
          <p:nvPr userDrawn="1"/>
        </p:nvSpPr>
        <p:spPr>
          <a:xfrm>
            <a:off x="622300" y="4367596"/>
            <a:ext cx="7359327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800" b="0" err="1"/>
              <a:t>rtd-denver.com</a:t>
            </a:r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2145192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- m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7213922-ED55-4E4E-BAC5-EC69CB18E8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7292" y="3626602"/>
            <a:ext cx="8067384" cy="33088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99383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We Make Lives Better Through Connections.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CFB39D-1E76-A248-AC95-222F55FEAA33}"/>
              </a:ext>
            </a:extLst>
          </p:cNvPr>
          <p:cNvSpPr txBox="1">
            <a:spLocks/>
          </p:cNvSpPr>
          <p:nvPr userDrawn="1"/>
        </p:nvSpPr>
        <p:spPr>
          <a:xfrm>
            <a:off x="593671" y="6356350"/>
            <a:ext cx="3816119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800" b="0" err="1">
                <a:solidFill>
                  <a:schemeClr val="tx1"/>
                </a:solidFill>
              </a:rPr>
              <a:t>rtd-denver.com</a:t>
            </a: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201DD-E525-984F-AF8F-FF24014B0F25}"/>
              </a:ext>
            </a:extLst>
          </p:cNvPr>
          <p:cNvSpPr/>
          <p:nvPr userDrawn="1"/>
        </p:nvSpPr>
        <p:spPr>
          <a:xfrm>
            <a:off x="740566" y="2928939"/>
            <a:ext cx="7088983" cy="1353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51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m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7213922-ED55-4E4E-BAC5-EC69CB18E8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7292" y="3626602"/>
            <a:ext cx="8067384" cy="33088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99383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Thank you.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CFB39D-1E76-A248-AC95-222F55FEAA33}"/>
              </a:ext>
            </a:extLst>
          </p:cNvPr>
          <p:cNvSpPr txBox="1">
            <a:spLocks/>
          </p:cNvSpPr>
          <p:nvPr userDrawn="1"/>
        </p:nvSpPr>
        <p:spPr>
          <a:xfrm>
            <a:off x="593671" y="6356350"/>
            <a:ext cx="3816119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800" b="0" err="1">
                <a:solidFill>
                  <a:schemeClr val="tx1"/>
                </a:solidFill>
              </a:rPr>
              <a:t>rtd-denver.com</a:t>
            </a:r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78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8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Slide - no logo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Icon – White Only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6D906E-A9E4-CF44-9A26-06A3035DDCB8}"/>
              </a:ext>
            </a:extLst>
          </p:cNvPr>
          <p:cNvSpPr txBox="1"/>
          <p:nvPr userDrawn="1"/>
        </p:nvSpPr>
        <p:spPr>
          <a:xfrm>
            <a:off x="2395934" y="995214"/>
            <a:ext cx="4694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Make Lives Better</a:t>
            </a:r>
          </a:p>
          <a:p>
            <a:r>
              <a:rPr lang="en-US" sz="2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Connections.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EDAE2-BFA3-C643-BBBA-15666AB0FD34}"/>
              </a:ext>
            </a:extLst>
          </p:cNvPr>
          <p:cNvSpPr/>
          <p:nvPr userDrawn="1"/>
        </p:nvSpPr>
        <p:spPr>
          <a:xfrm>
            <a:off x="2483642" y="2118391"/>
            <a:ext cx="3943135" cy="11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BC60127-5DDC-4B41-840A-952A88F0F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300" y="647700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3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 - no logo -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Icon – White Only 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1BD8177-8667-AF42-853E-0355A3D05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6D906E-A9E4-CF44-9A26-06A3035DDCB8}"/>
              </a:ext>
            </a:extLst>
          </p:cNvPr>
          <p:cNvSpPr txBox="1"/>
          <p:nvPr userDrawn="1"/>
        </p:nvSpPr>
        <p:spPr>
          <a:xfrm>
            <a:off x="2395934" y="995214"/>
            <a:ext cx="4694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Make Lives Better</a:t>
            </a:r>
          </a:p>
          <a:p>
            <a:r>
              <a:rPr lang="en-US" sz="28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Connections.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EDAE2-BFA3-C643-BBBA-15666AB0FD34}"/>
              </a:ext>
            </a:extLst>
          </p:cNvPr>
          <p:cNvSpPr/>
          <p:nvPr userDrawn="1"/>
        </p:nvSpPr>
        <p:spPr>
          <a:xfrm>
            <a:off x="2483642" y="2118391"/>
            <a:ext cx="3943135" cy="117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1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Icon – White Only </a:t>
            </a:r>
          </a:p>
        </p:txBody>
      </p:sp>
    </p:spTree>
    <p:extLst>
      <p:ext uri="{BB962C8B-B14F-4D97-AF65-F5344CB8AC3E}">
        <p14:creationId xmlns:p14="http://schemas.microsoft.com/office/powerpoint/2010/main" val="51545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dark red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/>
              <a:t>Icon – Red Only </a:t>
            </a:r>
          </a:p>
        </p:txBody>
      </p:sp>
    </p:spTree>
    <p:extLst>
      <p:ext uri="{BB962C8B-B14F-4D97-AF65-F5344CB8AC3E}">
        <p14:creationId xmlns:p14="http://schemas.microsoft.com/office/powerpoint/2010/main" val="387323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3D05135-2B8F-5842-ADA1-E54D168629AE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5" r:id="rId2"/>
    <p:sldLayoutId id="2147483685" r:id="rId3"/>
    <p:sldLayoutId id="2147483681" r:id="rId4"/>
    <p:sldLayoutId id="2147483699" r:id="rId5"/>
    <p:sldLayoutId id="2147483738" r:id="rId6"/>
    <p:sldLayoutId id="2147483736" r:id="rId7"/>
    <p:sldLayoutId id="2147483686" r:id="rId8"/>
    <p:sldLayoutId id="2147483732" r:id="rId9"/>
    <p:sldLayoutId id="2147483727" r:id="rId10"/>
    <p:sldLayoutId id="2147483728" r:id="rId11"/>
    <p:sldLayoutId id="2147483729" r:id="rId12"/>
    <p:sldLayoutId id="2147483709" r:id="rId13"/>
    <p:sldLayoutId id="2147483708" r:id="rId14"/>
    <p:sldLayoutId id="2147483712" r:id="rId15"/>
    <p:sldLayoutId id="2147483713" r:id="rId16"/>
    <p:sldLayoutId id="2147483715" r:id="rId17"/>
    <p:sldLayoutId id="2147483716" r:id="rId18"/>
    <p:sldLayoutId id="2147483711" r:id="rId19"/>
    <p:sldLayoutId id="2147483714" r:id="rId20"/>
    <p:sldLayoutId id="2147483717" r:id="rId21"/>
    <p:sldLayoutId id="2147483720" r:id="rId22"/>
    <p:sldLayoutId id="2147483737" r:id="rId23"/>
    <p:sldLayoutId id="2147483718" r:id="rId24"/>
    <p:sldLayoutId id="2147483710" r:id="rId25"/>
    <p:sldLayoutId id="2147483719" r:id="rId26"/>
    <p:sldLayoutId id="2147483721" r:id="rId27"/>
    <p:sldLayoutId id="2147483705" r:id="rId28"/>
    <p:sldLayoutId id="2147483679" r:id="rId29"/>
    <p:sldLayoutId id="2147483706" r:id="rId30"/>
    <p:sldLayoutId id="2147483680" r:id="rId31"/>
    <p:sldLayoutId id="2147483733" r:id="rId32"/>
    <p:sldLayoutId id="2147483726" r:id="rId33"/>
    <p:sldLayoutId id="2147483722" r:id="rId34"/>
    <p:sldLayoutId id="2147483723" r:id="rId35"/>
    <p:sldLayoutId id="2147483682" r:id="rId36"/>
    <p:sldLayoutId id="2147483684" r:id="rId37"/>
    <p:sldLayoutId id="2147483691" r:id="rId38"/>
    <p:sldLayoutId id="2147483725" r:id="rId39"/>
    <p:sldLayoutId id="2147483689" r:id="rId40"/>
    <p:sldLayoutId id="2147483692" r:id="rId41"/>
    <p:sldLayoutId id="2147483690" r:id="rId42"/>
    <p:sldLayoutId id="2147483694" r:id="rId43"/>
    <p:sldLayoutId id="2147483683" r:id="rId44"/>
    <p:sldLayoutId id="2147483695" r:id="rId45"/>
    <p:sldLayoutId id="2147483696" r:id="rId46"/>
    <p:sldLayoutId id="2147483697" r:id="rId47"/>
    <p:sldLayoutId id="2147483698" r:id="rId48"/>
    <p:sldLayoutId id="2147483701" r:id="rId49"/>
    <p:sldLayoutId id="2147483731" r:id="rId50"/>
    <p:sldLayoutId id="2147483702" r:id="rId51"/>
    <p:sldLayoutId id="2147483734" r:id="rId52"/>
    <p:sldLayoutId id="2147483730" r:id="rId53"/>
    <p:sldLayoutId id="2147483704" r:id="rId5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Wingdings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▸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□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Courier New" panose="02070309020205020404" pitchFamily="49" charset="0"/>
        <a:buChar char="o"/>
        <a:defRPr sz="1400" i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25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26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27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28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29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png"/><Relationship Id="rId4" Type="http://schemas.openxmlformats.org/officeDocument/2006/relationships/chart" Target="../charts/char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png"/><Relationship Id="rId5" Type="http://schemas.openxmlformats.org/officeDocument/2006/relationships/image" Target="../media/image30.png"/><Relationship Id="rId4" Type="http://schemas.openxmlformats.org/officeDocument/2006/relationships/chart" Target="../charts/char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8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png"/><Relationship Id="rId4" Type="http://schemas.openxmlformats.org/officeDocument/2006/relationships/chart" Target="../charts/chart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png"/><Relationship Id="rId4" Type="http://schemas.openxmlformats.org/officeDocument/2006/relationships/chart" Target="../charts/chart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0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1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4D3E-F8CF-5B41-9AFB-731504377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2514600"/>
            <a:ext cx="10655300" cy="2387600"/>
          </a:xfrm>
        </p:spPr>
        <p:txBody>
          <a:bodyPr>
            <a:normAutofit/>
          </a:bodyPr>
          <a:lstStyle/>
          <a:p>
            <a:r>
              <a:rPr lang="en-US"/>
              <a:t>Customer Excellence Survey</a:t>
            </a:r>
          </a:p>
        </p:txBody>
      </p:sp>
      <p:pic>
        <p:nvPicPr>
          <p:cNvPr id="2050" name="Picture 2" descr="Icon">
            <a:extLst>
              <a:ext uri="{FF2B5EF4-FFF2-40B4-BE49-F238E27FC236}">
                <a16:creationId xmlns:a16="http://schemas.microsoft.com/office/drawing/2014/main" id="{A4E7486F-AFB3-08E3-CDFD-16C8726F5AB2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r="476"/>
          <a:stretch>
            <a:fillRect/>
          </a:stretch>
        </p:blipFill>
        <p:spPr bwMode="auto">
          <a:xfrm>
            <a:off x="609600" y="495300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2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BF41-4976-4F53-AF71-E523C45AC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8789329" cy="2387600"/>
          </a:xfrm>
        </p:spPr>
        <p:txBody>
          <a:bodyPr/>
          <a:lstStyle/>
          <a:p>
            <a:r>
              <a:rPr lang="en-US"/>
              <a:t>Net Promoter Score</a:t>
            </a:r>
          </a:p>
        </p:txBody>
      </p:sp>
      <p:pic>
        <p:nvPicPr>
          <p:cNvPr id="12" name="Picture Placeholder 11" descr="Gauge with solid fill">
            <a:extLst>
              <a:ext uri="{FF2B5EF4-FFF2-40B4-BE49-F238E27FC236}">
                <a16:creationId xmlns:a16="http://schemas.microsoft.com/office/drawing/2014/main" id="{ED8ADF17-899A-178F-9177-B84D0485C14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1995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7DA8-44E0-1DF4-FB4B-C5C34440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04641"/>
          </a:xfrm>
        </p:spPr>
        <p:txBody>
          <a:bodyPr>
            <a:normAutofit/>
          </a:bodyPr>
          <a:lstStyle/>
          <a:p>
            <a:r>
              <a:rPr lang="en-US" sz="2800"/>
              <a:t>Net Promoter Score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88130-C720-8FC1-6989-204C71E5A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3" y="1535705"/>
            <a:ext cx="10899005" cy="450764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0B3914-7A7C-FF3F-0233-B1BA0F2884D9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92F6E20F-44FB-7268-E386-BDE433E44A1D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11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6F707B71-666D-C144-43AF-AA4809D84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8EC09AF-0BB7-2AC4-A6AA-7E53C65E576F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8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275BFD6-54AA-1ACF-51B2-8A45152907B5}"/>
              </a:ext>
            </a:extLst>
          </p:cNvPr>
          <p:cNvGrpSpPr/>
          <p:nvPr/>
        </p:nvGrpSpPr>
        <p:grpSpPr>
          <a:xfrm>
            <a:off x="445456" y="2223677"/>
            <a:ext cx="3311880" cy="3040609"/>
            <a:chOff x="1683631" y="2207988"/>
            <a:chExt cx="3311880" cy="304060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1827B66-3914-3F96-E70F-71E2B9AA9743}"/>
                </a:ext>
              </a:extLst>
            </p:cNvPr>
            <p:cNvSpPr/>
            <p:nvPr/>
          </p:nvSpPr>
          <p:spPr>
            <a:xfrm>
              <a:off x="2145738" y="3082603"/>
              <a:ext cx="2103120" cy="2103120"/>
            </a:xfrm>
            <a:prstGeom prst="ellipse">
              <a:avLst/>
            </a:prstGeom>
            <a:solidFill>
              <a:srgbClr val="077CC0"/>
            </a:solidFill>
            <a:ln>
              <a:solidFill>
                <a:srgbClr val="077C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E833F77-8FF5-4C83-656E-4972122C1B02}"/>
                </a:ext>
              </a:extLst>
            </p:cNvPr>
            <p:cNvSpPr/>
            <p:nvPr/>
          </p:nvSpPr>
          <p:spPr>
            <a:xfrm>
              <a:off x="1683631" y="4012746"/>
              <a:ext cx="3311880" cy="12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8E7646D-FCD9-E4B1-630E-187F6EA7FC8A}"/>
                </a:ext>
              </a:extLst>
            </p:cNvPr>
            <p:cNvSpPr/>
            <p:nvPr/>
          </p:nvSpPr>
          <p:spPr>
            <a:xfrm>
              <a:off x="2813387" y="3650836"/>
              <a:ext cx="750678" cy="70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59E3290-9AEE-525A-8ACC-C40BE25B6C3F}"/>
                </a:ext>
              </a:extLst>
            </p:cNvPr>
            <p:cNvSpPr/>
            <p:nvPr/>
          </p:nvSpPr>
          <p:spPr>
            <a:xfrm>
              <a:off x="2926788" y="3769157"/>
              <a:ext cx="523875" cy="487177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1576920-B929-6678-7F2A-0AB82FC78717}"/>
                </a:ext>
              </a:extLst>
            </p:cNvPr>
            <p:cNvCxnSpPr>
              <a:cxnSpLocks/>
              <a:stCxn id="7" idx="1"/>
              <a:endCxn id="55" idx="1"/>
            </p:cNvCxnSpPr>
            <p:nvPr/>
          </p:nvCxnSpPr>
          <p:spPr>
            <a:xfrm>
              <a:off x="2453733" y="3390598"/>
              <a:ext cx="469588" cy="36415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93520D4-8A22-2EB6-A3EF-129950236898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H="1">
              <a:off x="3188727" y="3082603"/>
              <a:ext cx="8571" cy="56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57F4CB1-62EC-2997-DCF9-628A58CBCFE5}"/>
                </a:ext>
              </a:extLst>
            </p:cNvPr>
            <p:cNvCxnSpPr>
              <a:cxnSpLocks/>
              <a:stCxn id="7" idx="7"/>
            </p:cNvCxnSpPr>
            <p:nvPr/>
          </p:nvCxnSpPr>
          <p:spPr>
            <a:xfrm flipH="1">
              <a:off x="3478379" y="3390598"/>
              <a:ext cx="462484" cy="36415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CD704A5-8BC2-5569-6527-7637813AAE97}"/>
                </a:ext>
              </a:extLst>
            </p:cNvPr>
            <p:cNvSpPr txBox="1"/>
            <p:nvPr/>
          </p:nvSpPr>
          <p:spPr>
            <a:xfrm>
              <a:off x="1684100" y="3867119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-100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493F6F6-B456-1E8C-EB22-05096C764A90}"/>
                </a:ext>
              </a:extLst>
            </p:cNvPr>
            <p:cNvSpPr txBox="1"/>
            <p:nvPr/>
          </p:nvSpPr>
          <p:spPr>
            <a:xfrm>
              <a:off x="2046841" y="3157143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-50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BEDE069-EB9D-18BB-5FE9-48542C3919FE}"/>
                </a:ext>
              </a:extLst>
            </p:cNvPr>
            <p:cNvSpPr txBox="1"/>
            <p:nvPr/>
          </p:nvSpPr>
          <p:spPr>
            <a:xfrm>
              <a:off x="3034655" y="2792013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73B93DD-ADB7-9C92-6D3C-BD87022F9A49}"/>
                </a:ext>
              </a:extLst>
            </p:cNvPr>
            <p:cNvSpPr txBox="1"/>
            <p:nvPr/>
          </p:nvSpPr>
          <p:spPr>
            <a:xfrm>
              <a:off x="3848510" y="3128941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592D8A1-14EA-756C-E20E-1A93EB46FD40}"/>
                </a:ext>
              </a:extLst>
            </p:cNvPr>
            <p:cNvSpPr txBox="1"/>
            <p:nvPr/>
          </p:nvSpPr>
          <p:spPr>
            <a:xfrm>
              <a:off x="4196507" y="3823366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D8F9B6F-E0D1-55FA-EFB9-9C8E3B3861A3}"/>
                </a:ext>
              </a:extLst>
            </p:cNvPr>
            <p:cNvSpPr txBox="1"/>
            <p:nvPr/>
          </p:nvSpPr>
          <p:spPr>
            <a:xfrm>
              <a:off x="2986524" y="3823385"/>
              <a:ext cx="496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A479F72-0330-CAF7-6B02-62B44A8EAD28}"/>
                </a:ext>
              </a:extLst>
            </p:cNvPr>
            <p:cNvSpPr txBox="1"/>
            <p:nvPr/>
          </p:nvSpPr>
          <p:spPr>
            <a:xfrm>
              <a:off x="2888254" y="2207988"/>
              <a:ext cx="96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2024*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309B8D71-DD9D-9232-9AF4-E12E0F9F60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0545" y="3128941"/>
              <a:ext cx="230118" cy="743069"/>
            </a:xfrm>
            <a:prstGeom prst="straightConnector1">
              <a:avLst/>
            </a:prstGeom>
            <a:ln w="2222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0AA45A-1187-3DA2-646A-CF5CA9B3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07917"/>
          </a:xfrm>
        </p:spPr>
        <p:txBody>
          <a:bodyPr>
            <a:normAutofit/>
          </a:bodyPr>
          <a:lstStyle/>
          <a:p>
            <a:r>
              <a:rPr lang="en-US" sz="2800" dirty="0"/>
              <a:t>Customer NPS – Bus, Rail and Paratransit Combined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A1E3747-7B2B-72F6-0F1B-27F58BDD2A33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138" name="Slide Number Placeholder 4">
              <a:extLst>
                <a:ext uri="{FF2B5EF4-FFF2-40B4-BE49-F238E27FC236}">
                  <a16:creationId xmlns:a16="http://schemas.microsoft.com/office/drawing/2014/main" id="{1A965116-A4E5-A516-04F1-419357F4D0CE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12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9" name="Picture 138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65C6C6B3-CBC4-5FA0-6F88-B71D9391C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BD3FD8C8-4E84-EAD0-4ADD-894CB2C5CCE1}"/>
              </a:ext>
            </a:extLst>
          </p:cNvPr>
          <p:cNvSpPr/>
          <p:nvPr/>
        </p:nvSpPr>
        <p:spPr>
          <a:xfrm>
            <a:off x="10314156" y="3595972"/>
            <a:ext cx="750678" cy="709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0AA1B3-12D7-7B77-1A68-C0D3EA1FF2DE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9951992" y="3295561"/>
            <a:ext cx="472098" cy="40432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075079-6E65-1265-9057-84DC0C551B46}"/>
              </a:ext>
            </a:extLst>
          </p:cNvPr>
          <p:cNvCxnSpPr>
            <a:cxnSpLocks/>
          </p:cNvCxnSpPr>
          <p:nvPr/>
        </p:nvCxnSpPr>
        <p:spPr>
          <a:xfrm>
            <a:off x="10689496" y="3027739"/>
            <a:ext cx="0" cy="568233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350E80-B873-A4BA-3B62-7E7EA05CEFB5}"/>
              </a:ext>
            </a:extLst>
          </p:cNvPr>
          <p:cNvCxnSpPr>
            <a:cxnSpLocks/>
          </p:cNvCxnSpPr>
          <p:nvPr/>
        </p:nvCxnSpPr>
        <p:spPr>
          <a:xfrm flipH="1">
            <a:off x="10979148" y="3295561"/>
            <a:ext cx="447851" cy="40432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41BE473-A068-51E1-4079-AE6F59B63392}"/>
              </a:ext>
            </a:extLst>
          </p:cNvPr>
          <p:cNvSpPr/>
          <p:nvPr/>
        </p:nvSpPr>
        <p:spPr>
          <a:xfrm>
            <a:off x="5831674" y="3980756"/>
            <a:ext cx="3467100" cy="1235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4962E34-2306-61C2-17C6-0E57078753DF}"/>
              </a:ext>
            </a:extLst>
          </p:cNvPr>
          <p:cNvSpPr/>
          <p:nvPr/>
        </p:nvSpPr>
        <p:spPr>
          <a:xfrm>
            <a:off x="7116650" y="3618846"/>
            <a:ext cx="750678" cy="709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F2CCED-111F-DF07-D76D-2F497BFCFC48}"/>
              </a:ext>
            </a:extLst>
          </p:cNvPr>
          <p:cNvCxnSpPr>
            <a:cxnSpLocks/>
            <a:endCxn id="22" idx="1"/>
          </p:cNvCxnSpPr>
          <p:nvPr/>
        </p:nvCxnSpPr>
        <p:spPr>
          <a:xfrm flipH="1">
            <a:off x="7226584" y="3272808"/>
            <a:ext cx="862207" cy="44995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7F72-07F6-DE91-8223-27E79A88BB72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1E0962-BE3B-C8B4-A43C-F466225AD3D7}"/>
              </a:ext>
            </a:extLst>
          </p:cNvPr>
          <p:cNvGrpSpPr/>
          <p:nvPr/>
        </p:nvGrpSpPr>
        <p:grpSpPr>
          <a:xfrm>
            <a:off x="767562" y="2151165"/>
            <a:ext cx="7059493" cy="3370947"/>
            <a:chOff x="-2063982" y="2207988"/>
            <a:chExt cx="7059493" cy="337094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D053E66-434E-D170-962D-0ACC07C5AE8C}"/>
                </a:ext>
              </a:extLst>
            </p:cNvPr>
            <p:cNvSpPr/>
            <p:nvPr/>
          </p:nvSpPr>
          <p:spPr>
            <a:xfrm>
              <a:off x="2145738" y="3082603"/>
              <a:ext cx="2103120" cy="21031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91BFF3B-74A8-877D-C122-7223BA35CC6E}"/>
                </a:ext>
              </a:extLst>
            </p:cNvPr>
            <p:cNvSpPr/>
            <p:nvPr/>
          </p:nvSpPr>
          <p:spPr>
            <a:xfrm>
              <a:off x="1528411" y="4012746"/>
              <a:ext cx="3467100" cy="12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84946E7-2781-798F-6CBB-9B9D8AB653B4}"/>
                </a:ext>
              </a:extLst>
            </p:cNvPr>
            <p:cNvSpPr/>
            <p:nvPr/>
          </p:nvSpPr>
          <p:spPr>
            <a:xfrm>
              <a:off x="2813387" y="3650836"/>
              <a:ext cx="750678" cy="70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7AA506D-E5F1-EB8B-16DD-833AF79D77B8}"/>
                </a:ext>
              </a:extLst>
            </p:cNvPr>
            <p:cNvSpPr/>
            <p:nvPr/>
          </p:nvSpPr>
          <p:spPr>
            <a:xfrm>
              <a:off x="2926788" y="3769157"/>
              <a:ext cx="523875" cy="487177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C654F4C-F0F5-5E2A-321D-D3F581D02C4B}"/>
                </a:ext>
              </a:extLst>
            </p:cNvPr>
            <p:cNvCxnSpPr>
              <a:cxnSpLocks/>
              <a:stCxn id="32" idx="1"/>
              <a:endCxn id="34" idx="1"/>
            </p:cNvCxnSpPr>
            <p:nvPr/>
          </p:nvCxnSpPr>
          <p:spPr>
            <a:xfrm>
              <a:off x="2453733" y="3390598"/>
              <a:ext cx="469588" cy="36415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0A51A07-F885-F3EF-4314-E998B6011949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H="1">
              <a:off x="3188727" y="3082603"/>
              <a:ext cx="8571" cy="56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473F89B-ADC7-7483-2C5B-6522697C6575}"/>
                </a:ext>
              </a:extLst>
            </p:cNvPr>
            <p:cNvCxnSpPr>
              <a:cxnSpLocks/>
              <a:stCxn id="32" idx="7"/>
            </p:cNvCxnSpPr>
            <p:nvPr/>
          </p:nvCxnSpPr>
          <p:spPr>
            <a:xfrm flipH="1">
              <a:off x="3478379" y="3390598"/>
              <a:ext cx="462484" cy="36415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90A11C-2EA8-C308-F7C6-F3A6528CC2DC}"/>
                </a:ext>
              </a:extLst>
            </p:cNvPr>
            <p:cNvSpPr txBox="1"/>
            <p:nvPr/>
          </p:nvSpPr>
          <p:spPr>
            <a:xfrm>
              <a:off x="1684100" y="3867119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-100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C1A214-B931-5E61-D420-7FA223399061}"/>
                </a:ext>
              </a:extLst>
            </p:cNvPr>
            <p:cNvSpPr txBox="1"/>
            <p:nvPr/>
          </p:nvSpPr>
          <p:spPr>
            <a:xfrm>
              <a:off x="2046841" y="3157143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-50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46760FA-96D1-6105-3DF9-3245ECAA1EA3}"/>
                </a:ext>
              </a:extLst>
            </p:cNvPr>
            <p:cNvSpPr txBox="1"/>
            <p:nvPr/>
          </p:nvSpPr>
          <p:spPr>
            <a:xfrm>
              <a:off x="3034655" y="2792013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0E77635-76A0-00CE-CA9C-9763D50C7A73}"/>
                </a:ext>
              </a:extLst>
            </p:cNvPr>
            <p:cNvSpPr txBox="1"/>
            <p:nvPr/>
          </p:nvSpPr>
          <p:spPr>
            <a:xfrm>
              <a:off x="3848510" y="3128941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93DE69-E0AE-DFAB-375A-8E8C2D4CB466}"/>
                </a:ext>
              </a:extLst>
            </p:cNvPr>
            <p:cNvSpPr txBox="1"/>
            <p:nvPr/>
          </p:nvSpPr>
          <p:spPr>
            <a:xfrm>
              <a:off x="4196507" y="3823366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9937C06-A63A-34BD-4877-ADA0552A2C24}"/>
                </a:ext>
              </a:extLst>
            </p:cNvPr>
            <p:cNvSpPr txBox="1"/>
            <p:nvPr/>
          </p:nvSpPr>
          <p:spPr>
            <a:xfrm>
              <a:off x="2986524" y="3823385"/>
              <a:ext cx="496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C36968-82B7-6677-A5D9-495B38265B91}"/>
                </a:ext>
              </a:extLst>
            </p:cNvPr>
            <p:cNvSpPr txBox="1"/>
            <p:nvPr/>
          </p:nvSpPr>
          <p:spPr>
            <a:xfrm>
              <a:off x="2888254" y="2207988"/>
              <a:ext cx="96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2023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60ADAEC-6A0D-A54E-4DE1-EB56EE930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0545" y="3089505"/>
              <a:ext cx="172104" cy="782505"/>
            </a:xfrm>
            <a:prstGeom prst="straightConnector1">
              <a:avLst/>
            </a:prstGeom>
            <a:ln w="2222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B614E93-C663-636A-7016-BD02971B2D03}"/>
                </a:ext>
              </a:extLst>
            </p:cNvPr>
            <p:cNvSpPr txBox="1"/>
            <p:nvPr/>
          </p:nvSpPr>
          <p:spPr>
            <a:xfrm>
              <a:off x="-2063982" y="4624828"/>
              <a:ext cx="24781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*2024 NPS is weighted using 2023 ridership due to 2024 ridership numbers not yet available as of October 2024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4DB3A38-D3B8-1C04-C1A0-B4817F082020}"/>
              </a:ext>
            </a:extLst>
          </p:cNvPr>
          <p:cNvGrpSpPr/>
          <p:nvPr/>
        </p:nvGrpSpPr>
        <p:grpSpPr>
          <a:xfrm>
            <a:off x="8382057" y="2130630"/>
            <a:ext cx="3311880" cy="3040609"/>
            <a:chOff x="1683631" y="2207988"/>
            <a:chExt cx="3311880" cy="3040609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3A64261-2388-92E0-CA7B-7EC04BBFFA3A}"/>
                </a:ext>
              </a:extLst>
            </p:cNvPr>
            <p:cNvSpPr/>
            <p:nvPr/>
          </p:nvSpPr>
          <p:spPr>
            <a:xfrm>
              <a:off x="2145738" y="3082603"/>
              <a:ext cx="2103120" cy="2103120"/>
            </a:xfrm>
            <a:prstGeom prst="ellipse">
              <a:avLst/>
            </a:prstGeom>
            <a:solidFill>
              <a:srgbClr val="76B7FE"/>
            </a:solidFill>
            <a:ln>
              <a:solidFill>
                <a:srgbClr val="76B7F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9E4D2EF-5268-4378-00FC-D257017201DE}"/>
                </a:ext>
              </a:extLst>
            </p:cNvPr>
            <p:cNvSpPr/>
            <p:nvPr/>
          </p:nvSpPr>
          <p:spPr>
            <a:xfrm>
              <a:off x="1683631" y="4012746"/>
              <a:ext cx="3311880" cy="12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481FEE9-6E12-F8BE-69EB-0A03C7CF6AE7}"/>
                </a:ext>
              </a:extLst>
            </p:cNvPr>
            <p:cNvSpPr/>
            <p:nvPr/>
          </p:nvSpPr>
          <p:spPr>
            <a:xfrm>
              <a:off x="2813387" y="3650836"/>
              <a:ext cx="750678" cy="70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03C5626-9AA3-41EF-FB28-D439D304B0AB}"/>
                </a:ext>
              </a:extLst>
            </p:cNvPr>
            <p:cNvSpPr/>
            <p:nvPr/>
          </p:nvSpPr>
          <p:spPr>
            <a:xfrm>
              <a:off x="2926788" y="3769157"/>
              <a:ext cx="523875" cy="487177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7B65C15-BC67-C59E-AC2E-09EDD3272A9E}"/>
                </a:ext>
              </a:extLst>
            </p:cNvPr>
            <p:cNvCxnSpPr>
              <a:cxnSpLocks/>
              <a:stCxn id="134" idx="1"/>
              <a:endCxn id="136" idx="1"/>
            </p:cNvCxnSpPr>
            <p:nvPr/>
          </p:nvCxnSpPr>
          <p:spPr>
            <a:xfrm>
              <a:off x="2453733" y="3390598"/>
              <a:ext cx="469588" cy="36415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F2ECDAE-8A53-CB25-81D0-03027DE9798A}"/>
                </a:ext>
              </a:extLst>
            </p:cNvPr>
            <p:cNvCxnSpPr>
              <a:cxnSpLocks/>
              <a:stCxn id="134" idx="0"/>
            </p:cNvCxnSpPr>
            <p:nvPr/>
          </p:nvCxnSpPr>
          <p:spPr>
            <a:xfrm flipH="1">
              <a:off x="3188727" y="3082603"/>
              <a:ext cx="8571" cy="56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5101310-4D93-B0A4-9D58-649F48D47B9C}"/>
                </a:ext>
              </a:extLst>
            </p:cNvPr>
            <p:cNvCxnSpPr>
              <a:cxnSpLocks/>
              <a:stCxn id="134" idx="7"/>
            </p:cNvCxnSpPr>
            <p:nvPr/>
          </p:nvCxnSpPr>
          <p:spPr>
            <a:xfrm flipH="1">
              <a:off x="3478379" y="3390598"/>
              <a:ext cx="462484" cy="36415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E7C33B7-4918-B9A9-79EF-8C1776D734AA}"/>
                </a:ext>
              </a:extLst>
            </p:cNvPr>
            <p:cNvSpPr txBox="1"/>
            <p:nvPr/>
          </p:nvSpPr>
          <p:spPr>
            <a:xfrm>
              <a:off x="1684100" y="3867119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-100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2DE69BA-C1E5-ABE9-2919-8B57251DE297}"/>
                </a:ext>
              </a:extLst>
            </p:cNvPr>
            <p:cNvSpPr txBox="1"/>
            <p:nvPr/>
          </p:nvSpPr>
          <p:spPr>
            <a:xfrm>
              <a:off x="2046841" y="3157143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-50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8BF2CFC-038C-FE9F-3DEF-AC1B4C58158D}"/>
                </a:ext>
              </a:extLst>
            </p:cNvPr>
            <p:cNvSpPr txBox="1"/>
            <p:nvPr/>
          </p:nvSpPr>
          <p:spPr>
            <a:xfrm>
              <a:off x="3034655" y="2792013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0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1833725-011C-0BAD-258B-41DE444C4F9E}"/>
                </a:ext>
              </a:extLst>
            </p:cNvPr>
            <p:cNvSpPr txBox="1"/>
            <p:nvPr/>
          </p:nvSpPr>
          <p:spPr>
            <a:xfrm>
              <a:off x="3848510" y="3128941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EE1AD67-B834-2400-046F-A6EF190AC80C}"/>
                </a:ext>
              </a:extLst>
            </p:cNvPr>
            <p:cNvSpPr txBox="1"/>
            <p:nvPr/>
          </p:nvSpPr>
          <p:spPr>
            <a:xfrm>
              <a:off x="4196507" y="3823366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BD5CC6FE-94AE-15D3-50B9-9D917D9B0ED6}"/>
                </a:ext>
              </a:extLst>
            </p:cNvPr>
            <p:cNvSpPr txBox="1"/>
            <p:nvPr/>
          </p:nvSpPr>
          <p:spPr>
            <a:xfrm>
              <a:off x="2986524" y="3823385"/>
              <a:ext cx="496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FFFFFF"/>
                  </a:solidFill>
                  <a:latin typeface="Calibri" panose="020F0502020204030204"/>
                </a:rPr>
                <a:t>12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8D9DEF2-51FA-9441-4500-115419E3958A}"/>
                </a:ext>
              </a:extLst>
            </p:cNvPr>
            <p:cNvSpPr txBox="1"/>
            <p:nvPr/>
          </p:nvSpPr>
          <p:spPr>
            <a:xfrm>
              <a:off x="2888254" y="2207988"/>
              <a:ext cx="96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2022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EFA14347-6E9A-714E-949B-957CA7B870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0545" y="3128941"/>
              <a:ext cx="148573" cy="743069"/>
            </a:xfrm>
            <a:prstGeom prst="straightConnector1">
              <a:avLst/>
            </a:prstGeom>
            <a:ln w="2222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560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D32BAC5-05B3-28C1-2431-C73D7CA41134}"/>
              </a:ext>
            </a:extLst>
          </p:cNvPr>
          <p:cNvGrpSpPr/>
          <p:nvPr/>
        </p:nvGrpSpPr>
        <p:grpSpPr>
          <a:xfrm>
            <a:off x="215953" y="1717702"/>
            <a:ext cx="3467100" cy="2720551"/>
            <a:chOff x="1428674" y="4616465"/>
            <a:chExt cx="3467100" cy="272055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8684563-F21F-C955-D79C-A9F3B523F254}"/>
                </a:ext>
              </a:extLst>
            </p:cNvPr>
            <p:cNvSpPr/>
            <p:nvPr/>
          </p:nvSpPr>
          <p:spPr>
            <a:xfrm>
              <a:off x="2046002" y="5171022"/>
              <a:ext cx="2085975" cy="2011680"/>
            </a:xfrm>
            <a:prstGeom prst="ellipse">
              <a:avLst/>
            </a:prstGeom>
            <a:solidFill>
              <a:srgbClr val="077CC0"/>
            </a:solidFill>
            <a:ln>
              <a:solidFill>
                <a:srgbClr val="077C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EC123F-4463-571C-A3E1-6B705701C8D8}"/>
                </a:ext>
              </a:extLst>
            </p:cNvPr>
            <p:cNvSpPr/>
            <p:nvPr/>
          </p:nvSpPr>
          <p:spPr>
            <a:xfrm>
              <a:off x="1428674" y="6101165"/>
              <a:ext cx="3467100" cy="12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1DB7C92-E4F3-5F80-6DAA-4904AF64AF26}"/>
                </a:ext>
              </a:extLst>
            </p:cNvPr>
            <p:cNvSpPr/>
            <p:nvPr/>
          </p:nvSpPr>
          <p:spPr>
            <a:xfrm>
              <a:off x="2713650" y="5739255"/>
              <a:ext cx="750678" cy="70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23D77B2-B80B-6C1F-E775-214B0C98CD80}"/>
                </a:ext>
              </a:extLst>
            </p:cNvPr>
            <p:cNvSpPr/>
            <p:nvPr/>
          </p:nvSpPr>
          <p:spPr>
            <a:xfrm>
              <a:off x="2827051" y="5857576"/>
              <a:ext cx="523875" cy="487177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A5C3A49-B685-11AE-1762-B1CF6557333B}"/>
                </a:ext>
              </a:extLst>
            </p:cNvPr>
            <p:cNvCxnSpPr>
              <a:cxnSpLocks/>
              <a:stCxn id="14" idx="1"/>
              <a:endCxn id="26" idx="1"/>
            </p:cNvCxnSpPr>
            <p:nvPr/>
          </p:nvCxnSpPr>
          <p:spPr>
            <a:xfrm>
              <a:off x="2351486" y="5465626"/>
              <a:ext cx="472098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CEDE894-5302-4BE2-EFB9-7389C3AFABFD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>
              <a:off x="3088990" y="5171022"/>
              <a:ext cx="0" cy="56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17FC87D-80DF-AEA9-28ED-B95096440919}"/>
                </a:ext>
              </a:extLst>
            </p:cNvPr>
            <p:cNvCxnSpPr>
              <a:cxnSpLocks/>
              <a:stCxn id="14" idx="7"/>
            </p:cNvCxnSpPr>
            <p:nvPr/>
          </p:nvCxnSpPr>
          <p:spPr>
            <a:xfrm flipH="1">
              <a:off x="3378642" y="5465626"/>
              <a:ext cx="447851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6F0AB8E-71E9-2C9D-A996-1B78203EF9FC}"/>
                </a:ext>
              </a:extLst>
            </p:cNvPr>
            <p:cNvSpPr txBox="1"/>
            <p:nvPr/>
          </p:nvSpPr>
          <p:spPr>
            <a:xfrm>
              <a:off x="1584363" y="5955538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-100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C2E199D-B6BB-2425-DE36-6C3C3E0B0DB4}"/>
                </a:ext>
              </a:extLst>
            </p:cNvPr>
            <p:cNvSpPr txBox="1"/>
            <p:nvPr/>
          </p:nvSpPr>
          <p:spPr>
            <a:xfrm>
              <a:off x="1947104" y="524556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-50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9CF6C81-5299-D2BC-85C3-97463889D173}"/>
                </a:ext>
              </a:extLst>
            </p:cNvPr>
            <p:cNvSpPr txBox="1"/>
            <p:nvPr/>
          </p:nvSpPr>
          <p:spPr>
            <a:xfrm>
              <a:off x="2934918" y="488043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 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D5E87DD-1880-CF2D-87C6-9E47C13E7C54}"/>
                </a:ext>
              </a:extLst>
            </p:cNvPr>
            <p:cNvSpPr txBox="1"/>
            <p:nvPr/>
          </p:nvSpPr>
          <p:spPr>
            <a:xfrm>
              <a:off x="3770246" y="5227391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43E82C9-4217-63DF-6046-3D8892E5FF8B}"/>
                </a:ext>
              </a:extLst>
            </p:cNvPr>
            <p:cNvSpPr txBox="1"/>
            <p:nvPr/>
          </p:nvSpPr>
          <p:spPr>
            <a:xfrm>
              <a:off x="4096770" y="5911785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100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DDC0EC9-6682-5595-CB03-FB997BE81281}"/>
                </a:ext>
              </a:extLst>
            </p:cNvPr>
            <p:cNvSpPr txBox="1"/>
            <p:nvPr/>
          </p:nvSpPr>
          <p:spPr>
            <a:xfrm>
              <a:off x="2872684" y="5911785"/>
              <a:ext cx="544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1255B3F-A0C3-CBDE-E5E5-1F1F264FF5BE}"/>
                </a:ext>
              </a:extLst>
            </p:cNvPr>
            <p:cNvSpPr txBox="1"/>
            <p:nvPr/>
          </p:nvSpPr>
          <p:spPr>
            <a:xfrm>
              <a:off x="2713650" y="4616465"/>
              <a:ext cx="804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strike="noStrike" kern="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2024</a:t>
              </a:r>
              <a:endPara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1D7B153-FA4A-35FA-16F5-8103E25911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0808" y="5216937"/>
              <a:ext cx="187828" cy="743492"/>
            </a:xfrm>
            <a:prstGeom prst="straightConnector1">
              <a:avLst/>
            </a:prstGeom>
            <a:ln w="2222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E27A3FC-3E3C-3000-CB1C-C4DD157948A8}"/>
              </a:ext>
            </a:extLst>
          </p:cNvPr>
          <p:cNvGrpSpPr/>
          <p:nvPr/>
        </p:nvGrpSpPr>
        <p:grpSpPr>
          <a:xfrm>
            <a:off x="4246544" y="1740308"/>
            <a:ext cx="3467100" cy="2720551"/>
            <a:chOff x="1428674" y="4616465"/>
            <a:chExt cx="3467100" cy="272055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1D3F078-BAA7-A32E-9D9A-A19D79AFD79D}"/>
                </a:ext>
              </a:extLst>
            </p:cNvPr>
            <p:cNvSpPr/>
            <p:nvPr/>
          </p:nvSpPr>
          <p:spPr>
            <a:xfrm>
              <a:off x="2046002" y="5171022"/>
              <a:ext cx="2085975" cy="201168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EEF0A6-FB06-3906-E047-122F5ECE67E1}"/>
                </a:ext>
              </a:extLst>
            </p:cNvPr>
            <p:cNvSpPr/>
            <p:nvPr/>
          </p:nvSpPr>
          <p:spPr>
            <a:xfrm>
              <a:off x="1428674" y="6101165"/>
              <a:ext cx="3467100" cy="12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7044C65-FDEC-57B2-11DA-E4EB7D8FC7F9}"/>
                </a:ext>
              </a:extLst>
            </p:cNvPr>
            <p:cNvSpPr/>
            <p:nvPr/>
          </p:nvSpPr>
          <p:spPr>
            <a:xfrm>
              <a:off x="2713650" y="5739255"/>
              <a:ext cx="750678" cy="70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DF7DABE-2929-1465-15A0-D7804B93EC77}"/>
                </a:ext>
              </a:extLst>
            </p:cNvPr>
            <p:cNvSpPr/>
            <p:nvPr/>
          </p:nvSpPr>
          <p:spPr>
            <a:xfrm>
              <a:off x="2827051" y="5857576"/>
              <a:ext cx="523875" cy="487177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DBFAB2-476E-68B7-ADC7-FF4C8073CB93}"/>
                </a:ext>
              </a:extLst>
            </p:cNvPr>
            <p:cNvCxnSpPr>
              <a:cxnSpLocks/>
              <a:stCxn id="4" idx="1"/>
              <a:endCxn id="7" idx="1"/>
            </p:cNvCxnSpPr>
            <p:nvPr/>
          </p:nvCxnSpPr>
          <p:spPr>
            <a:xfrm>
              <a:off x="2351486" y="5465626"/>
              <a:ext cx="472098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B34358-241B-47A6-61DD-612A03ACBEAF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>
              <a:off x="3088990" y="5171022"/>
              <a:ext cx="0" cy="56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19BDD0-825E-A6EC-A371-46D7009EBD6C}"/>
                </a:ext>
              </a:extLst>
            </p:cNvPr>
            <p:cNvCxnSpPr>
              <a:cxnSpLocks/>
              <a:stCxn id="4" idx="7"/>
            </p:cNvCxnSpPr>
            <p:nvPr/>
          </p:nvCxnSpPr>
          <p:spPr>
            <a:xfrm flipH="1">
              <a:off x="3378642" y="5465626"/>
              <a:ext cx="447851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0A564D-426D-FA48-D825-14AF4738C10A}"/>
                </a:ext>
              </a:extLst>
            </p:cNvPr>
            <p:cNvSpPr txBox="1"/>
            <p:nvPr/>
          </p:nvSpPr>
          <p:spPr>
            <a:xfrm>
              <a:off x="1584363" y="5955538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-100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DFABED-ED10-80E5-B31A-4E3464A44D71}"/>
                </a:ext>
              </a:extLst>
            </p:cNvPr>
            <p:cNvSpPr txBox="1"/>
            <p:nvPr/>
          </p:nvSpPr>
          <p:spPr>
            <a:xfrm>
              <a:off x="1947104" y="524556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-50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6ACD2D-77FC-A903-377B-B77BBE3F1618}"/>
                </a:ext>
              </a:extLst>
            </p:cNvPr>
            <p:cNvSpPr txBox="1"/>
            <p:nvPr/>
          </p:nvSpPr>
          <p:spPr>
            <a:xfrm>
              <a:off x="2934918" y="488043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 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DA7110-2C82-B009-389F-B7186AA66E51}"/>
                </a:ext>
              </a:extLst>
            </p:cNvPr>
            <p:cNvSpPr txBox="1"/>
            <p:nvPr/>
          </p:nvSpPr>
          <p:spPr>
            <a:xfrm>
              <a:off x="3770246" y="5227391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59D257-2C9B-4759-9A72-C77A86B8D15D}"/>
                </a:ext>
              </a:extLst>
            </p:cNvPr>
            <p:cNvSpPr txBox="1"/>
            <p:nvPr/>
          </p:nvSpPr>
          <p:spPr>
            <a:xfrm>
              <a:off x="4096770" y="5911785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100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68AB42-8EF4-26BA-8E17-8CE1C115BB36}"/>
                </a:ext>
              </a:extLst>
            </p:cNvPr>
            <p:cNvSpPr txBox="1"/>
            <p:nvPr/>
          </p:nvSpPr>
          <p:spPr>
            <a:xfrm>
              <a:off x="2932693" y="5911785"/>
              <a:ext cx="268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22AF3F-21D0-E6FE-112D-2B5CABFF4540}"/>
                </a:ext>
              </a:extLst>
            </p:cNvPr>
            <p:cNvSpPr txBox="1"/>
            <p:nvPr/>
          </p:nvSpPr>
          <p:spPr>
            <a:xfrm>
              <a:off x="2713650" y="4616465"/>
              <a:ext cx="804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strike="noStrike" kern="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2023</a:t>
              </a:r>
              <a:endPara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3177640-9F2C-1FBB-F583-7258389081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0808" y="5189421"/>
              <a:ext cx="94380" cy="771008"/>
            </a:xfrm>
            <a:prstGeom prst="straightConnector1">
              <a:avLst/>
            </a:prstGeom>
            <a:ln w="2222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0AA45A-1187-3DA2-646A-CF5CA9B3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07917"/>
          </a:xfrm>
        </p:spPr>
        <p:txBody>
          <a:bodyPr>
            <a:normAutofit/>
          </a:bodyPr>
          <a:lstStyle/>
          <a:p>
            <a:r>
              <a:rPr lang="en-US" sz="2800"/>
              <a:t>Bus NPS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FD3B1E-FB37-99FB-6162-1586433EF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353" y="917533"/>
            <a:ext cx="922100" cy="800169"/>
          </a:xfrm>
          <a:prstGeom prst="rect">
            <a:avLst/>
          </a:prstGeom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A1E3747-7B2B-72F6-0F1B-27F58BDD2A33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138" name="Slide Number Placeholder 4">
              <a:extLst>
                <a:ext uri="{FF2B5EF4-FFF2-40B4-BE49-F238E27FC236}">
                  <a16:creationId xmlns:a16="http://schemas.microsoft.com/office/drawing/2014/main" id="{1A965116-A4E5-A516-04F1-419357F4D0CE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13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9" name="Picture 138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65C6C6B3-CBC4-5FA0-6F88-B71D9391C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80CC48-18D9-2F34-064B-AD10CDA1576E}"/>
              </a:ext>
            </a:extLst>
          </p:cNvPr>
          <p:cNvGrpSpPr/>
          <p:nvPr/>
        </p:nvGrpSpPr>
        <p:grpSpPr>
          <a:xfrm>
            <a:off x="7884400" y="1886979"/>
            <a:ext cx="3467100" cy="2456584"/>
            <a:chOff x="1109298" y="1527976"/>
            <a:chExt cx="3467100" cy="245658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71FBD6-CA6D-8C39-B270-465586351A08}"/>
                </a:ext>
              </a:extLst>
            </p:cNvPr>
            <p:cNvSpPr/>
            <p:nvPr/>
          </p:nvSpPr>
          <p:spPr>
            <a:xfrm>
              <a:off x="1726626" y="1818566"/>
              <a:ext cx="2085975" cy="2011680"/>
            </a:xfrm>
            <a:prstGeom prst="ellipse">
              <a:avLst/>
            </a:prstGeom>
            <a:solidFill>
              <a:srgbClr val="76B7FE"/>
            </a:solidFill>
            <a:ln>
              <a:solidFill>
                <a:srgbClr val="76B7F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2704AB-F553-7F70-F109-380E9CB166B9}"/>
                </a:ext>
              </a:extLst>
            </p:cNvPr>
            <p:cNvSpPr/>
            <p:nvPr/>
          </p:nvSpPr>
          <p:spPr>
            <a:xfrm>
              <a:off x="1109298" y="2748709"/>
              <a:ext cx="3467100" cy="12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0B0060-2AA7-4610-A2C3-720933F16B08}"/>
                </a:ext>
              </a:extLst>
            </p:cNvPr>
            <p:cNvSpPr/>
            <p:nvPr/>
          </p:nvSpPr>
          <p:spPr>
            <a:xfrm>
              <a:off x="2394274" y="2386799"/>
              <a:ext cx="750678" cy="70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98788B6-17B1-4840-7279-94B843AC6F38}"/>
                </a:ext>
              </a:extLst>
            </p:cNvPr>
            <p:cNvSpPr/>
            <p:nvPr/>
          </p:nvSpPr>
          <p:spPr>
            <a:xfrm>
              <a:off x="2507675" y="2505120"/>
              <a:ext cx="523875" cy="487177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C68D0A-8A51-F2F7-F5F6-9C3D79D7A7D6}"/>
                </a:ext>
              </a:extLst>
            </p:cNvPr>
            <p:cNvCxnSpPr>
              <a:cxnSpLocks/>
              <a:stCxn id="28" idx="1"/>
              <a:endCxn id="30" idx="1"/>
            </p:cNvCxnSpPr>
            <p:nvPr/>
          </p:nvCxnSpPr>
          <p:spPr>
            <a:xfrm>
              <a:off x="2032110" y="2113170"/>
              <a:ext cx="472098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D00A100-9121-272C-2E21-991666181C0A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>
              <a:off x="2769614" y="1818566"/>
              <a:ext cx="0" cy="56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C300717-DFD5-445D-B0A6-32F9491962FC}"/>
                </a:ext>
              </a:extLst>
            </p:cNvPr>
            <p:cNvCxnSpPr>
              <a:cxnSpLocks/>
              <a:stCxn id="28" idx="7"/>
            </p:cNvCxnSpPr>
            <p:nvPr/>
          </p:nvCxnSpPr>
          <p:spPr>
            <a:xfrm flipH="1">
              <a:off x="3059266" y="2113170"/>
              <a:ext cx="447851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077A49-877F-5116-B7E9-DFC8A300F839}"/>
                </a:ext>
              </a:extLst>
            </p:cNvPr>
            <p:cNvSpPr txBox="1"/>
            <p:nvPr/>
          </p:nvSpPr>
          <p:spPr>
            <a:xfrm>
              <a:off x="1264987" y="260308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-100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0DD6A2C-FCBC-D4B0-2CFE-C03909C6A06B}"/>
                </a:ext>
              </a:extLst>
            </p:cNvPr>
            <p:cNvSpPr txBox="1"/>
            <p:nvPr/>
          </p:nvSpPr>
          <p:spPr>
            <a:xfrm>
              <a:off x="1627728" y="1893106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-50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9FFBBF-FDD6-2BA6-EA67-AA2CC743B66B}"/>
                </a:ext>
              </a:extLst>
            </p:cNvPr>
            <p:cNvSpPr txBox="1"/>
            <p:nvPr/>
          </p:nvSpPr>
          <p:spPr>
            <a:xfrm>
              <a:off x="2615542" y="1527976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 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484634-B7A6-F2D8-FE18-2CDB258A9F96}"/>
                </a:ext>
              </a:extLst>
            </p:cNvPr>
            <p:cNvSpPr txBox="1"/>
            <p:nvPr/>
          </p:nvSpPr>
          <p:spPr>
            <a:xfrm>
              <a:off x="3450870" y="1874935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A20D7EF-C000-76F6-0374-8973581275B0}"/>
                </a:ext>
              </a:extLst>
            </p:cNvPr>
            <p:cNvSpPr txBox="1"/>
            <p:nvPr/>
          </p:nvSpPr>
          <p:spPr>
            <a:xfrm>
              <a:off x="3777394" y="2559329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100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E193357-F8D8-3E33-07E7-92B446F923F8}"/>
                </a:ext>
              </a:extLst>
            </p:cNvPr>
            <p:cNvSpPr txBox="1"/>
            <p:nvPr/>
          </p:nvSpPr>
          <p:spPr>
            <a:xfrm>
              <a:off x="2560189" y="2558363"/>
              <a:ext cx="599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12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2E13CB6-AED7-DB93-3893-E19659325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4020" y="1827849"/>
              <a:ext cx="150105" cy="770674"/>
            </a:xfrm>
            <a:prstGeom prst="straightConnector1">
              <a:avLst/>
            </a:prstGeom>
            <a:ln w="2222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591A2041-6069-F60E-012F-5159F1D2869B}"/>
              </a:ext>
            </a:extLst>
          </p:cNvPr>
          <p:cNvSpPr txBox="1"/>
          <p:nvPr/>
        </p:nvSpPr>
        <p:spPr>
          <a:xfrm>
            <a:off x="9178622" y="1644889"/>
            <a:ext cx="732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strike="noStrike" kern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en-US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D128CCE-817A-670A-D034-F4E464379FFA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4457F4-9B2F-8790-0B01-F7E7C399A130}"/>
              </a:ext>
            </a:extLst>
          </p:cNvPr>
          <p:cNvGrpSpPr/>
          <p:nvPr/>
        </p:nvGrpSpPr>
        <p:grpSpPr>
          <a:xfrm>
            <a:off x="4209111" y="4223462"/>
            <a:ext cx="3467100" cy="2592427"/>
            <a:chOff x="1428674" y="4670487"/>
            <a:chExt cx="3467100" cy="266652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2D4B888-9166-00C4-B2A2-8E5C9B09C369}"/>
                </a:ext>
              </a:extLst>
            </p:cNvPr>
            <p:cNvSpPr/>
            <p:nvPr/>
          </p:nvSpPr>
          <p:spPr>
            <a:xfrm>
              <a:off x="2046002" y="5171022"/>
              <a:ext cx="2085975" cy="201168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45E44AF-B3A3-8653-E523-F8F24EBBDB82}"/>
                </a:ext>
              </a:extLst>
            </p:cNvPr>
            <p:cNvSpPr/>
            <p:nvPr/>
          </p:nvSpPr>
          <p:spPr>
            <a:xfrm>
              <a:off x="1428674" y="6101165"/>
              <a:ext cx="3467100" cy="12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503C3E1-E969-595C-1F50-6B9CB0271DC3}"/>
                </a:ext>
              </a:extLst>
            </p:cNvPr>
            <p:cNvSpPr/>
            <p:nvPr/>
          </p:nvSpPr>
          <p:spPr>
            <a:xfrm>
              <a:off x="2713650" y="5739255"/>
              <a:ext cx="750678" cy="70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4588734-0956-97CE-5319-DD15239B3747}"/>
                </a:ext>
              </a:extLst>
            </p:cNvPr>
            <p:cNvSpPr/>
            <p:nvPr/>
          </p:nvSpPr>
          <p:spPr>
            <a:xfrm>
              <a:off x="2827051" y="5857576"/>
              <a:ext cx="523875" cy="487177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E61A44F-D020-ACE7-6320-8476B198E602}"/>
                </a:ext>
              </a:extLst>
            </p:cNvPr>
            <p:cNvCxnSpPr>
              <a:cxnSpLocks/>
              <a:stCxn id="69" idx="1"/>
              <a:endCxn id="71" idx="1"/>
            </p:cNvCxnSpPr>
            <p:nvPr/>
          </p:nvCxnSpPr>
          <p:spPr>
            <a:xfrm>
              <a:off x="2351486" y="5465626"/>
              <a:ext cx="472098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833CBBF-B08F-70C8-032F-6282E933D2B7}"/>
                </a:ext>
              </a:extLst>
            </p:cNvPr>
            <p:cNvCxnSpPr>
              <a:cxnSpLocks/>
              <a:stCxn id="69" idx="0"/>
            </p:cNvCxnSpPr>
            <p:nvPr/>
          </p:nvCxnSpPr>
          <p:spPr>
            <a:xfrm>
              <a:off x="3088990" y="5171022"/>
              <a:ext cx="0" cy="56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F660186-2C0E-A33C-9796-59F36A55562A}"/>
                </a:ext>
              </a:extLst>
            </p:cNvPr>
            <p:cNvCxnSpPr>
              <a:cxnSpLocks/>
              <a:stCxn id="69" idx="7"/>
            </p:cNvCxnSpPr>
            <p:nvPr/>
          </p:nvCxnSpPr>
          <p:spPr>
            <a:xfrm flipH="1">
              <a:off x="3378642" y="5465626"/>
              <a:ext cx="447851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D6C8275-91DD-0555-B7A3-452E6B3589E2}"/>
                </a:ext>
              </a:extLst>
            </p:cNvPr>
            <p:cNvSpPr txBox="1"/>
            <p:nvPr/>
          </p:nvSpPr>
          <p:spPr>
            <a:xfrm>
              <a:off x="1584363" y="5955538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-100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487AAEB-B000-0012-F365-6BF2805EC106}"/>
                </a:ext>
              </a:extLst>
            </p:cNvPr>
            <p:cNvSpPr txBox="1"/>
            <p:nvPr/>
          </p:nvSpPr>
          <p:spPr>
            <a:xfrm>
              <a:off x="1947104" y="524556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-50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5DF964B-E063-5B64-C03B-324C724946FB}"/>
                </a:ext>
              </a:extLst>
            </p:cNvPr>
            <p:cNvSpPr txBox="1"/>
            <p:nvPr/>
          </p:nvSpPr>
          <p:spPr>
            <a:xfrm>
              <a:off x="2934918" y="488043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 0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A544AAF-CF27-AA0E-8B8B-E502D598DF23}"/>
                </a:ext>
              </a:extLst>
            </p:cNvPr>
            <p:cNvSpPr txBox="1"/>
            <p:nvPr/>
          </p:nvSpPr>
          <p:spPr>
            <a:xfrm>
              <a:off x="3770246" y="5227391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FC87668-D2A1-5137-A2E7-3423EA3E1999}"/>
                </a:ext>
              </a:extLst>
            </p:cNvPr>
            <p:cNvSpPr txBox="1"/>
            <p:nvPr/>
          </p:nvSpPr>
          <p:spPr>
            <a:xfrm>
              <a:off x="4096770" y="5911785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100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D8D7D69-E254-00B7-9BAF-33925F7FB474}"/>
                </a:ext>
              </a:extLst>
            </p:cNvPr>
            <p:cNvSpPr txBox="1"/>
            <p:nvPr/>
          </p:nvSpPr>
          <p:spPr>
            <a:xfrm>
              <a:off x="2839581" y="5903659"/>
              <a:ext cx="498813" cy="379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-27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50EA70B-18F4-AD35-BC41-BBFD7D2C26A5}"/>
                </a:ext>
              </a:extLst>
            </p:cNvPr>
            <p:cNvSpPr txBox="1"/>
            <p:nvPr/>
          </p:nvSpPr>
          <p:spPr>
            <a:xfrm>
              <a:off x="2058500" y="4670487"/>
              <a:ext cx="22074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National Average</a:t>
              </a:r>
              <a:endPara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8EED946B-EE42-316C-9B6C-7264A3CA3E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91663" y="5245562"/>
              <a:ext cx="378463" cy="709976"/>
            </a:xfrm>
            <a:prstGeom prst="straightConnector1">
              <a:avLst/>
            </a:prstGeom>
            <a:ln w="2222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6391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D32BAC5-05B3-28C1-2431-C73D7CA41134}"/>
              </a:ext>
            </a:extLst>
          </p:cNvPr>
          <p:cNvGrpSpPr/>
          <p:nvPr/>
        </p:nvGrpSpPr>
        <p:grpSpPr>
          <a:xfrm>
            <a:off x="215953" y="1717702"/>
            <a:ext cx="3467100" cy="2720551"/>
            <a:chOff x="1428674" y="4616465"/>
            <a:chExt cx="3467100" cy="272055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8684563-F21F-C955-D79C-A9F3B523F254}"/>
                </a:ext>
              </a:extLst>
            </p:cNvPr>
            <p:cNvSpPr/>
            <p:nvPr/>
          </p:nvSpPr>
          <p:spPr>
            <a:xfrm>
              <a:off x="2046002" y="5171022"/>
              <a:ext cx="2085975" cy="2011680"/>
            </a:xfrm>
            <a:prstGeom prst="ellipse">
              <a:avLst/>
            </a:prstGeom>
            <a:solidFill>
              <a:srgbClr val="077CC0"/>
            </a:solidFill>
            <a:ln>
              <a:solidFill>
                <a:srgbClr val="077C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EC123F-4463-571C-A3E1-6B705701C8D8}"/>
                </a:ext>
              </a:extLst>
            </p:cNvPr>
            <p:cNvSpPr/>
            <p:nvPr/>
          </p:nvSpPr>
          <p:spPr>
            <a:xfrm>
              <a:off x="1428674" y="6101165"/>
              <a:ext cx="3467100" cy="12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1DB7C92-E4F3-5F80-6DAA-4904AF64AF26}"/>
                </a:ext>
              </a:extLst>
            </p:cNvPr>
            <p:cNvSpPr/>
            <p:nvPr/>
          </p:nvSpPr>
          <p:spPr>
            <a:xfrm>
              <a:off x="2713650" y="5739255"/>
              <a:ext cx="750678" cy="70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23D77B2-B80B-6C1F-E775-214B0C98CD80}"/>
                </a:ext>
              </a:extLst>
            </p:cNvPr>
            <p:cNvSpPr/>
            <p:nvPr/>
          </p:nvSpPr>
          <p:spPr>
            <a:xfrm>
              <a:off x="2827051" y="5857576"/>
              <a:ext cx="523875" cy="487177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A5C3A49-B685-11AE-1762-B1CF6557333B}"/>
                </a:ext>
              </a:extLst>
            </p:cNvPr>
            <p:cNvCxnSpPr>
              <a:cxnSpLocks/>
              <a:stCxn id="14" idx="1"/>
              <a:endCxn id="26" idx="1"/>
            </p:cNvCxnSpPr>
            <p:nvPr/>
          </p:nvCxnSpPr>
          <p:spPr>
            <a:xfrm>
              <a:off x="2351486" y="5465626"/>
              <a:ext cx="472098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CEDE894-5302-4BE2-EFB9-7389C3AFABFD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>
              <a:off x="3088990" y="5171022"/>
              <a:ext cx="0" cy="56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17FC87D-80DF-AEA9-28ED-B95096440919}"/>
                </a:ext>
              </a:extLst>
            </p:cNvPr>
            <p:cNvCxnSpPr>
              <a:cxnSpLocks/>
              <a:stCxn id="14" idx="7"/>
            </p:cNvCxnSpPr>
            <p:nvPr/>
          </p:nvCxnSpPr>
          <p:spPr>
            <a:xfrm flipH="1">
              <a:off x="3378642" y="5465626"/>
              <a:ext cx="447851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6F0AB8E-71E9-2C9D-A996-1B78203EF9FC}"/>
                </a:ext>
              </a:extLst>
            </p:cNvPr>
            <p:cNvSpPr txBox="1"/>
            <p:nvPr/>
          </p:nvSpPr>
          <p:spPr>
            <a:xfrm>
              <a:off x="1584363" y="5955538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-100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C2E199D-B6BB-2425-DE36-6C3C3E0B0DB4}"/>
                </a:ext>
              </a:extLst>
            </p:cNvPr>
            <p:cNvSpPr txBox="1"/>
            <p:nvPr/>
          </p:nvSpPr>
          <p:spPr>
            <a:xfrm>
              <a:off x="1947104" y="524556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-50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9CF6C81-5299-D2BC-85C3-97463889D173}"/>
                </a:ext>
              </a:extLst>
            </p:cNvPr>
            <p:cNvSpPr txBox="1"/>
            <p:nvPr/>
          </p:nvSpPr>
          <p:spPr>
            <a:xfrm>
              <a:off x="2934918" y="488043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 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D5E87DD-1880-CF2D-87C6-9E47C13E7C54}"/>
                </a:ext>
              </a:extLst>
            </p:cNvPr>
            <p:cNvSpPr txBox="1"/>
            <p:nvPr/>
          </p:nvSpPr>
          <p:spPr>
            <a:xfrm>
              <a:off x="3770246" y="5227391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43E82C9-4217-63DF-6046-3D8892E5FF8B}"/>
                </a:ext>
              </a:extLst>
            </p:cNvPr>
            <p:cNvSpPr txBox="1"/>
            <p:nvPr/>
          </p:nvSpPr>
          <p:spPr>
            <a:xfrm>
              <a:off x="4096770" y="5911785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100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DDC0EC9-6682-5595-CB03-FB997BE81281}"/>
                </a:ext>
              </a:extLst>
            </p:cNvPr>
            <p:cNvSpPr txBox="1"/>
            <p:nvPr/>
          </p:nvSpPr>
          <p:spPr>
            <a:xfrm>
              <a:off x="2872684" y="5911785"/>
              <a:ext cx="544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1255B3F-A0C3-CBDE-E5E5-1F1F264FF5BE}"/>
                </a:ext>
              </a:extLst>
            </p:cNvPr>
            <p:cNvSpPr txBox="1"/>
            <p:nvPr/>
          </p:nvSpPr>
          <p:spPr>
            <a:xfrm>
              <a:off x="2713650" y="4616465"/>
              <a:ext cx="804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strike="noStrike" kern="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2024</a:t>
              </a:r>
              <a:endPara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1D7B153-FA4A-35FA-16F5-8103E25911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0808" y="5216937"/>
              <a:ext cx="187828" cy="743492"/>
            </a:xfrm>
            <a:prstGeom prst="straightConnector1">
              <a:avLst/>
            </a:prstGeom>
            <a:ln w="2222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E27A3FC-3E3C-3000-CB1C-C4DD157948A8}"/>
              </a:ext>
            </a:extLst>
          </p:cNvPr>
          <p:cNvGrpSpPr/>
          <p:nvPr/>
        </p:nvGrpSpPr>
        <p:grpSpPr>
          <a:xfrm>
            <a:off x="4246544" y="1740308"/>
            <a:ext cx="3467100" cy="2720551"/>
            <a:chOff x="1428674" y="4616465"/>
            <a:chExt cx="3467100" cy="272055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1D3F078-BAA7-A32E-9D9A-A19D79AFD79D}"/>
                </a:ext>
              </a:extLst>
            </p:cNvPr>
            <p:cNvSpPr/>
            <p:nvPr/>
          </p:nvSpPr>
          <p:spPr>
            <a:xfrm>
              <a:off x="2046002" y="5171022"/>
              <a:ext cx="2085975" cy="201168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EEF0A6-FB06-3906-E047-122F5ECE67E1}"/>
                </a:ext>
              </a:extLst>
            </p:cNvPr>
            <p:cNvSpPr/>
            <p:nvPr/>
          </p:nvSpPr>
          <p:spPr>
            <a:xfrm>
              <a:off x="1428674" y="6101165"/>
              <a:ext cx="3467100" cy="12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7044C65-FDEC-57B2-11DA-E4EB7D8FC7F9}"/>
                </a:ext>
              </a:extLst>
            </p:cNvPr>
            <p:cNvSpPr/>
            <p:nvPr/>
          </p:nvSpPr>
          <p:spPr>
            <a:xfrm>
              <a:off x="2713650" y="5739255"/>
              <a:ext cx="750678" cy="70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DF7DABE-2929-1465-15A0-D7804B93EC77}"/>
                </a:ext>
              </a:extLst>
            </p:cNvPr>
            <p:cNvSpPr/>
            <p:nvPr/>
          </p:nvSpPr>
          <p:spPr>
            <a:xfrm>
              <a:off x="2827051" y="5857576"/>
              <a:ext cx="523875" cy="487177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DBFAB2-476E-68B7-ADC7-FF4C8073CB93}"/>
                </a:ext>
              </a:extLst>
            </p:cNvPr>
            <p:cNvCxnSpPr>
              <a:cxnSpLocks/>
              <a:stCxn id="4" idx="1"/>
              <a:endCxn id="7" idx="1"/>
            </p:cNvCxnSpPr>
            <p:nvPr/>
          </p:nvCxnSpPr>
          <p:spPr>
            <a:xfrm>
              <a:off x="2351486" y="5465626"/>
              <a:ext cx="472098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B34358-241B-47A6-61DD-612A03ACBEAF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>
              <a:off x="3088990" y="5171022"/>
              <a:ext cx="0" cy="56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19BDD0-825E-A6EC-A371-46D7009EBD6C}"/>
                </a:ext>
              </a:extLst>
            </p:cNvPr>
            <p:cNvCxnSpPr>
              <a:cxnSpLocks/>
              <a:stCxn id="4" idx="7"/>
            </p:cNvCxnSpPr>
            <p:nvPr/>
          </p:nvCxnSpPr>
          <p:spPr>
            <a:xfrm flipH="1">
              <a:off x="3378642" y="5465626"/>
              <a:ext cx="447851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0A564D-426D-FA48-D825-14AF4738C10A}"/>
                </a:ext>
              </a:extLst>
            </p:cNvPr>
            <p:cNvSpPr txBox="1"/>
            <p:nvPr/>
          </p:nvSpPr>
          <p:spPr>
            <a:xfrm>
              <a:off x="1584363" y="5955538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-100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DFABED-ED10-80E5-B31A-4E3464A44D71}"/>
                </a:ext>
              </a:extLst>
            </p:cNvPr>
            <p:cNvSpPr txBox="1"/>
            <p:nvPr/>
          </p:nvSpPr>
          <p:spPr>
            <a:xfrm>
              <a:off x="1947104" y="524556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-50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6ACD2D-77FC-A903-377B-B77BBE3F1618}"/>
                </a:ext>
              </a:extLst>
            </p:cNvPr>
            <p:cNvSpPr txBox="1"/>
            <p:nvPr/>
          </p:nvSpPr>
          <p:spPr>
            <a:xfrm>
              <a:off x="2934918" y="488043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 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DA7110-2C82-B009-389F-B7186AA66E51}"/>
                </a:ext>
              </a:extLst>
            </p:cNvPr>
            <p:cNvSpPr txBox="1"/>
            <p:nvPr/>
          </p:nvSpPr>
          <p:spPr>
            <a:xfrm>
              <a:off x="3770246" y="5227391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59D257-2C9B-4759-9A72-C77A86B8D15D}"/>
                </a:ext>
              </a:extLst>
            </p:cNvPr>
            <p:cNvSpPr txBox="1"/>
            <p:nvPr/>
          </p:nvSpPr>
          <p:spPr>
            <a:xfrm>
              <a:off x="4096770" y="5911785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100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68AB42-8EF4-26BA-8E17-8CE1C115BB36}"/>
                </a:ext>
              </a:extLst>
            </p:cNvPr>
            <p:cNvSpPr txBox="1"/>
            <p:nvPr/>
          </p:nvSpPr>
          <p:spPr>
            <a:xfrm>
              <a:off x="2889546" y="5909371"/>
              <a:ext cx="418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22AF3F-21D0-E6FE-112D-2B5CABFF4540}"/>
                </a:ext>
              </a:extLst>
            </p:cNvPr>
            <p:cNvSpPr txBox="1"/>
            <p:nvPr/>
          </p:nvSpPr>
          <p:spPr>
            <a:xfrm>
              <a:off x="2713650" y="4616465"/>
              <a:ext cx="804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strike="noStrike" kern="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2023</a:t>
              </a:r>
              <a:endPara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3177640-9F2C-1FBB-F583-7258389081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0808" y="5194331"/>
              <a:ext cx="257834" cy="766098"/>
            </a:xfrm>
            <a:prstGeom prst="straightConnector1">
              <a:avLst/>
            </a:prstGeom>
            <a:ln w="2222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0AA45A-1187-3DA2-646A-CF5CA9B3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07917"/>
          </a:xfrm>
        </p:spPr>
        <p:txBody>
          <a:bodyPr>
            <a:normAutofit/>
          </a:bodyPr>
          <a:lstStyle/>
          <a:p>
            <a:r>
              <a:rPr lang="en-US" sz="2800" dirty="0"/>
              <a:t>Rail NPS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FD3B1E-FB37-99FB-6162-1586433EF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353" y="917974"/>
            <a:ext cx="922100" cy="800169"/>
          </a:xfrm>
          <a:prstGeom prst="rect">
            <a:avLst/>
          </a:prstGeom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A1E3747-7B2B-72F6-0F1B-27F58BDD2A33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138" name="Slide Number Placeholder 4">
              <a:extLst>
                <a:ext uri="{FF2B5EF4-FFF2-40B4-BE49-F238E27FC236}">
                  <a16:creationId xmlns:a16="http://schemas.microsoft.com/office/drawing/2014/main" id="{1A965116-A4E5-A516-04F1-419357F4D0CE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14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9" name="Picture 138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65C6C6B3-CBC4-5FA0-6F88-B71D9391C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80CC48-18D9-2F34-064B-AD10CDA1576E}"/>
              </a:ext>
            </a:extLst>
          </p:cNvPr>
          <p:cNvGrpSpPr/>
          <p:nvPr/>
        </p:nvGrpSpPr>
        <p:grpSpPr>
          <a:xfrm>
            <a:off x="7884400" y="1886979"/>
            <a:ext cx="3467100" cy="2456584"/>
            <a:chOff x="1109298" y="1527976"/>
            <a:chExt cx="3467100" cy="245658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71FBD6-CA6D-8C39-B270-465586351A08}"/>
                </a:ext>
              </a:extLst>
            </p:cNvPr>
            <p:cNvSpPr/>
            <p:nvPr/>
          </p:nvSpPr>
          <p:spPr>
            <a:xfrm>
              <a:off x="1726626" y="1818566"/>
              <a:ext cx="2085975" cy="2011680"/>
            </a:xfrm>
            <a:prstGeom prst="ellipse">
              <a:avLst/>
            </a:prstGeom>
            <a:solidFill>
              <a:srgbClr val="76B7FE"/>
            </a:solidFill>
            <a:ln>
              <a:solidFill>
                <a:srgbClr val="76B7F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2704AB-F553-7F70-F109-380E9CB166B9}"/>
                </a:ext>
              </a:extLst>
            </p:cNvPr>
            <p:cNvSpPr/>
            <p:nvPr/>
          </p:nvSpPr>
          <p:spPr>
            <a:xfrm>
              <a:off x="1109298" y="2748709"/>
              <a:ext cx="3467100" cy="12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0B0060-2AA7-4610-A2C3-720933F16B08}"/>
                </a:ext>
              </a:extLst>
            </p:cNvPr>
            <p:cNvSpPr/>
            <p:nvPr/>
          </p:nvSpPr>
          <p:spPr>
            <a:xfrm>
              <a:off x="2394274" y="2386799"/>
              <a:ext cx="750678" cy="70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98788B6-17B1-4840-7279-94B843AC6F38}"/>
                </a:ext>
              </a:extLst>
            </p:cNvPr>
            <p:cNvSpPr/>
            <p:nvPr/>
          </p:nvSpPr>
          <p:spPr>
            <a:xfrm>
              <a:off x="2507675" y="2505120"/>
              <a:ext cx="523875" cy="487177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C68D0A-8A51-F2F7-F5F6-9C3D79D7A7D6}"/>
                </a:ext>
              </a:extLst>
            </p:cNvPr>
            <p:cNvCxnSpPr>
              <a:cxnSpLocks/>
              <a:stCxn id="28" idx="1"/>
              <a:endCxn id="30" idx="1"/>
            </p:cNvCxnSpPr>
            <p:nvPr/>
          </p:nvCxnSpPr>
          <p:spPr>
            <a:xfrm>
              <a:off x="2032110" y="2113170"/>
              <a:ext cx="472098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D00A100-9121-272C-2E21-991666181C0A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>
              <a:off x="2769614" y="1818566"/>
              <a:ext cx="0" cy="56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C300717-DFD5-445D-B0A6-32F9491962FC}"/>
                </a:ext>
              </a:extLst>
            </p:cNvPr>
            <p:cNvCxnSpPr>
              <a:cxnSpLocks/>
              <a:stCxn id="28" idx="7"/>
            </p:cNvCxnSpPr>
            <p:nvPr/>
          </p:nvCxnSpPr>
          <p:spPr>
            <a:xfrm flipH="1">
              <a:off x="3059266" y="2113170"/>
              <a:ext cx="447851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077A49-877F-5116-B7E9-DFC8A300F839}"/>
                </a:ext>
              </a:extLst>
            </p:cNvPr>
            <p:cNvSpPr txBox="1"/>
            <p:nvPr/>
          </p:nvSpPr>
          <p:spPr>
            <a:xfrm>
              <a:off x="1264987" y="260308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-100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0DD6A2C-FCBC-D4B0-2CFE-C03909C6A06B}"/>
                </a:ext>
              </a:extLst>
            </p:cNvPr>
            <p:cNvSpPr txBox="1"/>
            <p:nvPr/>
          </p:nvSpPr>
          <p:spPr>
            <a:xfrm>
              <a:off x="1627728" y="1893106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-50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9FFBBF-FDD6-2BA6-EA67-AA2CC743B66B}"/>
                </a:ext>
              </a:extLst>
            </p:cNvPr>
            <p:cNvSpPr txBox="1"/>
            <p:nvPr/>
          </p:nvSpPr>
          <p:spPr>
            <a:xfrm>
              <a:off x="2615542" y="1527976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 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484634-B7A6-F2D8-FE18-2CDB258A9F96}"/>
                </a:ext>
              </a:extLst>
            </p:cNvPr>
            <p:cNvSpPr txBox="1"/>
            <p:nvPr/>
          </p:nvSpPr>
          <p:spPr>
            <a:xfrm>
              <a:off x="3450870" y="1874935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A20D7EF-C000-76F6-0374-8973581275B0}"/>
                </a:ext>
              </a:extLst>
            </p:cNvPr>
            <p:cNvSpPr txBox="1"/>
            <p:nvPr/>
          </p:nvSpPr>
          <p:spPr>
            <a:xfrm>
              <a:off x="3777394" y="2559329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100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E193357-F8D8-3E33-07E7-92B446F923F8}"/>
                </a:ext>
              </a:extLst>
            </p:cNvPr>
            <p:cNvSpPr txBox="1"/>
            <p:nvPr/>
          </p:nvSpPr>
          <p:spPr>
            <a:xfrm>
              <a:off x="2560189" y="2558363"/>
              <a:ext cx="599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14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2E13CB6-AED7-DB93-3893-E19659325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4020" y="1827849"/>
              <a:ext cx="150105" cy="770674"/>
            </a:xfrm>
            <a:prstGeom prst="straightConnector1">
              <a:avLst/>
            </a:prstGeom>
            <a:ln w="2222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591A2041-6069-F60E-012F-5159F1D2869B}"/>
              </a:ext>
            </a:extLst>
          </p:cNvPr>
          <p:cNvSpPr txBox="1"/>
          <p:nvPr/>
        </p:nvSpPr>
        <p:spPr>
          <a:xfrm>
            <a:off x="9178622" y="1644889"/>
            <a:ext cx="732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strike="noStrike" kern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en-US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D128CCE-817A-670A-D034-F4E464379FFA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66DC9C-42BD-3B32-AFFD-42573142D2A4}"/>
              </a:ext>
            </a:extLst>
          </p:cNvPr>
          <p:cNvGrpSpPr/>
          <p:nvPr/>
        </p:nvGrpSpPr>
        <p:grpSpPr>
          <a:xfrm>
            <a:off x="4209111" y="4223462"/>
            <a:ext cx="3467100" cy="2592427"/>
            <a:chOff x="1428674" y="4670487"/>
            <a:chExt cx="3467100" cy="266652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F98B304-869C-5EEB-52AA-7876A9FB3003}"/>
                </a:ext>
              </a:extLst>
            </p:cNvPr>
            <p:cNvSpPr/>
            <p:nvPr/>
          </p:nvSpPr>
          <p:spPr>
            <a:xfrm>
              <a:off x="2046002" y="5171022"/>
              <a:ext cx="2085975" cy="201168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CCA70F6-8B6F-1797-DF14-F3A66D7547F1}"/>
                </a:ext>
              </a:extLst>
            </p:cNvPr>
            <p:cNvSpPr/>
            <p:nvPr/>
          </p:nvSpPr>
          <p:spPr>
            <a:xfrm>
              <a:off x="1428674" y="6101165"/>
              <a:ext cx="3467100" cy="12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7C33E6E-D19D-7314-13C3-79D07BD3EFE1}"/>
                </a:ext>
              </a:extLst>
            </p:cNvPr>
            <p:cNvSpPr/>
            <p:nvPr/>
          </p:nvSpPr>
          <p:spPr>
            <a:xfrm>
              <a:off x="2713650" y="5739255"/>
              <a:ext cx="750678" cy="70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AAC46BA-563A-98E2-143E-8E2107E9CC72}"/>
                </a:ext>
              </a:extLst>
            </p:cNvPr>
            <p:cNvSpPr/>
            <p:nvPr/>
          </p:nvSpPr>
          <p:spPr>
            <a:xfrm>
              <a:off x="2827051" y="5857576"/>
              <a:ext cx="523875" cy="487177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74EA8E0-F82C-8C02-67E4-C0F26B703EEC}"/>
                </a:ext>
              </a:extLst>
            </p:cNvPr>
            <p:cNvCxnSpPr>
              <a:cxnSpLocks/>
              <a:stCxn id="42" idx="1"/>
              <a:endCxn id="44" idx="1"/>
            </p:cNvCxnSpPr>
            <p:nvPr/>
          </p:nvCxnSpPr>
          <p:spPr>
            <a:xfrm>
              <a:off x="2351486" y="5465626"/>
              <a:ext cx="472098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05531BF-79F1-9B65-9F37-D569DB0BEC38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>
              <a:off x="3088990" y="5171022"/>
              <a:ext cx="0" cy="56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2ABE37-241B-0DD7-6A60-FE6169CDE576}"/>
                </a:ext>
              </a:extLst>
            </p:cNvPr>
            <p:cNvCxnSpPr>
              <a:cxnSpLocks/>
              <a:stCxn id="42" idx="7"/>
            </p:cNvCxnSpPr>
            <p:nvPr/>
          </p:nvCxnSpPr>
          <p:spPr>
            <a:xfrm flipH="1">
              <a:off x="3378642" y="5465626"/>
              <a:ext cx="447851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37D1B1E-4900-B6B7-3B85-76C3529533F4}"/>
                </a:ext>
              </a:extLst>
            </p:cNvPr>
            <p:cNvSpPr txBox="1"/>
            <p:nvPr/>
          </p:nvSpPr>
          <p:spPr>
            <a:xfrm>
              <a:off x="1584363" y="5955538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-100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6E5A17-6A94-64EA-2F50-E3027C845B10}"/>
                </a:ext>
              </a:extLst>
            </p:cNvPr>
            <p:cNvSpPr txBox="1"/>
            <p:nvPr/>
          </p:nvSpPr>
          <p:spPr>
            <a:xfrm>
              <a:off x="1947104" y="524556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-50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FC19DEF-8940-203A-EFD2-03B3EAD6B799}"/>
                </a:ext>
              </a:extLst>
            </p:cNvPr>
            <p:cNvSpPr txBox="1"/>
            <p:nvPr/>
          </p:nvSpPr>
          <p:spPr>
            <a:xfrm>
              <a:off x="2934918" y="488043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 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5E72C9C-3BBE-787B-2B41-1CCA294009F8}"/>
                </a:ext>
              </a:extLst>
            </p:cNvPr>
            <p:cNvSpPr txBox="1"/>
            <p:nvPr/>
          </p:nvSpPr>
          <p:spPr>
            <a:xfrm>
              <a:off x="3770246" y="5227391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8A6053D-D663-8930-0CC1-39233A628057}"/>
                </a:ext>
              </a:extLst>
            </p:cNvPr>
            <p:cNvSpPr txBox="1"/>
            <p:nvPr/>
          </p:nvSpPr>
          <p:spPr>
            <a:xfrm>
              <a:off x="4096770" y="5911785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100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DBFC182-EFEF-22A8-63A8-B183D096D9B1}"/>
                </a:ext>
              </a:extLst>
            </p:cNvPr>
            <p:cNvSpPr txBox="1"/>
            <p:nvPr/>
          </p:nvSpPr>
          <p:spPr>
            <a:xfrm>
              <a:off x="2839581" y="5903659"/>
              <a:ext cx="498813" cy="379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-17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C419247-AC41-F1DC-44AD-4907E28A6BE1}"/>
                </a:ext>
              </a:extLst>
            </p:cNvPr>
            <p:cNvSpPr txBox="1"/>
            <p:nvPr/>
          </p:nvSpPr>
          <p:spPr>
            <a:xfrm>
              <a:off x="2058500" y="4670487"/>
              <a:ext cx="22074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National Average</a:t>
              </a:r>
              <a:endPara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ECB03D0-5115-5DC0-91FC-4D7272F88F5E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 flipH="1" flipV="1">
              <a:off x="2823584" y="5171022"/>
              <a:ext cx="265405" cy="686554"/>
            </a:xfrm>
            <a:prstGeom prst="straightConnector1">
              <a:avLst/>
            </a:prstGeom>
            <a:ln w="2222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1070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C1DD069-05CD-873E-E00B-464D7925CE91}"/>
              </a:ext>
            </a:extLst>
          </p:cNvPr>
          <p:cNvGrpSpPr/>
          <p:nvPr/>
        </p:nvGrpSpPr>
        <p:grpSpPr>
          <a:xfrm>
            <a:off x="6026716" y="1755340"/>
            <a:ext cx="6243544" cy="2793127"/>
            <a:chOff x="2574433" y="4563261"/>
            <a:chExt cx="6610159" cy="275486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7C25CB-DB58-7F67-5E59-8CF258D09645}"/>
                </a:ext>
              </a:extLst>
            </p:cNvPr>
            <p:cNvSpPr/>
            <p:nvPr/>
          </p:nvSpPr>
          <p:spPr>
            <a:xfrm>
              <a:off x="6334820" y="5120137"/>
              <a:ext cx="2085975" cy="2011680"/>
            </a:xfrm>
            <a:prstGeom prst="ellipse">
              <a:avLst/>
            </a:prstGeom>
            <a:solidFill>
              <a:srgbClr val="76B7FE"/>
            </a:solidFill>
            <a:ln>
              <a:solidFill>
                <a:srgbClr val="76B7F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D004C98-9D96-DE56-21C6-2D7EA1511004}"/>
                </a:ext>
              </a:extLst>
            </p:cNvPr>
            <p:cNvSpPr/>
            <p:nvPr/>
          </p:nvSpPr>
          <p:spPr>
            <a:xfrm>
              <a:off x="5717492" y="6050280"/>
              <a:ext cx="3467100" cy="12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16490BC-A035-BD78-7E87-EC25C59CFA0F}"/>
                </a:ext>
              </a:extLst>
            </p:cNvPr>
            <p:cNvSpPr/>
            <p:nvPr/>
          </p:nvSpPr>
          <p:spPr>
            <a:xfrm>
              <a:off x="7002468" y="5688370"/>
              <a:ext cx="750678" cy="70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3886569-3D7C-7573-7871-3693EBBBC238}"/>
                </a:ext>
              </a:extLst>
            </p:cNvPr>
            <p:cNvSpPr/>
            <p:nvPr/>
          </p:nvSpPr>
          <p:spPr>
            <a:xfrm>
              <a:off x="7115869" y="5806691"/>
              <a:ext cx="523875" cy="487177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E74E4FF-6F86-7280-DA36-DB5BBB257B6A}"/>
                </a:ext>
              </a:extLst>
            </p:cNvPr>
            <p:cNvCxnSpPr>
              <a:cxnSpLocks/>
              <a:stCxn id="10" idx="1"/>
              <a:endCxn id="84" idx="1"/>
            </p:cNvCxnSpPr>
            <p:nvPr/>
          </p:nvCxnSpPr>
          <p:spPr>
            <a:xfrm>
              <a:off x="6640304" y="5414741"/>
              <a:ext cx="472098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7DD97A7-B9D1-6F91-6E29-B7373F072153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>
              <a:off x="7377808" y="5120137"/>
              <a:ext cx="0" cy="56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6DE42C5-92C9-5436-6317-09575A6657CE}"/>
                </a:ext>
              </a:extLst>
            </p:cNvPr>
            <p:cNvCxnSpPr>
              <a:cxnSpLocks/>
              <a:stCxn id="10" idx="7"/>
            </p:cNvCxnSpPr>
            <p:nvPr/>
          </p:nvCxnSpPr>
          <p:spPr>
            <a:xfrm flipH="1">
              <a:off x="7667460" y="5414741"/>
              <a:ext cx="447851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5A39488-AE1B-75DB-13EB-14FAC47C74BA}"/>
                </a:ext>
              </a:extLst>
            </p:cNvPr>
            <p:cNvSpPr txBox="1"/>
            <p:nvPr/>
          </p:nvSpPr>
          <p:spPr>
            <a:xfrm>
              <a:off x="5873181" y="5904653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-100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0002664-3885-0018-00A1-89569B9EAA86}"/>
                </a:ext>
              </a:extLst>
            </p:cNvPr>
            <p:cNvSpPr txBox="1"/>
            <p:nvPr/>
          </p:nvSpPr>
          <p:spPr>
            <a:xfrm>
              <a:off x="6235922" y="5194677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-50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5A41A76-55DA-1398-C5B8-6489CE255CF5}"/>
                </a:ext>
              </a:extLst>
            </p:cNvPr>
            <p:cNvSpPr txBox="1"/>
            <p:nvPr/>
          </p:nvSpPr>
          <p:spPr>
            <a:xfrm>
              <a:off x="7223736" y="4829547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 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19A1610-E481-CA72-BD30-B1EA26F898D2}"/>
                </a:ext>
              </a:extLst>
            </p:cNvPr>
            <p:cNvSpPr txBox="1"/>
            <p:nvPr/>
          </p:nvSpPr>
          <p:spPr>
            <a:xfrm>
              <a:off x="8059064" y="5176506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8999CA8-2624-172C-A41B-E5CF8B046AB7}"/>
                </a:ext>
              </a:extLst>
            </p:cNvPr>
            <p:cNvSpPr txBox="1"/>
            <p:nvPr/>
          </p:nvSpPr>
          <p:spPr>
            <a:xfrm>
              <a:off x="8385588" y="5860900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100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EA91D86-7B9C-31BC-E02F-2A92C2B53138}"/>
                </a:ext>
              </a:extLst>
            </p:cNvPr>
            <p:cNvSpPr/>
            <p:nvPr/>
          </p:nvSpPr>
          <p:spPr>
            <a:xfrm>
              <a:off x="3191761" y="5152127"/>
              <a:ext cx="2085975" cy="201168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087918B-40AA-0D11-144C-D6CBE867183B}"/>
                </a:ext>
              </a:extLst>
            </p:cNvPr>
            <p:cNvSpPr/>
            <p:nvPr/>
          </p:nvSpPr>
          <p:spPr>
            <a:xfrm>
              <a:off x="2574433" y="6082270"/>
              <a:ext cx="3467100" cy="12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8210631-7800-553B-9C35-A90498C295D6}"/>
                </a:ext>
              </a:extLst>
            </p:cNvPr>
            <p:cNvSpPr/>
            <p:nvPr/>
          </p:nvSpPr>
          <p:spPr>
            <a:xfrm>
              <a:off x="3859409" y="5720360"/>
              <a:ext cx="750678" cy="70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4B70E8D-E822-BFEF-DD14-F4321450C3AC}"/>
                </a:ext>
              </a:extLst>
            </p:cNvPr>
            <p:cNvSpPr/>
            <p:nvPr/>
          </p:nvSpPr>
          <p:spPr>
            <a:xfrm>
              <a:off x="3972810" y="5838681"/>
              <a:ext cx="523875" cy="487177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CCCFF40-AF61-2232-297F-53B022177705}"/>
                </a:ext>
              </a:extLst>
            </p:cNvPr>
            <p:cNvCxnSpPr>
              <a:cxnSpLocks/>
              <a:stCxn id="94" idx="1"/>
              <a:endCxn id="96" idx="1"/>
            </p:cNvCxnSpPr>
            <p:nvPr/>
          </p:nvCxnSpPr>
          <p:spPr>
            <a:xfrm>
              <a:off x="3497245" y="5446731"/>
              <a:ext cx="472098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0024275-BE83-AD91-87CC-84E9FCA9E652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>
              <a:off x="4234749" y="5152127"/>
              <a:ext cx="0" cy="56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C8982D4-3BED-9BB5-CCE5-2A798C3FF0F7}"/>
                </a:ext>
              </a:extLst>
            </p:cNvPr>
            <p:cNvCxnSpPr>
              <a:cxnSpLocks/>
              <a:stCxn id="94" idx="7"/>
            </p:cNvCxnSpPr>
            <p:nvPr/>
          </p:nvCxnSpPr>
          <p:spPr>
            <a:xfrm flipH="1">
              <a:off x="4524401" y="5446731"/>
              <a:ext cx="447851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4060947-62F3-5844-051F-F2ED4F9EEBF6}"/>
                </a:ext>
              </a:extLst>
            </p:cNvPr>
            <p:cNvSpPr txBox="1"/>
            <p:nvPr/>
          </p:nvSpPr>
          <p:spPr>
            <a:xfrm>
              <a:off x="2730122" y="5936643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-100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A743B33-64BD-1AEA-2599-2592D611BCB8}"/>
                </a:ext>
              </a:extLst>
            </p:cNvPr>
            <p:cNvSpPr txBox="1"/>
            <p:nvPr/>
          </p:nvSpPr>
          <p:spPr>
            <a:xfrm>
              <a:off x="3092863" y="5226667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-50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CC8466C-1A4D-B727-7332-DFFBF6915110}"/>
                </a:ext>
              </a:extLst>
            </p:cNvPr>
            <p:cNvSpPr txBox="1"/>
            <p:nvPr/>
          </p:nvSpPr>
          <p:spPr>
            <a:xfrm>
              <a:off x="4080677" y="4861537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 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0DD3BE2-A48A-D12D-6D9C-9D37E868CC79}"/>
                </a:ext>
              </a:extLst>
            </p:cNvPr>
            <p:cNvSpPr txBox="1"/>
            <p:nvPr/>
          </p:nvSpPr>
          <p:spPr>
            <a:xfrm>
              <a:off x="4916005" y="5208496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FB0E0E7-651F-DCFE-8868-228475AF29CA}"/>
                </a:ext>
              </a:extLst>
            </p:cNvPr>
            <p:cNvSpPr txBox="1"/>
            <p:nvPr/>
          </p:nvSpPr>
          <p:spPr>
            <a:xfrm>
              <a:off x="5242529" y="5892890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100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C647841-C7AF-73F9-8E9C-B1C5708B8F3C}"/>
                </a:ext>
              </a:extLst>
            </p:cNvPr>
            <p:cNvSpPr txBox="1"/>
            <p:nvPr/>
          </p:nvSpPr>
          <p:spPr>
            <a:xfrm>
              <a:off x="4032783" y="5881609"/>
              <a:ext cx="445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-2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BF5795A-85C9-D61F-EFBC-6313916B84E8}"/>
                </a:ext>
              </a:extLst>
            </p:cNvPr>
            <p:cNvSpPr txBox="1"/>
            <p:nvPr/>
          </p:nvSpPr>
          <p:spPr>
            <a:xfrm>
              <a:off x="7229103" y="5860900"/>
              <a:ext cx="599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A10C3CD-C091-D259-4DE2-115C5E5B7E56}"/>
                </a:ext>
              </a:extLst>
            </p:cNvPr>
            <p:cNvSpPr txBox="1"/>
            <p:nvPr/>
          </p:nvSpPr>
          <p:spPr>
            <a:xfrm>
              <a:off x="3869720" y="4563261"/>
              <a:ext cx="7654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strike="noStrike" kern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2023</a:t>
              </a:r>
              <a:endParaRPr lang="en-US" sz="16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CC5DFB6-752C-E9EC-0EFA-053E5ED38EF6}"/>
                </a:ext>
              </a:extLst>
            </p:cNvPr>
            <p:cNvSpPr txBox="1"/>
            <p:nvPr/>
          </p:nvSpPr>
          <p:spPr>
            <a:xfrm>
              <a:off x="7019360" y="4608874"/>
              <a:ext cx="938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strike="noStrike" kern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2022</a:t>
              </a:r>
              <a:endParaRPr lang="en-US" sz="16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BEC040F0-A457-C835-317D-CD5E996C3B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83634" y="5136376"/>
              <a:ext cx="31818" cy="789407"/>
            </a:xfrm>
            <a:prstGeom prst="straightConnector1">
              <a:avLst/>
            </a:prstGeom>
            <a:ln w="2222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98520077-31A7-42BC-682D-01A50F4746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9772" y="5136376"/>
              <a:ext cx="125209" cy="763167"/>
            </a:xfrm>
            <a:prstGeom prst="straightConnector1">
              <a:avLst/>
            </a:prstGeom>
            <a:ln w="2222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96152B8-0D47-11BE-3921-401D30B78451}"/>
              </a:ext>
            </a:extLst>
          </p:cNvPr>
          <p:cNvGrpSpPr/>
          <p:nvPr/>
        </p:nvGrpSpPr>
        <p:grpSpPr>
          <a:xfrm>
            <a:off x="5998637" y="3986836"/>
            <a:ext cx="6193363" cy="2793127"/>
            <a:chOff x="2574433" y="4563261"/>
            <a:chExt cx="6610159" cy="27548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07A015F-0A85-8D07-DB41-6200D2F98BED}"/>
                </a:ext>
              </a:extLst>
            </p:cNvPr>
            <p:cNvSpPr/>
            <p:nvPr/>
          </p:nvSpPr>
          <p:spPr>
            <a:xfrm>
              <a:off x="6334820" y="5120137"/>
              <a:ext cx="2085975" cy="2011680"/>
            </a:xfrm>
            <a:prstGeom prst="ellipse">
              <a:avLst/>
            </a:prstGeom>
            <a:solidFill>
              <a:srgbClr val="76B7FE"/>
            </a:solidFill>
            <a:ln>
              <a:solidFill>
                <a:srgbClr val="76B7F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07F5D9-DC8A-C0B0-6341-E3F074EA3CB6}"/>
                </a:ext>
              </a:extLst>
            </p:cNvPr>
            <p:cNvSpPr/>
            <p:nvPr/>
          </p:nvSpPr>
          <p:spPr>
            <a:xfrm>
              <a:off x="5717492" y="6050280"/>
              <a:ext cx="3467100" cy="12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D4F01B0-6995-F99A-43C9-A6822B52C5D3}"/>
                </a:ext>
              </a:extLst>
            </p:cNvPr>
            <p:cNvSpPr/>
            <p:nvPr/>
          </p:nvSpPr>
          <p:spPr>
            <a:xfrm>
              <a:off x="7002468" y="5688370"/>
              <a:ext cx="750678" cy="70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8BF5D0-BEEB-65F3-5C84-4783B8786735}"/>
                </a:ext>
              </a:extLst>
            </p:cNvPr>
            <p:cNvSpPr/>
            <p:nvPr/>
          </p:nvSpPr>
          <p:spPr>
            <a:xfrm>
              <a:off x="7115869" y="5806691"/>
              <a:ext cx="523875" cy="487177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658BE51-AB49-4945-DAD3-F7318F966C9D}"/>
                </a:ext>
              </a:extLst>
            </p:cNvPr>
            <p:cNvCxnSpPr>
              <a:cxnSpLocks/>
              <a:stCxn id="3" idx="1"/>
              <a:endCxn id="5" idx="1"/>
            </p:cNvCxnSpPr>
            <p:nvPr/>
          </p:nvCxnSpPr>
          <p:spPr>
            <a:xfrm>
              <a:off x="6640304" y="5414741"/>
              <a:ext cx="472098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CBCE1E9-09CC-7FC5-70B8-6D5592AA71F2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>
              <a:off x="7377808" y="5120137"/>
              <a:ext cx="0" cy="56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9BAD62F-BECC-4A84-5F18-941006774F73}"/>
                </a:ext>
              </a:extLst>
            </p:cNvPr>
            <p:cNvCxnSpPr>
              <a:cxnSpLocks/>
              <a:stCxn id="3" idx="7"/>
            </p:cNvCxnSpPr>
            <p:nvPr/>
          </p:nvCxnSpPr>
          <p:spPr>
            <a:xfrm flipH="1">
              <a:off x="7667460" y="5414741"/>
              <a:ext cx="447851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2826F8B-7639-7B5E-2B55-C57BAA40CAC6}"/>
                </a:ext>
              </a:extLst>
            </p:cNvPr>
            <p:cNvSpPr txBox="1"/>
            <p:nvPr/>
          </p:nvSpPr>
          <p:spPr>
            <a:xfrm>
              <a:off x="5873181" y="5904653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-100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241FE5-1F0D-1E6C-FBEB-2E4A0ECF3B8F}"/>
                </a:ext>
              </a:extLst>
            </p:cNvPr>
            <p:cNvSpPr txBox="1"/>
            <p:nvPr/>
          </p:nvSpPr>
          <p:spPr>
            <a:xfrm>
              <a:off x="6235922" y="5194677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-50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00C42DB-8BFA-8603-607D-DA9BFB6A498D}"/>
                </a:ext>
              </a:extLst>
            </p:cNvPr>
            <p:cNvSpPr txBox="1"/>
            <p:nvPr/>
          </p:nvSpPr>
          <p:spPr>
            <a:xfrm>
              <a:off x="7223736" y="4829547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 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7007E3F-E141-A248-3734-1C6BD9C81863}"/>
                </a:ext>
              </a:extLst>
            </p:cNvPr>
            <p:cNvSpPr txBox="1"/>
            <p:nvPr/>
          </p:nvSpPr>
          <p:spPr>
            <a:xfrm>
              <a:off x="8059064" y="5176506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FC170B4-2CA9-7251-4197-13202574BFD0}"/>
                </a:ext>
              </a:extLst>
            </p:cNvPr>
            <p:cNvSpPr txBox="1"/>
            <p:nvPr/>
          </p:nvSpPr>
          <p:spPr>
            <a:xfrm>
              <a:off x="8385588" y="5860900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100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F34791A-A891-004B-3085-616C2BB07B1F}"/>
                </a:ext>
              </a:extLst>
            </p:cNvPr>
            <p:cNvSpPr/>
            <p:nvPr/>
          </p:nvSpPr>
          <p:spPr>
            <a:xfrm>
              <a:off x="3191761" y="5152127"/>
              <a:ext cx="2085975" cy="201168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AE8424C-DDA5-9754-80CD-5D4C1AB7861A}"/>
                </a:ext>
              </a:extLst>
            </p:cNvPr>
            <p:cNvSpPr/>
            <p:nvPr/>
          </p:nvSpPr>
          <p:spPr>
            <a:xfrm>
              <a:off x="2574433" y="6082270"/>
              <a:ext cx="3467100" cy="12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602F690-CE87-2DCA-D937-FD08F28B156E}"/>
                </a:ext>
              </a:extLst>
            </p:cNvPr>
            <p:cNvSpPr/>
            <p:nvPr/>
          </p:nvSpPr>
          <p:spPr>
            <a:xfrm>
              <a:off x="3859409" y="5720360"/>
              <a:ext cx="750678" cy="70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F5C200C-5063-8143-59ED-7D60EABF2CD6}"/>
                </a:ext>
              </a:extLst>
            </p:cNvPr>
            <p:cNvSpPr/>
            <p:nvPr/>
          </p:nvSpPr>
          <p:spPr>
            <a:xfrm>
              <a:off x="3972810" y="5838681"/>
              <a:ext cx="523875" cy="487177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BA2B446-0830-0F9E-E4DF-0A99D14A9F44}"/>
                </a:ext>
              </a:extLst>
            </p:cNvPr>
            <p:cNvCxnSpPr>
              <a:cxnSpLocks/>
              <a:stCxn id="53" idx="1"/>
              <a:endCxn id="55" idx="1"/>
            </p:cNvCxnSpPr>
            <p:nvPr/>
          </p:nvCxnSpPr>
          <p:spPr>
            <a:xfrm>
              <a:off x="3497245" y="5446731"/>
              <a:ext cx="472098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F48E518-2B0A-E9DD-23D3-EB781A06F273}"/>
                </a:ext>
              </a:extLst>
            </p:cNvPr>
            <p:cNvCxnSpPr>
              <a:cxnSpLocks/>
              <a:stCxn id="53" idx="0"/>
            </p:cNvCxnSpPr>
            <p:nvPr/>
          </p:nvCxnSpPr>
          <p:spPr>
            <a:xfrm>
              <a:off x="4234749" y="5152127"/>
              <a:ext cx="0" cy="56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AA1EA21-E0E0-B857-4615-0C11D1ADA2A3}"/>
                </a:ext>
              </a:extLst>
            </p:cNvPr>
            <p:cNvCxnSpPr>
              <a:cxnSpLocks/>
              <a:stCxn id="53" idx="7"/>
            </p:cNvCxnSpPr>
            <p:nvPr/>
          </p:nvCxnSpPr>
          <p:spPr>
            <a:xfrm flipH="1">
              <a:off x="4524401" y="5446731"/>
              <a:ext cx="447851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B9462CC-1F79-7197-A893-A48360E9AF27}"/>
                </a:ext>
              </a:extLst>
            </p:cNvPr>
            <p:cNvSpPr txBox="1"/>
            <p:nvPr/>
          </p:nvSpPr>
          <p:spPr>
            <a:xfrm>
              <a:off x="2730122" y="5936643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-100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283C17F-BAAD-2031-0E93-B27D987487D0}"/>
                </a:ext>
              </a:extLst>
            </p:cNvPr>
            <p:cNvSpPr txBox="1"/>
            <p:nvPr/>
          </p:nvSpPr>
          <p:spPr>
            <a:xfrm>
              <a:off x="3092863" y="5226667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-50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C387BE9-2C17-6B4A-9F34-3FCF59886604}"/>
                </a:ext>
              </a:extLst>
            </p:cNvPr>
            <p:cNvSpPr txBox="1"/>
            <p:nvPr/>
          </p:nvSpPr>
          <p:spPr>
            <a:xfrm>
              <a:off x="4080677" y="4861537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 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F95B70B-2A72-3FE4-11CF-1DEA575FF6FF}"/>
                </a:ext>
              </a:extLst>
            </p:cNvPr>
            <p:cNvSpPr txBox="1"/>
            <p:nvPr/>
          </p:nvSpPr>
          <p:spPr>
            <a:xfrm>
              <a:off x="4916005" y="5208496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0EFEC8E-4E21-F8DE-48CF-F3640561DB01}"/>
                </a:ext>
              </a:extLst>
            </p:cNvPr>
            <p:cNvSpPr txBox="1"/>
            <p:nvPr/>
          </p:nvSpPr>
          <p:spPr>
            <a:xfrm>
              <a:off x="5242529" y="5892890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100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D9FDC33-D1BF-AC87-6682-83E934874621}"/>
                </a:ext>
              </a:extLst>
            </p:cNvPr>
            <p:cNvSpPr txBox="1"/>
            <p:nvPr/>
          </p:nvSpPr>
          <p:spPr>
            <a:xfrm>
              <a:off x="4032783" y="5881609"/>
              <a:ext cx="445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47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78E74D2-AF1A-8EEA-EC30-20F0CEE4453B}"/>
                </a:ext>
              </a:extLst>
            </p:cNvPr>
            <p:cNvSpPr txBox="1"/>
            <p:nvPr/>
          </p:nvSpPr>
          <p:spPr>
            <a:xfrm>
              <a:off x="7159565" y="5860900"/>
              <a:ext cx="509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28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78AC128-C7EF-A453-AB22-903EA644C905}"/>
                </a:ext>
              </a:extLst>
            </p:cNvPr>
            <p:cNvSpPr txBox="1"/>
            <p:nvPr/>
          </p:nvSpPr>
          <p:spPr>
            <a:xfrm>
              <a:off x="3869720" y="4563261"/>
              <a:ext cx="7654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strike="noStrike" kern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2023</a:t>
              </a:r>
              <a:endParaRPr lang="en-US" sz="16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1DEBE75-3F68-A31A-0D43-B747D736B3D5}"/>
                </a:ext>
              </a:extLst>
            </p:cNvPr>
            <p:cNvSpPr txBox="1"/>
            <p:nvPr/>
          </p:nvSpPr>
          <p:spPr>
            <a:xfrm>
              <a:off x="7019360" y="4608874"/>
              <a:ext cx="938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strike="noStrike" kern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2022</a:t>
              </a:r>
              <a:endParaRPr lang="en-US" sz="16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E24BCA5-CA8C-203B-AAC3-C06373F826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1000" y="5357550"/>
              <a:ext cx="403764" cy="535341"/>
            </a:xfrm>
            <a:prstGeom prst="straightConnector1">
              <a:avLst/>
            </a:prstGeom>
            <a:ln w="2222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5517B02-0692-0C10-2148-31B0015075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9772" y="5235945"/>
              <a:ext cx="453043" cy="663598"/>
            </a:xfrm>
            <a:prstGeom prst="straightConnector1">
              <a:avLst/>
            </a:prstGeom>
            <a:ln w="2222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53E88D-14F8-B966-EC61-7F20CCD38ABB}"/>
              </a:ext>
            </a:extLst>
          </p:cNvPr>
          <p:cNvGrpSpPr/>
          <p:nvPr/>
        </p:nvGrpSpPr>
        <p:grpSpPr>
          <a:xfrm>
            <a:off x="2736051" y="4052517"/>
            <a:ext cx="3467100" cy="2720551"/>
            <a:chOff x="1428674" y="4616465"/>
            <a:chExt cx="3467100" cy="272055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30FC697-EFD0-A6B2-A9F8-8EF7D6C3DDBD}"/>
                </a:ext>
              </a:extLst>
            </p:cNvPr>
            <p:cNvSpPr/>
            <p:nvPr/>
          </p:nvSpPr>
          <p:spPr>
            <a:xfrm>
              <a:off x="2046002" y="5171022"/>
              <a:ext cx="2085975" cy="2011680"/>
            </a:xfrm>
            <a:prstGeom prst="ellipse">
              <a:avLst/>
            </a:prstGeom>
            <a:solidFill>
              <a:srgbClr val="077CC0"/>
            </a:solidFill>
            <a:ln>
              <a:solidFill>
                <a:srgbClr val="077C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234795-0136-E0B2-6801-1A35C5CE5AB7}"/>
                </a:ext>
              </a:extLst>
            </p:cNvPr>
            <p:cNvSpPr/>
            <p:nvPr/>
          </p:nvSpPr>
          <p:spPr>
            <a:xfrm>
              <a:off x="1428674" y="6101165"/>
              <a:ext cx="3467100" cy="12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3CA7BE1-D9E6-1F87-481F-DA4191E79404}"/>
                </a:ext>
              </a:extLst>
            </p:cNvPr>
            <p:cNvSpPr/>
            <p:nvPr/>
          </p:nvSpPr>
          <p:spPr>
            <a:xfrm>
              <a:off x="2713650" y="5739255"/>
              <a:ext cx="750678" cy="70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C89F0C1-7C1C-DE3A-3891-9D60938A75F4}"/>
                </a:ext>
              </a:extLst>
            </p:cNvPr>
            <p:cNvSpPr/>
            <p:nvPr/>
          </p:nvSpPr>
          <p:spPr>
            <a:xfrm>
              <a:off x="2827051" y="5857576"/>
              <a:ext cx="523875" cy="487177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4D02AD8-C432-5037-0800-40DC4B8402EB}"/>
                </a:ext>
              </a:extLst>
            </p:cNvPr>
            <p:cNvCxnSpPr>
              <a:cxnSpLocks/>
              <a:stCxn id="31" idx="1"/>
              <a:endCxn id="33" idx="1"/>
            </p:cNvCxnSpPr>
            <p:nvPr/>
          </p:nvCxnSpPr>
          <p:spPr>
            <a:xfrm>
              <a:off x="2351486" y="5465626"/>
              <a:ext cx="472098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60443D5-8658-8383-27AE-5AD5F4A60525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>
              <a:off x="3088990" y="5171022"/>
              <a:ext cx="0" cy="56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34032A-E663-92A9-0D37-E23096556605}"/>
                </a:ext>
              </a:extLst>
            </p:cNvPr>
            <p:cNvCxnSpPr>
              <a:cxnSpLocks/>
              <a:stCxn id="31" idx="7"/>
            </p:cNvCxnSpPr>
            <p:nvPr/>
          </p:nvCxnSpPr>
          <p:spPr>
            <a:xfrm flipH="1">
              <a:off x="3378642" y="5465626"/>
              <a:ext cx="447851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CB75D24-6CC5-8CAB-3930-7DF99B429486}"/>
                </a:ext>
              </a:extLst>
            </p:cNvPr>
            <p:cNvSpPr txBox="1"/>
            <p:nvPr/>
          </p:nvSpPr>
          <p:spPr>
            <a:xfrm>
              <a:off x="1584363" y="5955538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-100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D6CA720-F837-7443-D82C-23649FB22BC9}"/>
                </a:ext>
              </a:extLst>
            </p:cNvPr>
            <p:cNvSpPr txBox="1"/>
            <p:nvPr/>
          </p:nvSpPr>
          <p:spPr>
            <a:xfrm>
              <a:off x="1947104" y="524556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-50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F4B266E-DCCA-7D6E-FF59-5FB1A9770515}"/>
                </a:ext>
              </a:extLst>
            </p:cNvPr>
            <p:cNvSpPr txBox="1"/>
            <p:nvPr/>
          </p:nvSpPr>
          <p:spPr>
            <a:xfrm>
              <a:off x="2934918" y="488043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 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D1BAE13-0D1D-BEAE-B019-96D3A0DB9C95}"/>
                </a:ext>
              </a:extLst>
            </p:cNvPr>
            <p:cNvSpPr txBox="1"/>
            <p:nvPr/>
          </p:nvSpPr>
          <p:spPr>
            <a:xfrm>
              <a:off x="3770246" y="5227391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BF22472-022D-0DFF-3E5C-29C6B6DDF21B}"/>
                </a:ext>
              </a:extLst>
            </p:cNvPr>
            <p:cNvSpPr txBox="1"/>
            <p:nvPr/>
          </p:nvSpPr>
          <p:spPr>
            <a:xfrm>
              <a:off x="4096770" y="5911785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100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395FF25-6BAB-BEBF-301A-5DF5A38EB4D2}"/>
                </a:ext>
              </a:extLst>
            </p:cNvPr>
            <p:cNvSpPr txBox="1"/>
            <p:nvPr/>
          </p:nvSpPr>
          <p:spPr>
            <a:xfrm>
              <a:off x="2872684" y="5911785"/>
              <a:ext cx="544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A8D5AD4-092C-BDA2-4B9F-32FA2AA661C9}"/>
                </a:ext>
              </a:extLst>
            </p:cNvPr>
            <p:cNvSpPr txBox="1"/>
            <p:nvPr/>
          </p:nvSpPr>
          <p:spPr>
            <a:xfrm>
              <a:off x="2713650" y="4616465"/>
              <a:ext cx="804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strike="noStrike" kern="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2024</a:t>
              </a:r>
              <a:endPara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C69A77D3-6290-E49A-7494-32FBF9C30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0808" y="5216937"/>
              <a:ext cx="187828" cy="743492"/>
            </a:xfrm>
            <a:prstGeom prst="straightConnector1">
              <a:avLst/>
            </a:prstGeom>
            <a:ln w="2222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CA4DF5-C89E-17C0-B96F-2AD4F4BE561D}"/>
              </a:ext>
            </a:extLst>
          </p:cNvPr>
          <p:cNvGrpSpPr/>
          <p:nvPr/>
        </p:nvGrpSpPr>
        <p:grpSpPr>
          <a:xfrm>
            <a:off x="2764372" y="1784799"/>
            <a:ext cx="3467100" cy="2720551"/>
            <a:chOff x="1428674" y="4616465"/>
            <a:chExt cx="3467100" cy="272055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64BD874-26AB-6094-7292-939EF5186BAB}"/>
                </a:ext>
              </a:extLst>
            </p:cNvPr>
            <p:cNvSpPr/>
            <p:nvPr/>
          </p:nvSpPr>
          <p:spPr>
            <a:xfrm>
              <a:off x="2046002" y="5171022"/>
              <a:ext cx="2085975" cy="2011680"/>
            </a:xfrm>
            <a:prstGeom prst="ellipse">
              <a:avLst/>
            </a:prstGeom>
            <a:solidFill>
              <a:srgbClr val="077CC0"/>
            </a:solidFill>
            <a:ln>
              <a:solidFill>
                <a:srgbClr val="077C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98827B-52AA-3BEF-FA47-8FEB798AD25E}"/>
                </a:ext>
              </a:extLst>
            </p:cNvPr>
            <p:cNvSpPr/>
            <p:nvPr/>
          </p:nvSpPr>
          <p:spPr>
            <a:xfrm>
              <a:off x="1428674" y="6101165"/>
              <a:ext cx="3467100" cy="1235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9EABAA5-040D-5AFF-0C5F-6939E6582DBC}"/>
                </a:ext>
              </a:extLst>
            </p:cNvPr>
            <p:cNvSpPr/>
            <p:nvPr/>
          </p:nvSpPr>
          <p:spPr>
            <a:xfrm>
              <a:off x="2713650" y="5739255"/>
              <a:ext cx="750678" cy="709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F285624-3A4B-1CE1-BBF1-227736595EB4}"/>
                </a:ext>
              </a:extLst>
            </p:cNvPr>
            <p:cNvSpPr/>
            <p:nvPr/>
          </p:nvSpPr>
          <p:spPr>
            <a:xfrm>
              <a:off x="2827051" y="5857576"/>
              <a:ext cx="523875" cy="487177"/>
            </a:xfrm>
            <a:prstGeom prst="ellipse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5D9DD13-FC94-AB37-D56F-318079FB033E}"/>
                </a:ext>
              </a:extLst>
            </p:cNvPr>
            <p:cNvCxnSpPr>
              <a:cxnSpLocks/>
              <a:stCxn id="9" idx="1"/>
              <a:endCxn id="13" idx="1"/>
            </p:cNvCxnSpPr>
            <p:nvPr/>
          </p:nvCxnSpPr>
          <p:spPr>
            <a:xfrm>
              <a:off x="2351486" y="5465626"/>
              <a:ext cx="472098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AC89C48-6135-9A35-96BF-90864697FF3D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>
              <a:off x="3088990" y="5171022"/>
              <a:ext cx="0" cy="56823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80FB18-70CC-5C66-25B9-DB43B5B5F570}"/>
                </a:ext>
              </a:extLst>
            </p:cNvPr>
            <p:cNvCxnSpPr>
              <a:cxnSpLocks/>
              <a:stCxn id="9" idx="7"/>
            </p:cNvCxnSpPr>
            <p:nvPr/>
          </p:nvCxnSpPr>
          <p:spPr>
            <a:xfrm flipH="1">
              <a:off x="3378642" y="5465626"/>
              <a:ext cx="447851" cy="37754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3FCD73-7E94-534F-83C4-119ECF8A1174}"/>
                </a:ext>
              </a:extLst>
            </p:cNvPr>
            <p:cNvSpPr txBox="1"/>
            <p:nvPr/>
          </p:nvSpPr>
          <p:spPr>
            <a:xfrm>
              <a:off x="1584363" y="5955538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-100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4653BE-BB24-B8BE-D46A-63BD1E17AACF}"/>
                </a:ext>
              </a:extLst>
            </p:cNvPr>
            <p:cNvSpPr txBox="1"/>
            <p:nvPr/>
          </p:nvSpPr>
          <p:spPr>
            <a:xfrm>
              <a:off x="1947104" y="524556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-50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EAC849-A7D6-7EC7-63BE-DB37B4B7B4CF}"/>
                </a:ext>
              </a:extLst>
            </p:cNvPr>
            <p:cNvSpPr txBox="1"/>
            <p:nvPr/>
          </p:nvSpPr>
          <p:spPr>
            <a:xfrm>
              <a:off x="2934918" y="4880432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 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07AC25-F456-E3EC-187D-52A5F086F029}"/>
                </a:ext>
              </a:extLst>
            </p:cNvPr>
            <p:cNvSpPr txBox="1"/>
            <p:nvPr/>
          </p:nvSpPr>
          <p:spPr>
            <a:xfrm>
              <a:off x="3770246" y="5227391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50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66F7C2-7C7D-F9CE-0779-6BAA01098F27}"/>
                </a:ext>
              </a:extLst>
            </p:cNvPr>
            <p:cNvSpPr txBox="1"/>
            <p:nvPr/>
          </p:nvSpPr>
          <p:spPr>
            <a:xfrm>
              <a:off x="4096770" y="5911785"/>
              <a:ext cx="529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100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4E6993-875B-F147-92CE-096F74624CEA}"/>
                </a:ext>
              </a:extLst>
            </p:cNvPr>
            <p:cNvSpPr txBox="1"/>
            <p:nvPr/>
          </p:nvSpPr>
          <p:spPr>
            <a:xfrm>
              <a:off x="2922707" y="5911785"/>
              <a:ext cx="544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0BD53C-C639-A694-7018-22A098B0608D}"/>
                </a:ext>
              </a:extLst>
            </p:cNvPr>
            <p:cNvSpPr txBox="1"/>
            <p:nvPr/>
          </p:nvSpPr>
          <p:spPr>
            <a:xfrm>
              <a:off x="2713650" y="4616465"/>
              <a:ext cx="804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strike="noStrike" kern="0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2024</a:t>
              </a:r>
              <a:endPara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D70D5EA-EBEA-F033-FA28-C38283F4E2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0808" y="5216937"/>
              <a:ext cx="187828" cy="743492"/>
            </a:xfrm>
            <a:prstGeom prst="straightConnector1">
              <a:avLst/>
            </a:prstGeom>
            <a:ln w="2222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2B79FA-0E1A-544E-CF3E-D5C7E70B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05795"/>
          </a:xfrm>
        </p:spPr>
        <p:txBody>
          <a:bodyPr>
            <a:normAutofit/>
          </a:bodyPr>
          <a:lstStyle/>
          <a:p>
            <a:r>
              <a:rPr lang="en-US" sz="2800"/>
              <a:t>Rail NPS (cont.)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D3C1C7-1C7E-A3A3-464F-5DB461DE8C7A}"/>
              </a:ext>
            </a:extLst>
          </p:cNvPr>
          <p:cNvCxnSpPr>
            <a:cxnSpLocks/>
          </p:cNvCxnSpPr>
          <p:nvPr/>
        </p:nvCxnSpPr>
        <p:spPr>
          <a:xfrm flipH="1">
            <a:off x="5626756" y="3505755"/>
            <a:ext cx="411864" cy="55300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49318B6-8D9B-8BA8-8641-B0E85C6867B3}"/>
              </a:ext>
            </a:extLst>
          </p:cNvPr>
          <p:cNvSpPr/>
          <p:nvPr/>
        </p:nvSpPr>
        <p:spPr>
          <a:xfrm>
            <a:off x="1656534" y="2866325"/>
            <a:ext cx="750678" cy="7095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950B53-B690-ABAC-6F4F-6DEBB29CB15F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1335181" y="2970239"/>
            <a:ext cx="431287" cy="57045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CE9A8B-79D8-D650-0FE3-3190056F3394}"/>
              </a:ext>
            </a:extLst>
          </p:cNvPr>
          <p:cNvCxnSpPr>
            <a:cxnSpLocks/>
          </p:cNvCxnSpPr>
          <p:nvPr/>
        </p:nvCxnSpPr>
        <p:spPr>
          <a:xfrm>
            <a:off x="2097506" y="3218932"/>
            <a:ext cx="164310" cy="76790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F7D413C-03E5-3EDE-807F-D46FE2832EB6}"/>
              </a:ext>
            </a:extLst>
          </p:cNvPr>
          <p:cNvSpPr txBox="1"/>
          <p:nvPr/>
        </p:nvSpPr>
        <p:spPr>
          <a:xfrm>
            <a:off x="1829908" y="3027574"/>
            <a:ext cx="44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8333EC-B8DB-FCFF-19DE-666F51ED2E38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40" name="Slide Number Placeholder 4">
              <a:extLst>
                <a:ext uri="{FF2B5EF4-FFF2-40B4-BE49-F238E27FC236}">
                  <a16:creationId xmlns:a16="http://schemas.microsoft.com/office/drawing/2014/main" id="{FF7A2FBC-1734-500A-BE30-DBBECEBF2F61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15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1" name="Picture 4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899C66D7-B708-6ECD-6540-350948A78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2850596-42FD-EA4B-1F4E-0FAF126BEECA}"/>
              </a:ext>
            </a:extLst>
          </p:cNvPr>
          <p:cNvSpPr txBox="1"/>
          <p:nvPr/>
        </p:nvSpPr>
        <p:spPr>
          <a:xfrm>
            <a:off x="1815865" y="4026735"/>
            <a:ext cx="44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-2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E80C553-098D-066C-A833-C3EC313CF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5414" y="859065"/>
            <a:ext cx="845893" cy="800169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D0AB812E-9647-9474-B059-6BC8F60B3428}"/>
              </a:ext>
            </a:extLst>
          </p:cNvPr>
          <p:cNvSpPr txBox="1"/>
          <p:nvPr/>
        </p:nvSpPr>
        <p:spPr>
          <a:xfrm>
            <a:off x="13501" y="2529550"/>
            <a:ext cx="205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 Rail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ECE3479-D03A-AC0D-1EA7-DBFB52E26165}"/>
              </a:ext>
            </a:extLst>
          </p:cNvPr>
          <p:cNvSpPr txBox="1"/>
          <p:nvPr/>
        </p:nvSpPr>
        <p:spPr>
          <a:xfrm>
            <a:off x="20715" y="4935958"/>
            <a:ext cx="2492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Commuter Rail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32CE326-3C0B-2473-FD55-410DEAA2A674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C03085C-6F81-8DFE-4F0E-32FFE577C4B6}"/>
              </a:ext>
            </a:extLst>
          </p:cNvPr>
          <p:cNvSpPr txBox="1"/>
          <p:nvPr/>
        </p:nvSpPr>
        <p:spPr>
          <a:xfrm>
            <a:off x="4045240" y="4024531"/>
            <a:ext cx="804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strike="noStrike" kern="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  <a:endParaRPr lang="en-US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BF41-4976-4F53-AF71-E523C45AC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2514600"/>
            <a:ext cx="10198100" cy="2387600"/>
          </a:xfrm>
        </p:spPr>
        <p:txBody>
          <a:bodyPr/>
          <a:lstStyle/>
          <a:p>
            <a:r>
              <a:rPr lang="en-US"/>
              <a:t>National Average Comparison</a:t>
            </a:r>
          </a:p>
        </p:txBody>
      </p:sp>
      <p:pic>
        <p:nvPicPr>
          <p:cNvPr id="11" name="Picture Placeholder 10" descr="Presentation with pie chart with solid fill">
            <a:extLst>
              <a:ext uri="{FF2B5EF4-FFF2-40B4-BE49-F238E27FC236}">
                <a16:creationId xmlns:a16="http://schemas.microsoft.com/office/drawing/2014/main" id="{B143B677-2047-D8AB-D1C0-B5C5864666F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2300" y="647700"/>
            <a:ext cx="1463040" cy="1463040"/>
          </a:xfrm>
        </p:spPr>
      </p:pic>
    </p:spTree>
    <p:extLst>
      <p:ext uri="{BB962C8B-B14F-4D97-AF65-F5344CB8AC3E}">
        <p14:creationId xmlns:p14="http://schemas.microsoft.com/office/powerpoint/2010/main" val="133054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BC98981-7D3F-5B5B-08A2-CF34D9B5E0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555394"/>
              </p:ext>
            </p:extLst>
          </p:nvPr>
        </p:nvGraphicFramePr>
        <p:xfrm>
          <a:off x="311258" y="1747752"/>
          <a:ext cx="4935493" cy="4252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840290-EBB9-C1CE-BC9D-574B15F00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777659"/>
              </p:ext>
            </p:extLst>
          </p:nvPr>
        </p:nvGraphicFramePr>
        <p:xfrm>
          <a:off x="5569058" y="1642869"/>
          <a:ext cx="6060549" cy="483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EFF21B28-E0F5-F6D1-6BF3-891F891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0311"/>
          </a:xfrm>
        </p:spPr>
        <p:txBody>
          <a:bodyPr>
            <a:noAutofit/>
          </a:bodyPr>
          <a:lstStyle/>
          <a:p>
            <a:r>
              <a:rPr lang="en-US" sz="2800" b="1"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</a:t>
            </a:r>
            <a:endParaRPr lang="en-US" sz="2800" u="sng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39DF9-7DFF-7B96-2C1D-FB067792BF4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6EA0D0CB-56FC-5D24-07C2-00A31C72AE6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17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5CE280A-E704-372D-00C0-01C1525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A43760-7080-63E6-BA66-50028681F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8687" y="993629"/>
            <a:ext cx="822395" cy="7136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466AAF-ED99-6603-7821-F3F8F57029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6021" y="907108"/>
            <a:ext cx="845893" cy="80016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36CC7A9-0F56-EC6C-DD82-678BC75F9548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83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9107323-0886-BBCB-A1D8-363E053F1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40775"/>
              </p:ext>
            </p:extLst>
          </p:nvPr>
        </p:nvGraphicFramePr>
        <p:xfrm>
          <a:off x="5834776" y="1609023"/>
          <a:ext cx="5845497" cy="483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EFF21B28-E0F5-F6D1-6BF3-891F891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0311"/>
          </a:xfrm>
        </p:spPr>
        <p:txBody>
          <a:bodyPr>
            <a:noAutofit/>
          </a:bodyPr>
          <a:lstStyle/>
          <a:p>
            <a:r>
              <a:rPr lang="en-US" sz="2800" b="1"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</a:t>
            </a:r>
            <a:endParaRPr lang="en-US" sz="2800" u="sng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39DF9-7DFF-7B96-2C1D-FB067792BF4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6EA0D0CB-56FC-5D24-07C2-00A31C72AE6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18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5CE280A-E704-372D-00C0-01C1525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A43760-7080-63E6-BA66-50028681F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881" y="993629"/>
            <a:ext cx="822395" cy="7136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466AAF-ED99-6603-7821-F3F8F5702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0880" y="907108"/>
            <a:ext cx="845893" cy="800169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732D7B-E190-C6B3-3216-578FB2220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225037"/>
              </p:ext>
            </p:extLst>
          </p:nvPr>
        </p:nvGraphicFramePr>
        <p:xfrm>
          <a:off x="103069" y="1833903"/>
          <a:ext cx="5523518" cy="4612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605E63-3330-4858-B481-376D981720CD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7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FF21B28-E0F5-F6D1-6BF3-891F891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0311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and Comfort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39DF9-7DFF-7B96-2C1D-FB067792BF4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6EA0D0CB-56FC-5D24-07C2-00A31C72AE6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19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5CE280A-E704-372D-00C0-01C1525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A43760-7080-63E6-BA66-50028681F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936" y="993628"/>
            <a:ext cx="822395" cy="7136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466AAF-ED99-6603-7821-F3F8F5702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4560" y="950367"/>
            <a:ext cx="845893" cy="80016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CFCFDD-1B82-CCF6-C505-81CAB068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767599"/>
              </p:ext>
            </p:extLst>
          </p:nvPr>
        </p:nvGraphicFramePr>
        <p:xfrm>
          <a:off x="229460" y="1641077"/>
          <a:ext cx="5508936" cy="500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6C1DFBE-98D9-2D64-D6B1-7971D7D3C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294126"/>
              </p:ext>
            </p:extLst>
          </p:nvPr>
        </p:nvGraphicFramePr>
        <p:xfrm>
          <a:off x="5946585" y="1547617"/>
          <a:ext cx="5508936" cy="519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21E36-A306-9E30-2366-A65D983C4380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14A4-FAEF-0DD6-D1E5-3799F32B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8395"/>
          </a:xfrm>
        </p:spPr>
        <p:txBody>
          <a:bodyPr>
            <a:normAutofit/>
          </a:bodyPr>
          <a:lstStyle/>
          <a:p>
            <a:r>
              <a:rPr lang="en-US" sz="2800" dirty="0"/>
              <a:t>High Level Take 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61304-8BDE-E435-A2D8-75A8A277D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258" y="1652854"/>
            <a:ext cx="6775342" cy="4559402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14000"/>
              </a:lnSpc>
              <a:spcBef>
                <a:spcPts val="400"/>
              </a:spcBef>
            </a:pPr>
            <a:r>
              <a:rPr lang="en-US" sz="1800" dirty="0"/>
              <a:t>RTD is setting the standard for customer experience with bus and rail service in most areas</a:t>
            </a:r>
          </a:p>
          <a:p>
            <a:pPr marL="285750" indent="-285750">
              <a:lnSpc>
                <a:spcPct val="114000"/>
              </a:lnSpc>
              <a:spcBef>
                <a:spcPts val="400"/>
              </a:spcBef>
            </a:pPr>
            <a:r>
              <a:rPr lang="en-US" sz="1800" dirty="0"/>
              <a:t>Overall satisfaction decreased on rail service, but the overall NPS score increased slightly due to increases in the NPS for both bus and light rail</a:t>
            </a:r>
          </a:p>
          <a:p>
            <a:pPr marL="285750" indent="-285750">
              <a:lnSpc>
                <a:spcPct val="114000"/>
              </a:lnSpc>
              <a:spcBef>
                <a:spcPts val="400"/>
              </a:spcBef>
            </a:pPr>
            <a:r>
              <a:rPr lang="en-US" sz="1800" dirty="0"/>
              <a:t>A high percentage of riders were negatively impacted by the rail construction in downtown Denver</a:t>
            </a:r>
          </a:p>
          <a:p>
            <a:pPr marL="285750" indent="-285750">
              <a:lnSpc>
                <a:spcPct val="114000"/>
              </a:lnSpc>
              <a:spcBef>
                <a:spcPts val="400"/>
              </a:spcBef>
            </a:pPr>
            <a:r>
              <a:rPr lang="en-US" sz="1800" dirty="0"/>
              <a:t>The top opportunities for improvement by type of service are:</a:t>
            </a:r>
          </a:p>
          <a:p>
            <a:pPr marL="742950" lvl="1" indent="-285750">
              <a:lnSpc>
                <a:spcPct val="114000"/>
              </a:lnSpc>
              <a:spcBef>
                <a:spcPts val="400"/>
              </a:spcBef>
            </a:pPr>
            <a:r>
              <a:rPr lang="en-US" sz="1600" dirty="0"/>
              <a:t>BUS: travel time</a:t>
            </a:r>
          </a:p>
          <a:p>
            <a:pPr marL="742950" lvl="1" indent="-285750">
              <a:lnSpc>
                <a:spcPct val="114000"/>
              </a:lnSpc>
              <a:spcBef>
                <a:spcPts val="400"/>
              </a:spcBef>
            </a:pPr>
            <a:r>
              <a:rPr lang="en-US" sz="1600" dirty="0"/>
              <a:t>LIGHT RAIL: travel time</a:t>
            </a:r>
          </a:p>
          <a:p>
            <a:pPr marL="742950" lvl="1" indent="-285750">
              <a:lnSpc>
                <a:spcPct val="114000"/>
              </a:lnSpc>
              <a:spcBef>
                <a:spcPts val="400"/>
              </a:spcBef>
            </a:pPr>
            <a:r>
              <a:rPr lang="en-US" sz="1600" dirty="0"/>
              <a:t>COMMUTER RAIL: frequency of service</a:t>
            </a:r>
          </a:p>
          <a:p>
            <a:pPr marL="285750" indent="-285750">
              <a:lnSpc>
                <a:spcPct val="114000"/>
              </a:lnSpc>
              <a:spcBef>
                <a:spcPts val="400"/>
              </a:spcBef>
            </a:pPr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E19BDE-3C07-4A35-8231-E1DA0C994195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10" name="Slide Number Placeholder 4">
              <a:extLst>
                <a:ext uri="{FF2B5EF4-FFF2-40B4-BE49-F238E27FC236}">
                  <a16:creationId xmlns:a16="http://schemas.microsoft.com/office/drawing/2014/main" id="{7DB382EE-94E3-FEB8-77CC-6F3CC29E1536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1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2</a:t>
              </a:fld>
              <a:endParaRPr lang="en-US" sz="11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C158BF4E-92F9-82AC-C24C-0461F895A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7" name="Picture 16" descr="A train on the tracks in a city&#10;&#10;Description automatically generated">
            <a:extLst>
              <a:ext uri="{FF2B5EF4-FFF2-40B4-BE49-F238E27FC236}">
                <a16:creationId xmlns:a16="http://schemas.microsoft.com/office/drawing/2014/main" id="{54E05C34-E692-FA1D-AD0C-AAB4EDC53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556" y="1652854"/>
            <a:ext cx="4512897" cy="314774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82799-10A2-3FE3-4FA2-B197B401DD63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28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FF21B28-E0F5-F6D1-6BF3-891F891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0311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39DF9-7DFF-7B96-2C1D-FB067792BF4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6EA0D0CB-56FC-5D24-07C2-00A31C72AE6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20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5CE280A-E704-372D-00C0-01C1525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A43760-7080-63E6-BA66-50028681F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226" y="993628"/>
            <a:ext cx="822395" cy="7136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466AAF-ED99-6603-7821-F3F8F5702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2092" y="950368"/>
            <a:ext cx="845893" cy="80016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CFCFDD-1B82-CCF6-C505-81CAB068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993657"/>
              </p:ext>
            </p:extLst>
          </p:nvPr>
        </p:nvGraphicFramePr>
        <p:xfrm>
          <a:off x="149512" y="1641077"/>
          <a:ext cx="5419546" cy="500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6C1DFBE-98D9-2D64-D6B1-7971D7D3C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350806"/>
              </p:ext>
            </p:extLst>
          </p:nvPr>
        </p:nvGraphicFramePr>
        <p:xfrm>
          <a:off x="5944835" y="1526078"/>
          <a:ext cx="5508936" cy="519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2B9DB-D8B5-F8E8-0799-1E39BAF262AA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18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FF21B28-E0F5-F6D1-6BF3-891F891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0311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Driver (Operator) Behavior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39DF9-7DFF-7B96-2C1D-FB067792BF4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6EA0D0CB-56FC-5D24-07C2-00A31C72AE6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21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5CE280A-E704-372D-00C0-01C1525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A43760-7080-63E6-BA66-50028681F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427" y="993628"/>
            <a:ext cx="822395" cy="7136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466AAF-ED99-6603-7821-F3F8F5702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4740" y="950368"/>
            <a:ext cx="845893" cy="80016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CFCFDD-1B82-CCF6-C505-81CAB068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8710867"/>
              </p:ext>
            </p:extLst>
          </p:nvPr>
        </p:nvGraphicFramePr>
        <p:xfrm>
          <a:off x="253645" y="1717964"/>
          <a:ext cx="4761700" cy="474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6C1DFBE-98D9-2D64-D6B1-7971D7D3C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319633"/>
              </p:ext>
            </p:extLst>
          </p:nvPr>
        </p:nvGraphicFramePr>
        <p:xfrm>
          <a:off x="5866213" y="1613396"/>
          <a:ext cx="5508936" cy="519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E2047-8452-287D-65B7-B9A29064CBBC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24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CFCFDD-1B82-CCF6-C505-81CAB068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936166"/>
              </p:ext>
            </p:extLst>
          </p:nvPr>
        </p:nvGraphicFramePr>
        <p:xfrm>
          <a:off x="253645" y="1457814"/>
          <a:ext cx="5508936" cy="387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EFF21B28-E0F5-F6D1-6BF3-891F891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0311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Value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39DF9-7DFF-7B96-2C1D-FB067792BF4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6EA0D0CB-56FC-5D24-07C2-00A31C72AE6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22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5CE280A-E704-372D-00C0-01C1525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A43760-7080-63E6-BA66-50028681F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392" y="994375"/>
            <a:ext cx="822395" cy="7136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466AAF-ED99-6603-7821-F3F8F5702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2462" y="994375"/>
            <a:ext cx="845893" cy="800169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6C1DFBE-98D9-2D64-D6B1-7971D7D3C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15508"/>
              </p:ext>
            </p:extLst>
          </p:nvPr>
        </p:nvGraphicFramePr>
        <p:xfrm>
          <a:off x="5956103" y="1394460"/>
          <a:ext cx="5508936" cy="412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2070-650A-995A-6B6F-BB98FCCC46C6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43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CFCFDD-1B82-CCF6-C505-81CAB068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7571800"/>
              </p:ext>
            </p:extLst>
          </p:nvPr>
        </p:nvGraphicFramePr>
        <p:xfrm>
          <a:off x="253645" y="1457814"/>
          <a:ext cx="5508936" cy="387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EFF21B28-E0F5-F6D1-6BF3-891F891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031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Information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39DF9-7DFF-7B96-2C1D-FB067792BF4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6EA0D0CB-56FC-5D24-07C2-00A31C72AE6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23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5CE280A-E704-372D-00C0-01C1525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A43760-7080-63E6-BA66-50028681F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635" y="993629"/>
            <a:ext cx="822395" cy="7136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466AAF-ED99-6603-7821-F3F8F5702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2462" y="1057729"/>
            <a:ext cx="845893" cy="800169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6C1DFBE-98D9-2D64-D6B1-7971D7D3C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829327"/>
              </p:ext>
            </p:extLst>
          </p:nvPr>
        </p:nvGraphicFramePr>
        <p:xfrm>
          <a:off x="5764626" y="1350453"/>
          <a:ext cx="5508936" cy="412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2070-650A-995A-6B6F-BB98FCCC46C6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06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CFCFDD-1B82-CCF6-C505-81CAB068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23232"/>
              </p:ext>
            </p:extLst>
          </p:nvPr>
        </p:nvGraphicFramePr>
        <p:xfrm>
          <a:off x="253645" y="1457813"/>
          <a:ext cx="5508936" cy="464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EFF21B28-E0F5-F6D1-6BF3-891F891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031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Information (Cont.)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39DF9-7DFF-7B96-2C1D-FB067792BF4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6EA0D0CB-56FC-5D24-07C2-00A31C72AE6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24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5CE280A-E704-372D-00C0-01C1525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A43760-7080-63E6-BA66-50028681F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851" y="1025643"/>
            <a:ext cx="822395" cy="7136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466AAF-ED99-6603-7821-F3F8F5702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6583" y="939122"/>
            <a:ext cx="845893" cy="800169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6C1DFBE-98D9-2D64-D6B1-7971D7D3C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362828"/>
              </p:ext>
            </p:extLst>
          </p:nvPr>
        </p:nvGraphicFramePr>
        <p:xfrm>
          <a:off x="5764626" y="1350452"/>
          <a:ext cx="5508936" cy="475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2070-650A-995A-6B6F-BB98FCCC46C6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84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CFCFDD-1B82-CCF6-C505-81CAB068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138065"/>
              </p:ext>
            </p:extLst>
          </p:nvPr>
        </p:nvGraphicFramePr>
        <p:xfrm>
          <a:off x="253645" y="1457814"/>
          <a:ext cx="5508936" cy="387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EFF21B28-E0F5-F6D1-6BF3-891F891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031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 Applications and Social Media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39DF9-7DFF-7B96-2C1D-FB067792BF4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6EA0D0CB-56FC-5D24-07C2-00A31C72AE6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25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5CE280A-E704-372D-00C0-01C1525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A43760-7080-63E6-BA66-50028681F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515" y="993629"/>
            <a:ext cx="822395" cy="7136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466AAF-ED99-6603-7821-F3F8F5702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0574" y="1057729"/>
            <a:ext cx="845893" cy="800169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6C1DFBE-98D9-2D64-D6B1-7971D7D3C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3040"/>
              </p:ext>
            </p:extLst>
          </p:nvPr>
        </p:nvGraphicFramePr>
        <p:xfrm>
          <a:off x="5764626" y="1350453"/>
          <a:ext cx="5508936" cy="412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2070-650A-995A-6B6F-BB98FCCC46C6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56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CFCFDD-1B82-CCF6-C505-81CAB068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211199"/>
              </p:ext>
            </p:extLst>
          </p:nvPr>
        </p:nvGraphicFramePr>
        <p:xfrm>
          <a:off x="253645" y="1457813"/>
          <a:ext cx="5508936" cy="464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EFF21B28-E0F5-F6D1-6BF3-891F891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031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Service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39DF9-7DFF-7B96-2C1D-FB067792BF4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6EA0D0CB-56FC-5D24-07C2-00A31C72AE6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26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5CE280A-E704-372D-00C0-01C1525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A43760-7080-63E6-BA66-50028681F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408" y="1018538"/>
            <a:ext cx="822395" cy="7136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466AAF-ED99-6603-7821-F3F8F5702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4849" y="1018538"/>
            <a:ext cx="845893" cy="800169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6C1DFBE-98D9-2D64-D6B1-7971D7D3C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460136"/>
              </p:ext>
            </p:extLst>
          </p:nvPr>
        </p:nvGraphicFramePr>
        <p:xfrm>
          <a:off x="5749129" y="1400271"/>
          <a:ext cx="5715910" cy="475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2070-650A-995A-6B6F-BB98FCCC46C6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20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CFCFDD-1B82-CCF6-C505-81CAB068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593898"/>
              </p:ext>
            </p:extLst>
          </p:nvPr>
        </p:nvGraphicFramePr>
        <p:xfrm>
          <a:off x="253645" y="1457813"/>
          <a:ext cx="5508936" cy="464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EFF21B28-E0F5-F6D1-6BF3-891F891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031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39DF9-7DFF-7B96-2C1D-FB067792BF4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6EA0D0CB-56FC-5D24-07C2-00A31C72AE6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27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5CE280A-E704-372D-00C0-01C1525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A43760-7080-63E6-BA66-50028681F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663" y="1018538"/>
            <a:ext cx="822395" cy="7136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466AAF-ED99-6603-7821-F3F8F5702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1852" y="1057728"/>
            <a:ext cx="845893" cy="800169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6C1DFBE-98D9-2D64-D6B1-7971D7D3C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066397"/>
              </p:ext>
            </p:extLst>
          </p:nvPr>
        </p:nvGraphicFramePr>
        <p:xfrm>
          <a:off x="5749129" y="1400271"/>
          <a:ext cx="5715910" cy="475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2070-650A-995A-6B6F-BB98FCCC46C6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85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CFCFDD-1B82-CCF6-C505-81CAB068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257658"/>
              </p:ext>
            </p:extLst>
          </p:nvPr>
        </p:nvGraphicFramePr>
        <p:xfrm>
          <a:off x="255689" y="1592997"/>
          <a:ext cx="5508936" cy="387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EFF21B28-E0F5-F6D1-6BF3-891F891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031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Access to Destinations &amp; Funding</a:t>
            </a:r>
            <a:endParaRPr lang="en-US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39DF9-7DFF-7B96-2C1D-FB067792BF4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6EA0D0CB-56FC-5D24-07C2-00A31C72AE6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28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5CE280A-E704-372D-00C0-01C1525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A43760-7080-63E6-BA66-50028681F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884" y="1008382"/>
            <a:ext cx="822395" cy="7136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466AAF-ED99-6603-7821-F3F8F5702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560" y="947594"/>
            <a:ext cx="845893" cy="800169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6C1DFBE-98D9-2D64-D6B1-7971D7D3C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728545"/>
              </p:ext>
            </p:extLst>
          </p:nvPr>
        </p:nvGraphicFramePr>
        <p:xfrm>
          <a:off x="5764625" y="1592997"/>
          <a:ext cx="5508936" cy="412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2070-650A-995A-6B6F-BB98FCCC46C6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22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FF21B28-E0F5-F6D1-6BF3-891F891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031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Rail Construction Impact (Bus)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39DF9-7DFF-7B96-2C1D-FB067792BF4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6EA0D0CB-56FC-5D24-07C2-00A31C72AE6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29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5CE280A-E704-372D-00C0-01C1525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A43760-7080-63E6-BA66-50028681F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625" y="986702"/>
            <a:ext cx="822395" cy="71364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2070-650A-995A-6B6F-BB98FCCC46C6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C9D677-6E90-32BC-2BAA-E0C729836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65" y="2136560"/>
            <a:ext cx="10228571" cy="41047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2BFD1D-F358-7AE0-5BFA-38E33BC37C8B}"/>
              </a:ext>
            </a:extLst>
          </p:cNvPr>
          <p:cNvSpPr txBox="1"/>
          <p:nvPr/>
        </p:nvSpPr>
        <p:spPr>
          <a:xfrm>
            <a:off x="3067597" y="1337648"/>
            <a:ext cx="7283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kind of impact is RTD’s downtown rail reconstruction project having on you?</a:t>
            </a:r>
          </a:p>
        </p:txBody>
      </p:sp>
    </p:spTree>
    <p:extLst>
      <p:ext uri="{BB962C8B-B14F-4D97-AF65-F5344CB8AC3E}">
        <p14:creationId xmlns:p14="http://schemas.microsoft.com/office/powerpoint/2010/main" val="145326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14A4-FAEF-0DD6-D1E5-3799F32B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8395"/>
          </a:xfrm>
        </p:spPr>
        <p:txBody>
          <a:bodyPr>
            <a:normAutofit/>
          </a:bodyPr>
          <a:lstStyle/>
          <a:p>
            <a:r>
              <a:rPr lang="en-US" sz="2800"/>
              <a:t>Methodology: Bus and Rail Surveys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61304-8BDE-E435-A2D8-75A8A277D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258" y="1652854"/>
            <a:ext cx="6775342" cy="455940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4000"/>
              </a:lnSpc>
              <a:spcBef>
                <a:spcPts val="400"/>
              </a:spcBef>
            </a:pPr>
            <a:r>
              <a:rPr lang="en-US" sz="1800" dirty="0"/>
              <a:t>Intercept method</a:t>
            </a:r>
          </a:p>
          <a:p>
            <a:pPr marL="285750" indent="-285750">
              <a:lnSpc>
                <a:spcPct val="114000"/>
              </a:lnSpc>
              <a:spcBef>
                <a:spcPts val="400"/>
              </a:spcBef>
            </a:pPr>
            <a:r>
              <a:rPr lang="en-US" sz="1800" dirty="0"/>
              <a:t>Survey period: August 21 through September 1, 2024</a:t>
            </a:r>
          </a:p>
          <a:p>
            <a:pPr marL="285750" indent="-285750">
              <a:lnSpc>
                <a:spcPct val="114000"/>
              </a:lnSpc>
              <a:spcBef>
                <a:spcPts val="400"/>
              </a:spcBef>
            </a:pPr>
            <a:r>
              <a:rPr lang="en-US" sz="1800" dirty="0"/>
              <a:t>Target sample: 1,200 (+/- 2.8% at the 95% confidence level)</a:t>
            </a:r>
          </a:p>
          <a:p>
            <a:pPr marL="285750" indent="-285750">
              <a:lnSpc>
                <a:spcPct val="114000"/>
              </a:lnSpc>
              <a:spcBef>
                <a:spcPts val="400"/>
              </a:spcBef>
            </a:pPr>
            <a:r>
              <a:rPr lang="en-US" sz="1800" dirty="0"/>
              <a:t>1,274 completed surveys</a:t>
            </a:r>
          </a:p>
          <a:p>
            <a:pPr marL="285750" indent="-285750">
              <a:lnSpc>
                <a:spcPct val="114000"/>
              </a:lnSpc>
              <a:spcBef>
                <a:spcPts val="400"/>
              </a:spcBef>
            </a:pPr>
            <a:r>
              <a:rPr lang="en-US" sz="1800" dirty="0"/>
              <a:t>Every route/line sampled in proportion to Spring 2023 ridership</a:t>
            </a:r>
          </a:p>
          <a:p>
            <a:pPr marL="285750" indent="-285750">
              <a:lnSpc>
                <a:spcPct val="114000"/>
              </a:lnSpc>
              <a:spcBef>
                <a:spcPts val="400"/>
              </a:spcBef>
            </a:pPr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E19BDE-3C07-4A35-8231-E1DA0C994195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10" name="Slide Number Placeholder 4">
              <a:extLst>
                <a:ext uri="{FF2B5EF4-FFF2-40B4-BE49-F238E27FC236}">
                  <a16:creationId xmlns:a16="http://schemas.microsoft.com/office/drawing/2014/main" id="{7DB382EE-94E3-FEB8-77CC-6F3CC29E1536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1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3</a:t>
              </a:fld>
              <a:endParaRPr lang="en-US" sz="11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C158BF4E-92F9-82AC-C24C-0461F895A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7" name="Picture 16" descr="A train on the tracks in a city&#10;&#10;Description automatically generated">
            <a:extLst>
              <a:ext uri="{FF2B5EF4-FFF2-40B4-BE49-F238E27FC236}">
                <a16:creationId xmlns:a16="http://schemas.microsoft.com/office/drawing/2014/main" id="{54E05C34-E692-FA1D-AD0C-AAB4EDC53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556" y="1652854"/>
            <a:ext cx="4512897" cy="314774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82799-10A2-3FE3-4FA2-B197B401DD63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80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FF21B28-E0F5-F6D1-6BF3-891F891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031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Rail Construction Impact (Rail)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39DF9-7DFF-7B96-2C1D-FB067792BF4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6EA0D0CB-56FC-5D24-07C2-00A31C72AE6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30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5CE280A-E704-372D-00C0-01C1525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8466AAF-ED99-6603-7821-F3F8F5702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560" y="950368"/>
            <a:ext cx="845893" cy="8001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2070-650A-995A-6B6F-BB98FCCC46C6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B5D4C-3659-C759-46FF-D1804BCC3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41" y="2144778"/>
            <a:ext cx="10238095" cy="3318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DA92F-721A-FEB5-8C8B-66476AE86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036" y="5540466"/>
            <a:ext cx="7496643" cy="3537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463875-E713-01D4-94D7-71698DEB51D8}"/>
              </a:ext>
            </a:extLst>
          </p:cNvPr>
          <p:cNvSpPr txBox="1"/>
          <p:nvPr/>
        </p:nvSpPr>
        <p:spPr>
          <a:xfrm>
            <a:off x="3049036" y="1333351"/>
            <a:ext cx="7283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kind of impact is RTD’s downtown rail reconstruction project having on you?</a:t>
            </a:r>
          </a:p>
        </p:txBody>
      </p:sp>
    </p:spTree>
    <p:extLst>
      <p:ext uri="{BB962C8B-B14F-4D97-AF65-F5344CB8AC3E}">
        <p14:creationId xmlns:p14="http://schemas.microsoft.com/office/powerpoint/2010/main" val="940861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FF21B28-E0F5-F6D1-6BF3-891F891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031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Adjustments Due to Rail Construction (Bus)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39DF9-7DFF-7B96-2C1D-FB067792BF4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6EA0D0CB-56FC-5D24-07C2-00A31C72AE6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31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5CE280A-E704-372D-00C0-01C1525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2070-650A-995A-6B6F-BB98FCCC46C6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ACB7C0-ABA4-2A59-42D1-D836248FB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625" y="993629"/>
            <a:ext cx="822395" cy="71364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CCA725-7779-3F29-2E83-B59CD805E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063189"/>
              </p:ext>
            </p:extLst>
          </p:nvPr>
        </p:nvGraphicFramePr>
        <p:xfrm>
          <a:off x="2799838" y="1707277"/>
          <a:ext cx="6592323" cy="464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79703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FF21B28-E0F5-F6D1-6BF3-891F891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031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Adjustments Due to Rail Construction (Light Rail)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39DF9-7DFF-7B96-2C1D-FB067792BF4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6EA0D0CB-56FC-5D24-07C2-00A31C72AE6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32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5CE280A-E704-372D-00C0-01C1525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8466AAF-ED99-6603-7821-F3F8F5702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560" y="950368"/>
            <a:ext cx="845893" cy="8001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2070-650A-995A-6B6F-BB98FCCC46C6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F6EEFF-17D4-BE36-6988-41A3F5B16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322911"/>
              </p:ext>
            </p:extLst>
          </p:nvPr>
        </p:nvGraphicFramePr>
        <p:xfrm>
          <a:off x="2799838" y="1707277"/>
          <a:ext cx="6592323" cy="464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63057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FF21B28-E0F5-F6D1-6BF3-891F8918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031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Adjustments Due to Rail Construction (</a:t>
            </a:r>
            <a:r>
              <a:rPr lang="en-US" sz="2800" dirty="0">
                <a:solidFill>
                  <a:srgbClr val="002060"/>
                </a:solidFill>
              </a:rPr>
              <a:t>Commuter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Rail)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039DF9-7DFF-7B96-2C1D-FB067792BF4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6EA0D0CB-56FC-5D24-07C2-00A31C72AE6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33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5CE280A-E704-372D-00C0-01C15259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8466AAF-ED99-6603-7821-F3F8F5702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560" y="950368"/>
            <a:ext cx="845893" cy="8001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2070-650A-995A-6B6F-BB98FCCC46C6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4F6EEFF-17D4-BE36-6988-41A3F5B16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629641"/>
              </p:ext>
            </p:extLst>
          </p:nvPr>
        </p:nvGraphicFramePr>
        <p:xfrm>
          <a:off x="2799838" y="1707277"/>
          <a:ext cx="6592323" cy="464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1888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BF41-4976-4F53-AF71-E523C45AC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22600"/>
            <a:ext cx="10198100" cy="1778000"/>
          </a:xfrm>
        </p:spPr>
        <p:txBody>
          <a:bodyPr/>
          <a:lstStyle/>
          <a:p>
            <a:r>
              <a:rPr lang="en-US"/>
              <a:t>Top Importance and </a:t>
            </a:r>
            <a:br>
              <a:rPr lang="en-US"/>
            </a:br>
            <a:r>
              <a:rPr lang="en-US"/>
              <a:t>Key Driver Analyses</a:t>
            </a:r>
          </a:p>
        </p:txBody>
      </p:sp>
      <p:pic>
        <p:nvPicPr>
          <p:cNvPr id="9" name="Picture 8" descr="Statistics with solid fill">
            <a:extLst>
              <a:ext uri="{FF2B5EF4-FFF2-40B4-BE49-F238E27FC236}">
                <a16:creationId xmlns:a16="http://schemas.microsoft.com/office/drawing/2014/main" id="{6B52EDFC-29A1-1002-DCE3-A24CA89C4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6003" y="383656"/>
            <a:ext cx="1591194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33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5918-7EF8-6317-61FA-271336D9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0515600" cy="1161458"/>
          </a:xfrm>
        </p:spPr>
        <p:txBody>
          <a:bodyPr>
            <a:normAutofit/>
          </a:bodyPr>
          <a:lstStyle/>
          <a:p>
            <a:r>
              <a:rPr lang="en-US" sz="2800" kern="0" dirty="0"/>
              <a:t>Top Importance: Bus (2023)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A75B2E-E803-790D-8103-0B63409BA62F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8" name="Slide Number Placeholder 4">
              <a:extLst>
                <a:ext uri="{FF2B5EF4-FFF2-40B4-BE49-F238E27FC236}">
                  <a16:creationId xmlns:a16="http://schemas.microsoft.com/office/drawing/2014/main" id="{4E38DE90-B9EC-A231-E0E1-E8BCFA35D5C5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35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DA79F7A4-6CE7-CAD7-3BA9-B8BDD6CC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FAB949A-801F-E556-97A9-9672462D4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064" y="967124"/>
            <a:ext cx="922100" cy="80016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4158A22-024C-5B42-9B8A-D3A9D628E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352262"/>
              </p:ext>
            </p:extLst>
          </p:nvPr>
        </p:nvGraphicFramePr>
        <p:xfrm>
          <a:off x="225889" y="1665826"/>
          <a:ext cx="6632111" cy="430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FC9B2D9-2F9A-1404-C9CA-721DCB98DB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7711" y="1621243"/>
            <a:ext cx="5022742" cy="43477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 dirty="0"/>
              <a:t>Additional items ranked by level of importance: 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Bus cleanliness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Accuracy of route schedules and maps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Timely resolution of questions, concerns, or complaints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Ease of finding out if buses are running on schedule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Helpful drivers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Timely arrival of buses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Availability of route schedules and maps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Courteous drivers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Buses being operated safely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Bus stops conveniently located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Mechanical safety of bus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Courteous customer service representatives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Personal security while waiting for bus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RTD system provides value to the community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Access to key public service destinations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3075983-F43A-1E29-7975-7F26B20E4783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90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5918-7EF8-6317-61FA-271336D9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0515600" cy="1161458"/>
          </a:xfrm>
        </p:spPr>
        <p:txBody>
          <a:bodyPr>
            <a:normAutofit/>
          </a:bodyPr>
          <a:lstStyle/>
          <a:p>
            <a:r>
              <a:rPr lang="en-US" sz="2800" kern="0" dirty="0"/>
              <a:t>Top Importance: Bus (2024)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A75B2E-E803-790D-8103-0B63409BA62F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8" name="Slide Number Placeholder 4">
              <a:extLst>
                <a:ext uri="{FF2B5EF4-FFF2-40B4-BE49-F238E27FC236}">
                  <a16:creationId xmlns:a16="http://schemas.microsoft.com/office/drawing/2014/main" id="{4E38DE90-B9EC-A231-E0E1-E8BCFA35D5C5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36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DA79F7A4-6CE7-CAD7-3BA9-B8BDD6CC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FAB949A-801F-E556-97A9-9672462D4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064" y="967124"/>
            <a:ext cx="922100" cy="80016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4158A22-024C-5B42-9B8A-D3A9D628E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538612"/>
              </p:ext>
            </p:extLst>
          </p:nvPr>
        </p:nvGraphicFramePr>
        <p:xfrm>
          <a:off x="245600" y="1666351"/>
          <a:ext cx="6632111" cy="430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FC9B2D9-2F9A-1404-C9CA-721DCB98DB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7711" y="1621243"/>
            <a:ext cx="5022742" cy="43477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 dirty="0"/>
              <a:t>Additional items ranked by level of importance: 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Timely arrival of buses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Personal security on bus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Ease of finding out if buses are running on schedule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Accuracy of route schedules and maps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Helpful drivers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Personal security while waiting for bus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Bus cleanliness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Buses being operated safely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Courteous drivers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Availability of route schedules and maps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Access to key public service destinations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Mechanical safety of bus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RTD system provides value to the community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Timely resolution of questions, concerns, or complaints</a:t>
            </a:r>
          </a:p>
          <a:p>
            <a:pPr marL="457200" indent="-457200">
              <a:spcAft>
                <a:spcPts val="5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Courteous customer service representatives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3075983-F43A-1E29-7975-7F26B20E4783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95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C3517-4C40-F075-516C-726FB11C5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916" y="963379"/>
            <a:ext cx="960589" cy="833569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254DA9AF-2328-FC15-8ABF-9F907AF933A3}"/>
              </a:ext>
            </a:extLst>
          </p:cNvPr>
          <p:cNvSpPr/>
          <p:nvPr/>
        </p:nvSpPr>
        <p:spPr>
          <a:xfrm>
            <a:off x="8006573" y="1735087"/>
            <a:ext cx="3391409" cy="1740756"/>
          </a:xfrm>
          <a:prstGeom prst="rect">
            <a:avLst/>
          </a:prstGeom>
          <a:solidFill>
            <a:schemeClr val="accent5">
              <a:alpha val="3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13D667-5220-674A-4E51-1F98E5E1A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03"/>
          <a:stretch/>
        </p:blipFill>
        <p:spPr>
          <a:xfrm>
            <a:off x="288109" y="1648797"/>
            <a:ext cx="7530792" cy="4495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F5918-7EF8-6317-61FA-271336D9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0515600" cy="1169378"/>
          </a:xfrm>
        </p:spPr>
        <p:txBody>
          <a:bodyPr>
            <a:normAutofit/>
          </a:bodyPr>
          <a:lstStyle/>
          <a:p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Driver Analysis: Bus (2023)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3211E370-09BB-A6FA-60F7-9A8BD378BB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7364" y="1818889"/>
            <a:ext cx="4385028" cy="4559402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– Frequency (how often the buses come)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– Hours of operation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– Personal security on bus*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– Fare price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– Travel time*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– Bus cleanliness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– Accuracy of route schedules and maps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– Ease of finding out if the buses are running on schedule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– Helpful drivers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 – Availability of route schedules and maps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– Courteous drivers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– Buses being operated safely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– Bus stops conveniently located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– Mechanical safety of bus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– Personal security while waiting for bus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– RTD system provides value to the community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 – Access to key public service destinations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7878A9-09E1-3448-2BEE-F20ECD7A87FF}"/>
              </a:ext>
            </a:extLst>
          </p:cNvPr>
          <p:cNvSpPr txBox="1"/>
          <p:nvPr/>
        </p:nvSpPr>
        <p:spPr>
          <a:xfrm>
            <a:off x="6410705" y="4166427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44C470-09B8-7D74-0793-28D264821EBE}"/>
              </a:ext>
            </a:extLst>
          </p:cNvPr>
          <p:cNvSpPr txBox="1"/>
          <p:nvPr/>
        </p:nvSpPr>
        <p:spPr>
          <a:xfrm>
            <a:off x="5710001" y="3655707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608A8C-BE89-2523-325A-F646C551AEE1}"/>
              </a:ext>
            </a:extLst>
          </p:cNvPr>
          <p:cNvSpPr txBox="1"/>
          <p:nvPr/>
        </p:nvSpPr>
        <p:spPr>
          <a:xfrm>
            <a:off x="5656826" y="3918196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9C135D-1967-3384-A206-15275A772762}"/>
              </a:ext>
            </a:extLst>
          </p:cNvPr>
          <p:cNvSpPr txBox="1"/>
          <p:nvPr/>
        </p:nvSpPr>
        <p:spPr>
          <a:xfrm>
            <a:off x="4902947" y="3994261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E01956-E263-E8FE-55CD-6A1B21991318}"/>
              </a:ext>
            </a:extLst>
          </p:cNvPr>
          <p:cNvSpPr txBox="1"/>
          <p:nvPr/>
        </p:nvSpPr>
        <p:spPr>
          <a:xfrm>
            <a:off x="4755309" y="3660950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75C90B-9912-B68B-E3BA-60D62F53C3AB}"/>
              </a:ext>
            </a:extLst>
          </p:cNvPr>
          <p:cNvSpPr txBox="1"/>
          <p:nvPr/>
        </p:nvSpPr>
        <p:spPr>
          <a:xfrm>
            <a:off x="4465858" y="4087473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D95892-21D6-A7EF-99AF-FDA13A879A54}"/>
              </a:ext>
            </a:extLst>
          </p:cNvPr>
          <p:cNvSpPr txBox="1"/>
          <p:nvPr/>
        </p:nvSpPr>
        <p:spPr>
          <a:xfrm>
            <a:off x="3896359" y="3365117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BEC7EE-4246-2844-D7A7-8E297184244D}"/>
              </a:ext>
            </a:extLst>
          </p:cNvPr>
          <p:cNvSpPr txBox="1"/>
          <p:nvPr/>
        </p:nvSpPr>
        <p:spPr>
          <a:xfrm>
            <a:off x="3758230" y="3534394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1B23CE-B4BF-9B9C-8B30-39A2DF7A1514}"/>
              </a:ext>
            </a:extLst>
          </p:cNvPr>
          <p:cNvSpPr txBox="1"/>
          <p:nvPr/>
        </p:nvSpPr>
        <p:spPr>
          <a:xfrm>
            <a:off x="3730009" y="3698393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8D0222-601F-5B74-1FFC-44CD1E81929E}"/>
              </a:ext>
            </a:extLst>
          </p:cNvPr>
          <p:cNvSpPr txBox="1"/>
          <p:nvPr/>
        </p:nvSpPr>
        <p:spPr>
          <a:xfrm>
            <a:off x="3679657" y="3156956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J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85CCEA-D822-E81D-B2E0-8258CAB8E9BC}"/>
              </a:ext>
            </a:extLst>
          </p:cNvPr>
          <p:cNvSpPr txBox="1"/>
          <p:nvPr/>
        </p:nvSpPr>
        <p:spPr>
          <a:xfrm>
            <a:off x="3534410" y="3475843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5B78B2-6D66-2947-6B76-6026A715549F}"/>
              </a:ext>
            </a:extLst>
          </p:cNvPr>
          <p:cNvSpPr txBox="1"/>
          <p:nvPr/>
        </p:nvSpPr>
        <p:spPr>
          <a:xfrm>
            <a:off x="3378062" y="3417841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3E2F0A-BC31-4246-5A95-0979E72A5F2C}"/>
              </a:ext>
            </a:extLst>
          </p:cNvPr>
          <p:cNvSpPr txBox="1"/>
          <p:nvPr/>
        </p:nvSpPr>
        <p:spPr>
          <a:xfrm>
            <a:off x="3336934" y="3846155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4470DF-9D63-AF17-3A02-FDFF8E85FA9B}"/>
              </a:ext>
            </a:extLst>
          </p:cNvPr>
          <p:cNvSpPr txBox="1"/>
          <p:nvPr/>
        </p:nvSpPr>
        <p:spPr>
          <a:xfrm>
            <a:off x="3370093" y="2980899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DB9D80-EE72-3981-A00D-761182EAE15F}"/>
              </a:ext>
            </a:extLst>
          </p:cNvPr>
          <p:cNvSpPr txBox="1"/>
          <p:nvPr/>
        </p:nvSpPr>
        <p:spPr>
          <a:xfrm>
            <a:off x="3198160" y="4367255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A43341-FB54-35F8-CB8C-E8FF093C8DA5}"/>
              </a:ext>
            </a:extLst>
          </p:cNvPr>
          <p:cNvSpPr txBox="1"/>
          <p:nvPr/>
        </p:nvSpPr>
        <p:spPr>
          <a:xfrm>
            <a:off x="3113696" y="3504923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75138BC-7086-B110-4819-BBBCF65674CF}"/>
              </a:ext>
            </a:extLst>
          </p:cNvPr>
          <p:cNvSpPr txBox="1"/>
          <p:nvPr/>
        </p:nvSpPr>
        <p:spPr>
          <a:xfrm>
            <a:off x="2919677" y="3195840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Q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CBF9BEC-2F56-5D3A-F5E7-2C00FA37EA27}"/>
              </a:ext>
            </a:extLst>
          </p:cNvPr>
          <p:cNvSpPr/>
          <p:nvPr/>
        </p:nvSpPr>
        <p:spPr>
          <a:xfrm>
            <a:off x="4198782" y="3399763"/>
            <a:ext cx="2785492" cy="1306046"/>
          </a:xfrm>
          <a:prstGeom prst="ellipse">
            <a:avLst/>
          </a:prstGeom>
          <a:solidFill>
            <a:schemeClr val="accent5">
              <a:alpha val="30196"/>
            </a:schemeClr>
          </a:solidFill>
          <a:ln>
            <a:solidFill>
              <a:srgbClr val="172C51">
                <a:alpha val="3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F9EADA-0562-C3C4-14EE-6817B5F22F52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5" name="Slide Number Placeholder 4">
              <a:extLst>
                <a:ext uri="{FF2B5EF4-FFF2-40B4-BE49-F238E27FC236}">
                  <a16:creationId xmlns:a16="http://schemas.microsoft.com/office/drawing/2014/main" id="{023331CC-4A8B-47F4-3D8F-79F782D82A12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37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" name="Picture 5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28E2E818-1F34-9D97-7717-9AA3B8C26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7F9D53-9576-467D-1E81-10BC7338E430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71563-547F-6ECF-5532-B388DD9718A4}"/>
              </a:ext>
            </a:extLst>
          </p:cNvPr>
          <p:cNvSpPr txBox="1"/>
          <p:nvPr/>
        </p:nvSpPr>
        <p:spPr>
          <a:xfrm>
            <a:off x="7855975" y="6588159"/>
            <a:ext cx="31838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*strong correlation indicated in regression analysis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BF300C-98F1-13A4-ED0E-F4437904EB48}"/>
              </a:ext>
            </a:extLst>
          </p:cNvPr>
          <p:cNvSpPr/>
          <p:nvPr/>
        </p:nvSpPr>
        <p:spPr>
          <a:xfrm>
            <a:off x="8006575" y="2373755"/>
            <a:ext cx="3391409" cy="278185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61E605-C9C7-D0E6-C8BD-FBD84F6295B2}"/>
              </a:ext>
            </a:extLst>
          </p:cNvPr>
          <p:cNvSpPr/>
          <p:nvPr/>
        </p:nvSpPr>
        <p:spPr>
          <a:xfrm>
            <a:off x="8006574" y="2861808"/>
            <a:ext cx="3391409" cy="313620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46EDE2-912A-61EF-9827-8BE3CC15678C}"/>
              </a:ext>
            </a:extLst>
          </p:cNvPr>
          <p:cNvSpPr/>
          <p:nvPr/>
        </p:nvSpPr>
        <p:spPr>
          <a:xfrm>
            <a:off x="5591528" y="3963468"/>
            <a:ext cx="396682" cy="378056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22E13E-5DFB-9EC1-2E1E-ACA5C9B8BD9C}"/>
              </a:ext>
            </a:extLst>
          </p:cNvPr>
          <p:cNvSpPr/>
          <p:nvPr/>
        </p:nvSpPr>
        <p:spPr>
          <a:xfrm>
            <a:off x="4671957" y="3678642"/>
            <a:ext cx="396682" cy="378056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706B37-909C-4063-47A3-9E33D23CCA64}"/>
              </a:ext>
            </a:extLst>
          </p:cNvPr>
          <p:cNvSpPr/>
          <p:nvPr/>
        </p:nvSpPr>
        <p:spPr>
          <a:xfrm>
            <a:off x="7814116" y="6527479"/>
            <a:ext cx="3183885" cy="311303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32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C3517-4C40-F075-516C-726FB11C5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989" y="843124"/>
            <a:ext cx="922100" cy="80016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CF9EADA-0562-C3C4-14EE-6817B5F22F52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5" name="Slide Number Placeholder 4">
              <a:extLst>
                <a:ext uri="{FF2B5EF4-FFF2-40B4-BE49-F238E27FC236}">
                  <a16:creationId xmlns:a16="http://schemas.microsoft.com/office/drawing/2014/main" id="{023331CC-4A8B-47F4-3D8F-79F782D82A12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38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" name="Picture 5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28E2E818-1F34-9D97-7717-9AA3B8C26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4718DC7-1E75-FD1F-27D3-8F9139900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48" y="1783421"/>
            <a:ext cx="7791466" cy="4804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F5918-7EF8-6317-61FA-271336D9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0515600" cy="1169378"/>
          </a:xfrm>
        </p:spPr>
        <p:txBody>
          <a:bodyPr>
            <a:normAutofit/>
          </a:bodyPr>
          <a:lstStyle/>
          <a:p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Driver Analysis: Bus (2024)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3211E370-09BB-A6FA-60F7-9A8BD378BB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331" y="1465910"/>
            <a:ext cx="3211171" cy="5196600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– Frequency (how often the buses come)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– Fare price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– Hours of operation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– Bus stops conveniently located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– Travel time*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– Timely arrival of buses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– Personal security on buses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– Ease of finding out if the buses are running on schedule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– Accuracy of route schedules &amp; maps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 – Helpful drivers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– Personal security while waiting for bus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– Bus cleanliness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– Buses being operated safely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– Courteous drivers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– Availability of route schedules &amp; maps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– Access to key public service destinations</a:t>
            </a:r>
          </a:p>
          <a:p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 – Mechanical safety of bus</a:t>
            </a:r>
          </a:p>
          <a:p>
            <a:r>
              <a:rPr lang="en-US" sz="1200" b="1" dirty="0"/>
              <a:t>R - RTD system provides value to the community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CBF9BEC-2F56-5D3A-F5E7-2C00FA37EA27}"/>
              </a:ext>
            </a:extLst>
          </p:cNvPr>
          <p:cNvSpPr/>
          <p:nvPr/>
        </p:nvSpPr>
        <p:spPr>
          <a:xfrm>
            <a:off x="4084447" y="3277280"/>
            <a:ext cx="3157160" cy="1973576"/>
          </a:xfrm>
          <a:prstGeom prst="ellipse">
            <a:avLst/>
          </a:prstGeom>
          <a:solidFill>
            <a:schemeClr val="accent5">
              <a:alpha val="30196"/>
            </a:schemeClr>
          </a:solidFill>
          <a:ln>
            <a:solidFill>
              <a:srgbClr val="172C51">
                <a:alpha val="3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7F9D53-9576-467D-1E81-10BC7338E430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71563-547F-6ECF-5532-B388DD9718A4}"/>
              </a:ext>
            </a:extLst>
          </p:cNvPr>
          <p:cNvSpPr txBox="1"/>
          <p:nvPr/>
        </p:nvSpPr>
        <p:spPr>
          <a:xfrm>
            <a:off x="7855975" y="6588159"/>
            <a:ext cx="31838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*strong correlation indicated in regression analysis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7878A9-09E1-3448-2BEE-F20ECD7A87FF}"/>
              </a:ext>
            </a:extLst>
          </p:cNvPr>
          <p:cNvSpPr txBox="1"/>
          <p:nvPr/>
        </p:nvSpPr>
        <p:spPr>
          <a:xfrm>
            <a:off x="6856319" y="4393450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44C470-09B8-7D74-0793-28D264821EBE}"/>
              </a:ext>
            </a:extLst>
          </p:cNvPr>
          <p:cNvSpPr txBox="1"/>
          <p:nvPr/>
        </p:nvSpPr>
        <p:spPr>
          <a:xfrm>
            <a:off x="5297312" y="3709197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608A8C-BE89-2523-325A-F646C551AEE1}"/>
              </a:ext>
            </a:extLst>
          </p:cNvPr>
          <p:cNvSpPr txBox="1"/>
          <p:nvPr/>
        </p:nvSpPr>
        <p:spPr>
          <a:xfrm>
            <a:off x="5112390" y="3655336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9C135D-1967-3384-A206-15275A772762}"/>
              </a:ext>
            </a:extLst>
          </p:cNvPr>
          <p:cNvSpPr txBox="1"/>
          <p:nvPr/>
        </p:nvSpPr>
        <p:spPr>
          <a:xfrm>
            <a:off x="4909576" y="3506680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E01956-E263-E8FE-55CD-6A1B21991318}"/>
              </a:ext>
            </a:extLst>
          </p:cNvPr>
          <p:cNvSpPr txBox="1"/>
          <p:nvPr/>
        </p:nvSpPr>
        <p:spPr>
          <a:xfrm>
            <a:off x="4808169" y="3758211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75C90B-9912-B68B-E3BA-60D62F53C3AB}"/>
              </a:ext>
            </a:extLst>
          </p:cNvPr>
          <p:cNvSpPr txBox="1"/>
          <p:nvPr/>
        </p:nvSpPr>
        <p:spPr>
          <a:xfrm>
            <a:off x="4629637" y="4708865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D95892-21D6-A7EF-99AF-FDA13A879A54}"/>
              </a:ext>
            </a:extLst>
          </p:cNvPr>
          <p:cNvSpPr txBox="1"/>
          <p:nvPr/>
        </p:nvSpPr>
        <p:spPr>
          <a:xfrm>
            <a:off x="4340664" y="4368141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BEC7EE-4246-2844-D7A7-8E297184244D}"/>
              </a:ext>
            </a:extLst>
          </p:cNvPr>
          <p:cNvSpPr txBox="1"/>
          <p:nvPr/>
        </p:nvSpPr>
        <p:spPr>
          <a:xfrm>
            <a:off x="3849943" y="4729294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1B23CE-B4BF-9B9C-8B30-39A2DF7A1514}"/>
              </a:ext>
            </a:extLst>
          </p:cNvPr>
          <p:cNvSpPr txBox="1"/>
          <p:nvPr/>
        </p:nvSpPr>
        <p:spPr>
          <a:xfrm>
            <a:off x="3584909" y="3986840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8D0222-601F-5B74-1FFC-44CD1E81929E}"/>
              </a:ext>
            </a:extLst>
          </p:cNvPr>
          <p:cNvSpPr txBox="1"/>
          <p:nvPr/>
        </p:nvSpPr>
        <p:spPr>
          <a:xfrm>
            <a:off x="3580437" y="3588934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J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85CCEA-D822-E81D-B2E0-8258CAB8E9BC}"/>
              </a:ext>
            </a:extLst>
          </p:cNvPr>
          <p:cNvSpPr txBox="1"/>
          <p:nvPr/>
        </p:nvSpPr>
        <p:spPr>
          <a:xfrm>
            <a:off x="3544050" y="4706695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5B78B2-6D66-2947-6B76-6026A715549F}"/>
              </a:ext>
            </a:extLst>
          </p:cNvPr>
          <p:cNvSpPr txBox="1"/>
          <p:nvPr/>
        </p:nvSpPr>
        <p:spPr>
          <a:xfrm>
            <a:off x="3448120" y="4894033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3E2F0A-BC31-4246-5A95-0979E72A5F2C}"/>
              </a:ext>
            </a:extLst>
          </p:cNvPr>
          <p:cNvSpPr txBox="1"/>
          <p:nvPr/>
        </p:nvSpPr>
        <p:spPr>
          <a:xfrm>
            <a:off x="3432799" y="3128758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4470DF-9D63-AF17-3A02-FDFF8E85FA9B}"/>
              </a:ext>
            </a:extLst>
          </p:cNvPr>
          <p:cNvSpPr txBox="1"/>
          <p:nvPr/>
        </p:nvSpPr>
        <p:spPr>
          <a:xfrm>
            <a:off x="3251695" y="3521480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DB9D80-EE72-3981-A00D-761182EAE15F}"/>
              </a:ext>
            </a:extLst>
          </p:cNvPr>
          <p:cNvSpPr txBox="1"/>
          <p:nvPr/>
        </p:nvSpPr>
        <p:spPr>
          <a:xfrm>
            <a:off x="3156486" y="3775533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A43341-FB54-35F8-CB8C-E8FF093C8DA5}"/>
              </a:ext>
            </a:extLst>
          </p:cNvPr>
          <p:cNvSpPr txBox="1"/>
          <p:nvPr/>
        </p:nvSpPr>
        <p:spPr>
          <a:xfrm>
            <a:off x="3158702" y="3250380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75138BC-7086-B110-4819-BBBCF65674CF}"/>
              </a:ext>
            </a:extLst>
          </p:cNvPr>
          <p:cNvSpPr txBox="1"/>
          <p:nvPr/>
        </p:nvSpPr>
        <p:spPr>
          <a:xfrm>
            <a:off x="2861211" y="2938726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DDE5A5-35A6-26ED-471A-E62D4C059A6A}"/>
              </a:ext>
            </a:extLst>
          </p:cNvPr>
          <p:cNvSpPr txBox="1"/>
          <p:nvPr/>
        </p:nvSpPr>
        <p:spPr>
          <a:xfrm>
            <a:off x="3065709" y="3033079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Q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B29661-8331-742D-4AB3-C84E2D331E64}"/>
              </a:ext>
            </a:extLst>
          </p:cNvPr>
          <p:cNvSpPr/>
          <p:nvPr/>
        </p:nvSpPr>
        <p:spPr>
          <a:xfrm>
            <a:off x="7805996" y="1496655"/>
            <a:ext cx="3183885" cy="1905722"/>
          </a:xfrm>
          <a:prstGeom prst="rect">
            <a:avLst/>
          </a:prstGeom>
          <a:solidFill>
            <a:schemeClr val="accent5">
              <a:alpha val="3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DDD8AF-6C11-6E8B-6F36-4B79E4035AC5}"/>
              </a:ext>
            </a:extLst>
          </p:cNvPr>
          <p:cNvSpPr/>
          <p:nvPr/>
        </p:nvSpPr>
        <p:spPr>
          <a:xfrm>
            <a:off x="4726571" y="3778875"/>
            <a:ext cx="396682" cy="378056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9EA3B7-85DA-934C-08E5-9FDBDC3C738E}"/>
              </a:ext>
            </a:extLst>
          </p:cNvPr>
          <p:cNvSpPr/>
          <p:nvPr/>
        </p:nvSpPr>
        <p:spPr>
          <a:xfrm>
            <a:off x="7814116" y="6527479"/>
            <a:ext cx="3183885" cy="311303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4EC51D-1F2B-6407-510F-07ECE302750E}"/>
              </a:ext>
            </a:extLst>
          </p:cNvPr>
          <p:cNvSpPr/>
          <p:nvPr/>
        </p:nvSpPr>
        <p:spPr>
          <a:xfrm>
            <a:off x="7814115" y="2533684"/>
            <a:ext cx="3183885" cy="311303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91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5918-7EF8-6317-61FA-271336D9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0515600" cy="1161458"/>
          </a:xfrm>
        </p:spPr>
        <p:txBody>
          <a:bodyPr>
            <a:normAutofit/>
          </a:bodyPr>
          <a:lstStyle/>
          <a:p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Importance: Light Rail (2023)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A75B2E-E803-790D-8103-0B63409BA62F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8" name="Slide Number Placeholder 4">
              <a:extLst>
                <a:ext uri="{FF2B5EF4-FFF2-40B4-BE49-F238E27FC236}">
                  <a16:creationId xmlns:a16="http://schemas.microsoft.com/office/drawing/2014/main" id="{4E38DE90-B9EC-A231-E0E1-E8BCFA35D5C5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39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DA79F7A4-6CE7-CAD7-3BA9-B8BDD6CC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4158A22-024C-5B42-9B8A-D3A9D628E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9238375"/>
              </p:ext>
            </p:extLst>
          </p:nvPr>
        </p:nvGraphicFramePr>
        <p:xfrm>
          <a:off x="225889" y="1665826"/>
          <a:ext cx="6632111" cy="430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FC9B2D9-2F9A-1404-C9CA-721DCB98DB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8610" y="1665826"/>
            <a:ext cx="5042452" cy="54121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/>
              <a:t>Additional items ranked by level of importance: 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/>
              <a:t>Timely arrival of trains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/>
              <a:t>Personal security on train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/>
              <a:t>Ease of finding out if trains are running on schedule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/>
              <a:t>Train cleanliness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/>
              <a:t>Trains being operated safely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/>
              <a:t>Access to key public service destinations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/>
              <a:t>Accuracy of route schedules and maps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/>
              <a:t>Availability of route schedules and maps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/>
              <a:t>Mechanical safety of train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/>
              <a:t>RTD system provides value to the community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/>
              <a:t>Courteous drivers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/>
              <a:t>Helpful drivers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/>
              <a:t>Personal security while waiting for train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/>
              <a:t>Timely resolution of questions, concerns, or complaints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/>
              <a:t>Courteous customer service representatives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B96FF2-ED92-51FB-570B-9DB1FF6D2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4849" y="865657"/>
            <a:ext cx="845893" cy="800169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90B3E9-E8C5-2FAD-6028-99C87875F9E3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1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BF41-4976-4F53-AF71-E523C45AC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8042198" cy="2387600"/>
          </a:xfrm>
        </p:spPr>
        <p:txBody>
          <a:bodyPr/>
          <a:lstStyle/>
          <a:p>
            <a:r>
              <a:rPr lang="en-US"/>
              <a:t>Customer Characteristics </a:t>
            </a:r>
          </a:p>
        </p:txBody>
      </p:sp>
      <p:pic>
        <p:nvPicPr>
          <p:cNvPr id="3074" name="Picture 2" descr="Users with solid fill">
            <a:extLst>
              <a:ext uri="{FF2B5EF4-FFF2-40B4-BE49-F238E27FC236}">
                <a16:creationId xmlns:a16="http://schemas.microsoft.com/office/drawing/2014/main" id="{6D3E2125-456B-696D-5AF0-084386CCC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685122" y="554769"/>
            <a:ext cx="1420081" cy="1420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3894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5918-7EF8-6317-61FA-271336D9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0515600" cy="1161458"/>
          </a:xfrm>
        </p:spPr>
        <p:txBody>
          <a:bodyPr>
            <a:normAutofit/>
          </a:bodyPr>
          <a:lstStyle/>
          <a:p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Importance: Light Rail (2024)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A75B2E-E803-790D-8103-0B63409BA62F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8" name="Slide Number Placeholder 4">
              <a:extLst>
                <a:ext uri="{FF2B5EF4-FFF2-40B4-BE49-F238E27FC236}">
                  <a16:creationId xmlns:a16="http://schemas.microsoft.com/office/drawing/2014/main" id="{4E38DE90-B9EC-A231-E0E1-E8BCFA35D5C5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40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DA79F7A4-6CE7-CAD7-3BA9-B8BDD6CC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4158A22-024C-5B42-9B8A-D3A9D628E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108612"/>
              </p:ext>
            </p:extLst>
          </p:nvPr>
        </p:nvGraphicFramePr>
        <p:xfrm>
          <a:off x="225889" y="1665826"/>
          <a:ext cx="6778861" cy="430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9B96FF2-ED92-51FB-570B-9DB1FF6D2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4849" y="865657"/>
            <a:ext cx="845893" cy="800169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90B3E9-E8C5-2FAD-6028-99C87875F9E3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0AD16-E0C8-8BEE-2B2F-62E0DCF3D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750" y="1792805"/>
            <a:ext cx="5054022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4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586854-EBE4-E885-00D7-F229EFDAA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463" y="836023"/>
            <a:ext cx="845893" cy="800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F5918-7EF8-6317-61FA-271336D9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0515600" cy="1176730"/>
          </a:xfrm>
        </p:spPr>
        <p:txBody>
          <a:bodyPr>
            <a:normAutofit/>
          </a:bodyPr>
          <a:lstStyle/>
          <a:p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Driver Analysis: Light Rail (2023)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4F296B-BEC9-5804-B468-CD117D3DE92A}"/>
              </a:ext>
            </a:extLst>
          </p:cNvPr>
          <p:cNvSpPr/>
          <p:nvPr/>
        </p:nvSpPr>
        <p:spPr>
          <a:xfrm>
            <a:off x="8001406" y="1702413"/>
            <a:ext cx="3183885" cy="1263016"/>
          </a:xfrm>
          <a:prstGeom prst="rect">
            <a:avLst/>
          </a:prstGeom>
          <a:solidFill>
            <a:schemeClr val="accent5">
              <a:alpha val="3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29BF87-2F2C-7B65-1E74-D53E5D4F739D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5" name="Slide Number Placeholder 4">
              <a:extLst>
                <a:ext uri="{FF2B5EF4-FFF2-40B4-BE49-F238E27FC236}">
                  <a16:creationId xmlns:a16="http://schemas.microsoft.com/office/drawing/2014/main" id="{51A4044E-B634-654B-E955-0BB3541D6C75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41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" name="Picture 5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8BC28E7A-2CF6-2957-A77D-A4DE8CA0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1ECBA708-11F7-31C5-8966-478533067404}"/>
              </a:ext>
            </a:extLst>
          </p:cNvPr>
          <p:cNvSpPr txBox="1">
            <a:spLocks/>
          </p:cNvSpPr>
          <p:nvPr/>
        </p:nvSpPr>
        <p:spPr>
          <a:xfrm>
            <a:off x="8101492" y="1702413"/>
            <a:ext cx="3698875" cy="435176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A – Frequency (how often the trains come)*</a:t>
            </a:r>
          </a:p>
          <a:p>
            <a:r>
              <a:rPr lang="en-US" sz="1200" b="1" dirty="0"/>
              <a:t>B – Fare price</a:t>
            </a:r>
          </a:p>
          <a:p>
            <a:r>
              <a:rPr lang="en-US" sz="1200" b="1" dirty="0"/>
              <a:t>C – Hours of operation</a:t>
            </a:r>
          </a:p>
          <a:p>
            <a:r>
              <a:rPr lang="en-US" sz="1200" b="1" dirty="0"/>
              <a:t>D – Train stops being conveniently located</a:t>
            </a:r>
          </a:p>
          <a:p>
            <a:r>
              <a:rPr lang="en-US" sz="1200" b="1" dirty="0"/>
              <a:t>E – Travel time</a:t>
            </a:r>
          </a:p>
          <a:p>
            <a:r>
              <a:rPr lang="en-US" sz="1200" b="1" dirty="0"/>
              <a:t>F – Personal security on the train</a:t>
            </a:r>
          </a:p>
          <a:p>
            <a:r>
              <a:rPr lang="en-US" sz="1200" b="1" dirty="0"/>
              <a:t>G – Ease of finding out if the trains are running on schedule</a:t>
            </a:r>
          </a:p>
          <a:p>
            <a:r>
              <a:rPr lang="en-US" sz="1200" b="1" dirty="0"/>
              <a:t>H – Train cleanliness</a:t>
            </a:r>
          </a:p>
          <a:p>
            <a:r>
              <a:rPr lang="en-US" sz="1200" b="1" dirty="0"/>
              <a:t>I – Trains being operated safely</a:t>
            </a:r>
          </a:p>
          <a:p>
            <a:r>
              <a:rPr lang="en-US" sz="1200" b="1" dirty="0"/>
              <a:t>J – Access to key public service destinations</a:t>
            </a:r>
          </a:p>
          <a:p>
            <a:r>
              <a:rPr lang="en-US" sz="1200" b="1" dirty="0"/>
              <a:t>K – Accuracy of route schedules and maps</a:t>
            </a:r>
          </a:p>
          <a:p>
            <a:r>
              <a:rPr lang="en-US" sz="1200" b="1" dirty="0"/>
              <a:t>L – Availability of route schedules and maps</a:t>
            </a:r>
          </a:p>
          <a:p>
            <a:r>
              <a:rPr lang="en-US" sz="1200" b="1" dirty="0"/>
              <a:t>M – Mechanical safety of trains</a:t>
            </a:r>
          </a:p>
          <a:p>
            <a:r>
              <a:rPr lang="en-US" sz="1200" b="1" dirty="0"/>
              <a:t>N – RTD provides value to the community</a:t>
            </a:r>
          </a:p>
          <a:p>
            <a:r>
              <a:rPr lang="en-US" sz="1200" b="1" dirty="0"/>
              <a:t>O – Courteous drivers</a:t>
            </a:r>
          </a:p>
          <a:p>
            <a:r>
              <a:rPr lang="en-US" sz="1200" b="1" dirty="0"/>
              <a:t>P – Helpful drivers</a:t>
            </a:r>
          </a:p>
          <a:p>
            <a:r>
              <a:rPr lang="en-US" sz="1200" b="1" dirty="0"/>
              <a:t>Q – Personal security while waiting for the train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68F06B6-B29D-FA5D-3F28-A5EC774ED5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69"/>
          <a:stretch/>
        </p:blipFill>
        <p:spPr>
          <a:xfrm>
            <a:off x="284866" y="1503302"/>
            <a:ext cx="7670439" cy="451867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EAE8F60-237C-8F14-CDB9-3EA8494CBE72}"/>
              </a:ext>
            </a:extLst>
          </p:cNvPr>
          <p:cNvSpPr txBox="1"/>
          <p:nvPr/>
        </p:nvSpPr>
        <p:spPr>
          <a:xfrm>
            <a:off x="7553545" y="4064154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BD8D0B-6425-6427-F76F-6128D97DD84D}"/>
              </a:ext>
            </a:extLst>
          </p:cNvPr>
          <p:cNvSpPr txBox="1"/>
          <p:nvPr/>
        </p:nvSpPr>
        <p:spPr>
          <a:xfrm>
            <a:off x="5781160" y="4064154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B33154-17B6-514C-DF89-83D2535A5227}"/>
              </a:ext>
            </a:extLst>
          </p:cNvPr>
          <p:cNvSpPr txBox="1"/>
          <p:nvPr/>
        </p:nvSpPr>
        <p:spPr>
          <a:xfrm>
            <a:off x="5039259" y="3446908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0595CE-15BE-5A1E-2919-B458560F6254}"/>
              </a:ext>
            </a:extLst>
          </p:cNvPr>
          <p:cNvSpPr txBox="1"/>
          <p:nvPr/>
        </p:nvSpPr>
        <p:spPr>
          <a:xfrm>
            <a:off x="3815159" y="4461103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H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C95227-C3C9-D0D7-2776-B71BB8269494}"/>
              </a:ext>
            </a:extLst>
          </p:cNvPr>
          <p:cNvSpPr txBox="1"/>
          <p:nvPr/>
        </p:nvSpPr>
        <p:spPr>
          <a:xfrm>
            <a:off x="3682333" y="3065725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8954AF0-409E-D516-80ED-5E16447A552B}"/>
              </a:ext>
            </a:extLst>
          </p:cNvPr>
          <p:cNvSpPr txBox="1"/>
          <p:nvPr/>
        </p:nvSpPr>
        <p:spPr>
          <a:xfrm>
            <a:off x="3641979" y="2927165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J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B9B31AA-5147-A3AE-DAAD-25AD63140F5F}"/>
              </a:ext>
            </a:extLst>
          </p:cNvPr>
          <p:cNvSpPr txBox="1"/>
          <p:nvPr/>
        </p:nvSpPr>
        <p:spPr>
          <a:xfrm>
            <a:off x="3661841" y="3485130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A347547-1CBA-10F0-B9C5-6B4C2ACA01EE}"/>
              </a:ext>
            </a:extLst>
          </p:cNvPr>
          <p:cNvSpPr txBox="1"/>
          <p:nvPr/>
        </p:nvSpPr>
        <p:spPr>
          <a:xfrm>
            <a:off x="3372365" y="3206148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73EEFD-301E-5C25-B240-463FC8AE5E39}"/>
              </a:ext>
            </a:extLst>
          </p:cNvPr>
          <p:cNvSpPr txBox="1"/>
          <p:nvPr/>
        </p:nvSpPr>
        <p:spPr>
          <a:xfrm>
            <a:off x="3116136" y="2712873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436175-1561-7C49-996B-4FF8CF52EEB6}"/>
              </a:ext>
            </a:extLst>
          </p:cNvPr>
          <p:cNvSpPr txBox="1"/>
          <p:nvPr/>
        </p:nvSpPr>
        <p:spPr>
          <a:xfrm>
            <a:off x="3130829" y="2965429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AA32072-1467-72B8-0118-BCC4847773B6}"/>
              </a:ext>
            </a:extLst>
          </p:cNvPr>
          <p:cNvSpPr txBox="1"/>
          <p:nvPr/>
        </p:nvSpPr>
        <p:spPr>
          <a:xfrm>
            <a:off x="3138146" y="3478780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O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C230609-91B3-E2CA-71AE-D6570CCF12E7}"/>
              </a:ext>
            </a:extLst>
          </p:cNvPr>
          <p:cNvSpPr txBox="1"/>
          <p:nvPr/>
        </p:nvSpPr>
        <p:spPr>
          <a:xfrm>
            <a:off x="2990507" y="3199231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P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3E1171B-D76C-D777-624C-00E46995AFC5}"/>
              </a:ext>
            </a:extLst>
          </p:cNvPr>
          <p:cNvSpPr txBox="1"/>
          <p:nvPr/>
        </p:nvSpPr>
        <p:spPr>
          <a:xfrm>
            <a:off x="2933016" y="4510070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Q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B120CD-3CEC-FB1E-D415-07F61ED17DD2}"/>
              </a:ext>
            </a:extLst>
          </p:cNvPr>
          <p:cNvSpPr txBox="1"/>
          <p:nvPr/>
        </p:nvSpPr>
        <p:spPr>
          <a:xfrm>
            <a:off x="5485885" y="3303983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355953B-3C3B-CBA4-500F-C352B2DAF296}"/>
              </a:ext>
            </a:extLst>
          </p:cNvPr>
          <p:cNvSpPr txBox="1"/>
          <p:nvPr/>
        </p:nvSpPr>
        <p:spPr>
          <a:xfrm>
            <a:off x="5595073" y="3740401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1694116-0A9D-93A5-13C4-80608C23EBED}"/>
              </a:ext>
            </a:extLst>
          </p:cNvPr>
          <p:cNvSpPr txBox="1"/>
          <p:nvPr/>
        </p:nvSpPr>
        <p:spPr>
          <a:xfrm>
            <a:off x="3972449" y="4050716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F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17627F3-2A5D-69EF-63AF-C8F29372AD1D}"/>
              </a:ext>
            </a:extLst>
          </p:cNvPr>
          <p:cNvSpPr txBox="1"/>
          <p:nvPr/>
        </p:nvSpPr>
        <p:spPr>
          <a:xfrm>
            <a:off x="3741881" y="4084124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G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038F623-7FE3-88E5-1599-8DD6A123C483}"/>
              </a:ext>
            </a:extLst>
          </p:cNvPr>
          <p:cNvSpPr/>
          <p:nvPr/>
        </p:nvSpPr>
        <p:spPr>
          <a:xfrm>
            <a:off x="4524122" y="3206149"/>
            <a:ext cx="3400156" cy="1742774"/>
          </a:xfrm>
          <a:prstGeom prst="ellipse">
            <a:avLst/>
          </a:prstGeom>
          <a:solidFill>
            <a:schemeClr val="accent5">
              <a:alpha val="30196"/>
            </a:schemeClr>
          </a:solidFill>
          <a:ln>
            <a:solidFill>
              <a:srgbClr val="172C51">
                <a:alpha val="3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9AD13B-617E-A559-DE7F-3FB8372D9460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5BAC1-AE02-ECCB-6422-EA1A8A8A7C35}"/>
              </a:ext>
            </a:extLst>
          </p:cNvPr>
          <p:cNvSpPr txBox="1"/>
          <p:nvPr/>
        </p:nvSpPr>
        <p:spPr>
          <a:xfrm>
            <a:off x="7855975" y="6588159"/>
            <a:ext cx="29851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*strongest correlation indicated in regression analysis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AD676B-07D8-61BC-1732-66BEC3BB7A17}"/>
              </a:ext>
            </a:extLst>
          </p:cNvPr>
          <p:cNvSpPr/>
          <p:nvPr/>
        </p:nvSpPr>
        <p:spPr>
          <a:xfrm>
            <a:off x="8001406" y="1711856"/>
            <a:ext cx="3183885" cy="311303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EAA114-9D3C-5370-53DD-65E5FAA775EE}"/>
              </a:ext>
            </a:extLst>
          </p:cNvPr>
          <p:cNvSpPr/>
          <p:nvPr/>
        </p:nvSpPr>
        <p:spPr>
          <a:xfrm>
            <a:off x="7452138" y="4050716"/>
            <a:ext cx="396682" cy="378056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EBD043-6DEF-AB29-CA7E-F7BCDC983F2D}"/>
              </a:ext>
            </a:extLst>
          </p:cNvPr>
          <p:cNvSpPr/>
          <p:nvPr/>
        </p:nvSpPr>
        <p:spPr>
          <a:xfrm>
            <a:off x="7814116" y="6527479"/>
            <a:ext cx="3183885" cy="311303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05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586854-EBE4-E885-00D7-F229EFDAA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560" y="840230"/>
            <a:ext cx="845893" cy="800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6388D7-B879-DE58-5BA2-0C770CAE6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6" y="1497426"/>
            <a:ext cx="8269187" cy="5099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F5918-7EF8-6317-61FA-271336D9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0515600" cy="1176730"/>
          </a:xfrm>
        </p:spPr>
        <p:txBody>
          <a:bodyPr>
            <a:normAutofit/>
          </a:bodyPr>
          <a:lstStyle/>
          <a:p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Driver Analysis: Light Rail (2024)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4F296B-BEC9-5804-B468-CD117D3DE92A}"/>
              </a:ext>
            </a:extLst>
          </p:cNvPr>
          <p:cNvSpPr/>
          <p:nvPr/>
        </p:nvSpPr>
        <p:spPr>
          <a:xfrm>
            <a:off x="8451939" y="1633972"/>
            <a:ext cx="3013100" cy="1268367"/>
          </a:xfrm>
          <a:prstGeom prst="rect">
            <a:avLst/>
          </a:prstGeom>
          <a:solidFill>
            <a:schemeClr val="accent5">
              <a:alpha val="3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29BF87-2F2C-7B65-1E74-D53E5D4F739D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5" name="Slide Number Placeholder 4">
              <a:extLst>
                <a:ext uri="{FF2B5EF4-FFF2-40B4-BE49-F238E27FC236}">
                  <a16:creationId xmlns:a16="http://schemas.microsoft.com/office/drawing/2014/main" id="{51A4044E-B634-654B-E955-0BB3541D6C75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42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" name="Picture 5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8BC28E7A-2CF6-2957-A77D-A4DE8CA0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1ECBA708-11F7-31C5-8966-478533067404}"/>
              </a:ext>
            </a:extLst>
          </p:cNvPr>
          <p:cNvSpPr txBox="1">
            <a:spLocks/>
          </p:cNvSpPr>
          <p:nvPr/>
        </p:nvSpPr>
        <p:spPr>
          <a:xfrm>
            <a:off x="8526608" y="1530068"/>
            <a:ext cx="3098368" cy="5099332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A – Frequency (how often the trains come)</a:t>
            </a:r>
          </a:p>
          <a:p>
            <a:r>
              <a:rPr lang="en-US" sz="1200" b="1" dirty="0"/>
              <a:t>B – Timely arrival of trains</a:t>
            </a:r>
          </a:p>
          <a:p>
            <a:r>
              <a:rPr lang="en-US" sz="1200" b="1" dirty="0"/>
              <a:t>C – Train stops being conveniently located</a:t>
            </a:r>
          </a:p>
          <a:p>
            <a:r>
              <a:rPr lang="en-US" sz="1200" b="1" dirty="0"/>
              <a:t>D – Travel time*</a:t>
            </a:r>
          </a:p>
          <a:p>
            <a:r>
              <a:rPr lang="en-US" sz="1200" b="1" dirty="0"/>
              <a:t>E – Personal security on train</a:t>
            </a:r>
          </a:p>
          <a:p>
            <a:r>
              <a:rPr lang="en-US" sz="1200" b="1" dirty="0"/>
              <a:t>F – Hours of operation</a:t>
            </a:r>
          </a:p>
          <a:p>
            <a:r>
              <a:rPr lang="en-US" sz="1200" b="1" dirty="0"/>
              <a:t>G – Fare price</a:t>
            </a:r>
          </a:p>
          <a:p>
            <a:r>
              <a:rPr lang="en-US" sz="1200" b="1" dirty="0"/>
              <a:t>H – Accuracy of route schedules &amp; maps</a:t>
            </a:r>
          </a:p>
          <a:p>
            <a:r>
              <a:rPr lang="en-US" sz="1200" b="1" dirty="0"/>
              <a:t>I – Ease of finding out if trains are running on schedule</a:t>
            </a:r>
          </a:p>
          <a:p>
            <a:r>
              <a:rPr lang="en-US" sz="1200" b="1" dirty="0"/>
              <a:t>J – Helpful drivers</a:t>
            </a:r>
          </a:p>
          <a:p>
            <a:r>
              <a:rPr lang="en-US" sz="1200" b="1" dirty="0"/>
              <a:t>K – Trains being operated safely</a:t>
            </a:r>
          </a:p>
          <a:p>
            <a:r>
              <a:rPr lang="en-US" sz="1200" b="1" dirty="0"/>
              <a:t>L – Train cleanliness</a:t>
            </a:r>
          </a:p>
          <a:p>
            <a:r>
              <a:rPr lang="en-US" sz="1200" b="1" dirty="0"/>
              <a:t>M – Personal security while waiting for train</a:t>
            </a:r>
          </a:p>
          <a:p>
            <a:r>
              <a:rPr lang="en-US" sz="1200" b="1" dirty="0"/>
              <a:t>N – Access to key public service destinations</a:t>
            </a:r>
          </a:p>
          <a:p>
            <a:r>
              <a:rPr lang="en-US" sz="1200" b="1" dirty="0"/>
              <a:t>O – Mechanical safety of train</a:t>
            </a:r>
          </a:p>
          <a:p>
            <a:r>
              <a:rPr lang="en-US" sz="1200" b="1" dirty="0"/>
              <a:t>P – Availability of route schedules &amp; maps</a:t>
            </a:r>
          </a:p>
          <a:p>
            <a:r>
              <a:rPr lang="en-US" sz="1200" b="1" dirty="0"/>
              <a:t>Q – RTD system provides value to the community</a:t>
            </a:r>
          </a:p>
          <a:p>
            <a:r>
              <a:rPr lang="en-US" sz="1200" b="1" dirty="0"/>
              <a:t>R - Courteous drivers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038F623-7FE3-88E5-1599-8DD6A123C483}"/>
              </a:ext>
            </a:extLst>
          </p:cNvPr>
          <p:cNvSpPr/>
          <p:nvPr/>
        </p:nvSpPr>
        <p:spPr>
          <a:xfrm rot="1475131">
            <a:off x="4205266" y="2730897"/>
            <a:ext cx="3701482" cy="3193113"/>
          </a:xfrm>
          <a:prstGeom prst="ellipse">
            <a:avLst/>
          </a:prstGeom>
          <a:solidFill>
            <a:schemeClr val="accent5">
              <a:alpha val="30196"/>
            </a:schemeClr>
          </a:solidFill>
          <a:ln>
            <a:solidFill>
              <a:srgbClr val="172C51">
                <a:alpha val="3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9AD13B-617E-A559-DE7F-3FB8372D9460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5BAC1-AE02-ECCB-6422-EA1A8A8A7C35}"/>
              </a:ext>
            </a:extLst>
          </p:cNvPr>
          <p:cNvSpPr txBox="1"/>
          <p:nvPr/>
        </p:nvSpPr>
        <p:spPr>
          <a:xfrm>
            <a:off x="7855975" y="6588159"/>
            <a:ext cx="29851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*strongest correlation indicated in regression analysis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AE8F60-237C-8F14-CDB9-3EA8494CBE72}"/>
              </a:ext>
            </a:extLst>
          </p:cNvPr>
          <p:cNvSpPr txBox="1"/>
          <p:nvPr/>
        </p:nvSpPr>
        <p:spPr>
          <a:xfrm>
            <a:off x="7297271" y="4485638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BD8D0B-6425-6427-F76F-6128D97DD84D}"/>
              </a:ext>
            </a:extLst>
          </p:cNvPr>
          <p:cNvSpPr txBox="1"/>
          <p:nvPr/>
        </p:nvSpPr>
        <p:spPr>
          <a:xfrm>
            <a:off x="4917840" y="5045703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B33154-17B6-514C-DF89-83D2535A5227}"/>
              </a:ext>
            </a:extLst>
          </p:cNvPr>
          <p:cNvSpPr txBox="1"/>
          <p:nvPr/>
        </p:nvSpPr>
        <p:spPr>
          <a:xfrm>
            <a:off x="4252982" y="4217194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0595CE-15BE-5A1E-2919-B458560F6254}"/>
              </a:ext>
            </a:extLst>
          </p:cNvPr>
          <p:cNvSpPr txBox="1"/>
          <p:nvPr/>
        </p:nvSpPr>
        <p:spPr>
          <a:xfrm>
            <a:off x="3043961" y="3844027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H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C95227-C3C9-D0D7-2776-B71BB8269494}"/>
              </a:ext>
            </a:extLst>
          </p:cNvPr>
          <p:cNvSpPr txBox="1"/>
          <p:nvPr/>
        </p:nvSpPr>
        <p:spPr>
          <a:xfrm>
            <a:off x="3041536" y="4386471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8954AF0-409E-D516-80ED-5E16447A552B}"/>
              </a:ext>
            </a:extLst>
          </p:cNvPr>
          <p:cNvSpPr txBox="1"/>
          <p:nvPr/>
        </p:nvSpPr>
        <p:spPr>
          <a:xfrm>
            <a:off x="3041535" y="3495393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J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B9B31AA-5147-A3AE-DAAD-25AD63140F5F}"/>
              </a:ext>
            </a:extLst>
          </p:cNvPr>
          <p:cNvSpPr txBox="1"/>
          <p:nvPr/>
        </p:nvSpPr>
        <p:spPr>
          <a:xfrm>
            <a:off x="3041534" y="2663476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A347547-1CBA-10F0-B9C5-6B4C2ACA01EE}"/>
              </a:ext>
            </a:extLst>
          </p:cNvPr>
          <p:cNvSpPr txBox="1"/>
          <p:nvPr/>
        </p:nvSpPr>
        <p:spPr>
          <a:xfrm>
            <a:off x="2973469" y="4727580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73EEFD-301E-5C25-B240-463FC8AE5E39}"/>
              </a:ext>
            </a:extLst>
          </p:cNvPr>
          <p:cNvSpPr txBox="1"/>
          <p:nvPr/>
        </p:nvSpPr>
        <p:spPr>
          <a:xfrm>
            <a:off x="2691358" y="4876426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436175-1561-7C49-996B-4FF8CF52EEB6}"/>
              </a:ext>
            </a:extLst>
          </p:cNvPr>
          <p:cNvSpPr txBox="1"/>
          <p:nvPr/>
        </p:nvSpPr>
        <p:spPr>
          <a:xfrm>
            <a:off x="2809498" y="3066731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AA32072-1467-72B8-0118-BCC4847773B6}"/>
              </a:ext>
            </a:extLst>
          </p:cNvPr>
          <p:cNvSpPr txBox="1"/>
          <p:nvPr/>
        </p:nvSpPr>
        <p:spPr>
          <a:xfrm>
            <a:off x="2678194" y="2594215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C230609-91B3-E2CA-71AE-D6570CCF12E7}"/>
              </a:ext>
            </a:extLst>
          </p:cNvPr>
          <p:cNvSpPr txBox="1"/>
          <p:nvPr/>
        </p:nvSpPr>
        <p:spPr>
          <a:xfrm>
            <a:off x="2672223" y="3255362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3E1171B-D76C-D777-624C-00E46995AFC5}"/>
              </a:ext>
            </a:extLst>
          </p:cNvPr>
          <p:cNvSpPr txBox="1"/>
          <p:nvPr/>
        </p:nvSpPr>
        <p:spPr>
          <a:xfrm>
            <a:off x="2460911" y="3136302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B120CD-3CEC-FB1E-D415-07F61ED17DD2}"/>
              </a:ext>
            </a:extLst>
          </p:cNvPr>
          <p:cNvSpPr txBox="1"/>
          <p:nvPr/>
        </p:nvSpPr>
        <p:spPr>
          <a:xfrm>
            <a:off x="4252983" y="3974820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355953B-3C3B-CBA4-500F-C352B2DAF296}"/>
              </a:ext>
            </a:extLst>
          </p:cNvPr>
          <p:cNvSpPr txBox="1"/>
          <p:nvPr/>
        </p:nvSpPr>
        <p:spPr>
          <a:xfrm>
            <a:off x="4461730" y="3244779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1694116-0A9D-93A5-13C4-80608C23EBED}"/>
              </a:ext>
            </a:extLst>
          </p:cNvPr>
          <p:cNvSpPr txBox="1"/>
          <p:nvPr/>
        </p:nvSpPr>
        <p:spPr>
          <a:xfrm>
            <a:off x="3978760" y="3974820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17627F3-2A5D-69EF-63AF-C8F29372AD1D}"/>
              </a:ext>
            </a:extLst>
          </p:cNvPr>
          <p:cNvSpPr txBox="1"/>
          <p:nvPr/>
        </p:nvSpPr>
        <p:spPr>
          <a:xfrm>
            <a:off x="3957707" y="3409350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B0406D-C5C6-C318-7794-FC5831137AE3}"/>
              </a:ext>
            </a:extLst>
          </p:cNvPr>
          <p:cNvSpPr txBox="1"/>
          <p:nvPr/>
        </p:nvSpPr>
        <p:spPr>
          <a:xfrm>
            <a:off x="2598186" y="2902339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Q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CF29E6-1DCA-FF24-7847-04ABCF36F33D}"/>
              </a:ext>
            </a:extLst>
          </p:cNvPr>
          <p:cNvSpPr/>
          <p:nvPr/>
        </p:nvSpPr>
        <p:spPr>
          <a:xfrm>
            <a:off x="4230602" y="3958690"/>
            <a:ext cx="396682" cy="378056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3AF5EB-1549-EC13-B843-072A600C0F0A}"/>
              </a:ext>
            </a:extLst>
          </p:cNvPr>
          <p:cNvSpPr/>
          <p:nvPr/>
        </p:nvSpPr>
        <p:spPr>
          <a:xfrm>
            <a:off x="8451939" y="2352173"/>
            <a:ext cx="3013100" cy="311303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EA6F3A-BA5C-B94D-715A-607333336FE7}"/>
              </a:ext>
            </a:extLst>
          </p:cNvPr>
          <p:cNvSpPr/>
          <p:nvPr/>
        </p:nvSpPr>
        <p:spPr>
          <a:xfrm>
            <a:off x="7814116" y="6527479"/>
            <a:ext cx="3183885" cy="311303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02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5918-7EF8-6317-61FA-271336D9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0515600" cy="1161458"/>
          </a:xfrm>
        </p:spPr>
        <p:txBody>
          <a:bodyPr>
            <a:normAutofit/>
          </a:bodyPr>
          <a:lstStyle/>
          <a:p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Importance: Commuter Rail (2023)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A75B2E-E803-790D-8103-0B63409BA62F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8" name="Slide Number Placeholder 4">
              <a:extLst>
                <a:ext uri="{FF2B5EF4-FFF2-40B4-BE49-F238E27FC236}">
                  <a16:creationId xmlns:a16="http://schemas.microsoft.com/office/drawing/2014/main" id="{4E38DE90-B9EC-A231-E0E1-E8BCFA35D5C5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43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DA79F7A4-6CE7-CAD7-3BA9-B8BDD6CC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4158A22-024C-5B42-9B8A-D3A9D628E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782051"/>
              </p:ext>
            </p:extLst>
          </p:nvPr>
        </p:nvGraphicFramePr>
        <p:xfrm>
          <a:off x="225889" y="1665826"/>
          <a:ext cx="6632111" cy="430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FC9B2D9-2F9A-1404-C9CA-721DCB98DB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7236" y="1528979"/>
            <a:ext cx="3914000" cy="4996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 dirty="0"/>
              <a:t>Additional items ranked by level of importance: 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Timely arrival of trains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Availability of route schedules and maps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Personal security on train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Train cleanliness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Ease of finding out if trains are running on schedule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Helpful drivers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Access to key public service destinations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Accuracy of route schedules and maps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Trains being operated safely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Personal security while waiting for train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Courteous drivers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Courteous customer service representatives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Timely resolution of questions, concerns or complaints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RTD system provides value to the community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Mechanical safety of train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A1B33-FE39-0A1E-9275-7DD821B8C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1236" y="865657"/>
            <a:ext cx="845893" cy="800169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0221E8-59F7-671E-F0CB-7560E616C3DE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22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5918-7EF8-6317-61FA-271336D9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0515600" cy="1161458"/>
          </a:xfrm>
        </p:spPr>
        <p:txBody>
          <a:bodyPr>
            <a:normAutofit/>
          </a:bodyPr>
          <a:lstStyle/>
          <a:p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Importance: Commuter Rail (2024)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A75B2E-E803-790D-8103-0B63409BA62F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8" name="Slide Number Placeholder 4">
              <a:extLst>
                <a:ext uri="{FF2B5EF4-FFF2-40B4-BE49-F238E27FC236}">
                  <a16:creationId xmlns:a16="http://schemas.microsoft.com/office/drawing/2014/main" id="{4E38DE90-B9EC-A231-E0E1-E8BCFA35D5C5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44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DA79F7A4-6CE7-CAD7-3BA9-B8BDD6CC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4158A22-024C-5B42-9B8A-D3A9D628E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63028"/>
              </p:ext>
            </p:extLst>
          </p:nvPr>
        </p:nvGraphicFramePr>
        <p:xfrm>
          <a:off x="225889" y="1665826"/>
          <a:ext cx="6632111" cy="430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31A1B33-FE39-0A1E-9275-7DD821B8C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0472" y="971516"/>
            <a:ext cx="845893" cy="800169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0221E8-59F7-671E-F0CB-7560E616C3DE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FC9B2D9-2F9A-1404-C9CA-721DCB98DB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1614" y="1473884"/>
            <a:ext cx="3858583" cy="5114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 dirty="0"/>
              <a:t>Additional items ranked by level of importance: 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Hours of operation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Timely arrival of trains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Train cleanliness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Personal security while waiting for train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Helpful drivers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Accuracy of route schedules &amp; maps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Courteous drivers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Ease of finding out if trains are running on schedule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Trains being operated safely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Availability of route schedules &amp; maps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Mechanical safety of train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Access to key public service destinations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Courteous customer service representatives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RTD system provides value to the community</a:t>
            </a:r>
          </a:p>
          <a:p>
            <a:pPr marL="457200" indent="-457200">
              <a:spcAft>
                <a:spcPts val="400"/>
              </a:spcAft>
              <a:buSzPct val="100000"/>
              <a:buFont typeface="+mj-lt"/>
              <a:buAutoNum type="arabicPeriod" startAt="6"/>
            </a:pPr>
            <a:r>
              <a:rPr lang="en-US" sz="1300" dirty="0"/>
              <a:t>Timely resolution of questions, concerns, or complaints</a:t>
            </a:r>
          </a:p>
        </p:txBody>
      </p:sp>
    </p:spTree>
    <p:extLst>
      <p:ext uri="{BB962C8B-B14F-4D97-AF65-F5344CB8AC3E}">
        <p14:creationId xmlns:p14="http://schemas.microsoft.com/office/powerpoint/2010/main" val="810332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5918-7EF8-6317-61FA-271336D9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0515600" cy="1111006"/>
          </a:xfrm>
        </p:spPr>
        <p:txBody>
          <a:bodyPr>
            <a:normAutofit/>
          </a:bodyPr>
          <a:lstStyle/>
          <a:p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Driver Analysis: Commuter Rail (2023)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4F296B-BEC9-5804-B468-CD117D3DE92A}"/>
              </a:ext>
            </a:extLst>
          </p:cNvPr>
          <p:cNvSpPr/>
          <p:nvPr/>
        </p:nvSpPr>
        <p:spPr>
          <a:xfrm>
            <a:off x="8154502" y="1741915"/>
            <a:ext cx="2590668" cy="1262799"/>
          </a:xfrm>
          <a:prstGeom prst="rect">
            <a:avLst/>
          </a:prstGeom>
          <a:solidFill>
            <a:schemeClr val="accent5">
              <a:alpha val="3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3F0421BC-1822-E15E-7CCB-652A668065C8}"/>
              </a:ext>
            </a:extLst>
          </p:cNvPr>
          <p:cNvSpPr txBox="1">
            <a:spLocks/>
          </p:cNvSpPr>
          <p:nvPr/>
        </p:nvSpPr>
        <p:spPr>
          <a:xfrm>
            <a:off x="8134094" y="1698461"/>
            <a:ext cx="3698875" cy="4374127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A – Frequency (how often the trains come)</a:t>
            </a:r>
          </a:p>
          <a:p>
            <a:r>
              <a:rPr lang="en-US" sz="1200" b="1" dirty="0"/>
              <a:t>B – Fare price</a:t>
            </a:r>
          </a:p>
          <a:p>
            <a:r>
              <a:rPr lang="en-US" sz="1200" b="1" dirty="0"/>
              <a:t>C – Travel time*</a:t>
            </a:r>
          </a:p>
          <a:p>
            <a:r>
              <a:rPr lang="en-US" sz="1200" b="1" dirty="0"/>
              <a:t>D – Hours of operation</a:t>
            </a:r>
          </a:p>
          <a:p>
            <a:r>
              <a:rPr lang="en-US" sz="1200" b="1" dirty="0"/>
              <a:t>E – Train stops being conveniently located</a:t>
            </a:r>
          </a:p>
          <a:p>
            <a:r>
              <a:rPr lang="en-US" sz="1200" b="1" dirty="0"/>
              <a:t>F – Availability of route schedules &amp; maps</a:t>
            </a:r>
          </a:p>
          <a:p>
            <a:r>
              <a:rPr lang="en-US" sz="1200" b="1" dirty="0"/>
              <a:t>G – Personal security on train</a:t>
            </a:r>
          </a:p>
          <a:p>
            <a:r>
              <a:rPr lang="en-US" sz="1200" b="1" dirty="0"/>
              <a:t>H – Train cleanliness</a:t>
            </a:r>
          </a:p>
          <a:p>
            <a:r>
              <a:rPr lang="en-US" sz="1200" b="1" dirty="0"/>
              <a:t>I – Ease of finding out if trains are running on schedule</a:t>
            </a:r>
          </a:p>
          <a:p>
            <a:r>
              <a:rPr lang="en-US" sz="1200" b="1" dirty="0"/>
              <a:t>J – Helpful drivers</a:t>
            </a:r>
          </a:p>
          <a:p>
            <a:r>
              <a:rPr lang="en-US" sz="1200" b="1" dirty="0"/>
              <a:t>K – Access to key public service destinations</a:t>
            </a:r>
          </a:p>
          <a:p>
            <a:r>
              <a:rPr lang="en-US" sz="1200" b="1" dirty="0"/>
              <a:t>L – Accuracy of route schedules &amp; maps</a:t>
            </a:r>
          </a:p>
          <a:p>
            <a:r>
              <a:rPr lang="en-US" sz="1200" b="1" dirty="0"/>
              <a:t>M – Trains being operated safely</a:t>
            </a:r>
          </a:p>
          <a:p>
            <a:r>
              <a:rPr lang="en-US" sz="1200" b="1" dirty="0"/>
              <a:t>N – Personal security while waiting for the train</a:t>
            </a:r>
          </a:p>
          <a:p>
            <a:r>
              <a:rPr lang="en-US" sz="1200" b="1" dirty="0"/>
              <a:t>O – Courteous drivers</a:t>
            </a:r>
          </a:p>
          <a:p>
            <a:r>
              <a:rPr lang="en-US" sz="1200" b="1" dirty="0"/>
              <a:t>P – RTD provides value to the community</a:t>
            </a:r>
          </a:p>
          <a:p>
            <a:r>
              <a:rPr lang="en-US" sz="1200" b="1" dirty="0"/>
              <a:t>Q – Mechanical safety of trains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AD7090-0E3D-F487-EE20-84EF4DCE6D5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32" name="Slide Number Placeholder 4">
              <a:extLst>
                <a:ext uri="{FF2B5EF4-FFF2-40B4-BE49-F238E27FC236}">
                  <a16:creationId xmlns:a16="http://schemas.microsoft.com/office/drawing/2014/main" id="{F14995EB-950C-5FC5-4DAB-80995AEDB8E1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45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4" name="Picture 33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E63A7620-69AA-02D3-FB1A-A9350D168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5ADC4AF-3FEA-9289-1282-51C978280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114" y="921064"/>
            <a:ext cx="845893" cy="8001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FB884E-91FE-E3EB-45AF-1EC6791F39A6}"/>
              </a:ext>
            </a:extLst>
          </p:cNvPr>
          <p:cNvSpPr/>
          <p:nvPr/>
        </p:nvSpPr>
        <p:spPr>
          <a:xfrm>
            <a:off x="66401" y="6647857"/>
            <a:ext cx="1779024" cy="19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96EBCC-1D5C-5BF3-8B74-FD44DC4EB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23"/>
          <a:stretch/>
        </p:blipFill>
        <p:spPr>
          <a:xfrm>
            <a:off x="231609" y="1460370"/>
            <a:ext cx="7681416" cy="457467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07B7E21-ED87-A080-149B-03072B10A4DA}"/>
              </a:ext>
            </a:extLst>
          </p:cNvPr>
          <p:cNvSpPr txBox="1"/>
          <p:nvPr/>
        </p:nvSpPr>
        <p:spPr>
          <a:xfrm>
            <a:off x="6770445" y="3939011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5DE404-E15C-46F7-DCE2-5747C02D1B63}"/>
              </a:ext>
            </a:extLst>
          </p:cNvPr>
          <p:cNvSpPr txBox="1"/>
          <p:nvPr/>
        </p:nvSpPr>
        <p:spPr>
          <a:xfrm>
            <a:off x="6582940" y="3981834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D921F4-FC9E-BE65-E4B8-28BB4A2EE325}"/>
              </a:ext>
            </a:extLst>
          </p:cNvPr>
          <p:cNvSpPr txBox="1"/>
          <p:nvPr/>
        </p:nvSpPr>
        <p:spPr>
          <a:xfrm>
            <a:off x="6677156" y="3575309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47AC1A-4780-FF20-129F-0681A0806ED6}"/>
              </a:ext>
            </a:extLst>
          </p:cNvPr>
          <p:cNvSpPr txBox="1"/>
          <p:nvPr/>
        </p:nvSpPr>
        <p:spPr>
          <a:xfrm>
            <a:off x="5675257" y="3744586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7AA065-1787-8993-CEB2-E45C9CE9FA66}"/>
              </a:ext>
            </a:extLst>
          </p:cNvPr>
          <p:cNvSpPr txBox="1"/>
          <p:nvPr/>
        </p:nvSpPr>
        <p:spPr>
          <a:xfrm>
            <a:off x="4926141" y="3828806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EC1F97-4C59-889D-EA97-7189CF24F56A}"/>
              </a:ext>
            </a:extLst>
          </p:cNvPr>
          <p:cNvSpPr txBox="1"/>
          <p:nvPr/>
        </p:nvSpPr>
        <p:spPr>
          <a:xfrm>
            <a:off x="3924680" y="3302766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F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D27E69-C27F-FC5B-0B9D-49F1F4F023FC}"/>
              </a:ext>
            </a:extLst>
          </p:cNvPr>
          <p:cNvSpPr txBox="1"/>
          <p:nvPr/>
        </p:nvSpPr>
        <p:spPr>
          <a:xfrm>
            <a:off x="3682388" y="3854222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271862-C30F-AADD-D2EE-D0F5A9ED3EBB}"/>
              </a:ext>
            </a:extLst>
          </p:cNvPr>
          <p:cNvSpPr txBox="1"/>
          <p:nvPr/>
        </p:nvSpPr>
        <p:spPr>
          <a:xfrm>
            <a:off x="3602124" y="3576167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01C4A8-85AB-8A01-4F0D-1A837CAEBCE1}"/>
              </a:ext>
            </a:extLst>
          </p:cNvPr>
          <p:cNvSpPr txBox="1"/>
          <p:nvPr/>
        </p:nvSpPr>
        <p:spPr>
          <a:xfrm>
            <a:off x="3408336" y="3822534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7385E2-BE69-E152-6921-0BC010741303}"/>
              </a:ext>
            </a:extLst>
          </p:cNvPr>
          <p:cNvSpPr txBox="1"/>
          <p:nvPr/>
        </p:nvSpPr>
        <p:spPr>
          <a:xfrm>
            <a:off x="3408336" y="3413568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J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542514-8B1A-B77E-E8D1-2C93FA2CA0A5}"/>
              </a:ext>
            </a:extLst>
          </p:cNvPr>
          <p:cNvSpPr txBox="1"/>
          <p:nvPr/>
        </p:nvSpPr>
        <p:spPr>
          <a:xfrm>
            <a:off x="3276431" y="3236755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AC1DBE-A07A-0AA1-E8F9-4AB82797B3A4}"/>
              </a:ext>
            </a:extLst>
          </p:cNvPr>
          <p:cNvSpPr txBox="1"/>
          <p:nvPr/>
        </p:nvSpPr>
        <p:spPr>
          <a:xfrm>
            <a:off x="3239328" y="3434246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00B4AC-C724-66F1-778D-B86837ED4238}"/>
              </a:ext>
            </a:extLst>
          </p:cNvPr>
          <p:cNvSpPr txBox="1"/>
          <p:nvPr/>
        </p:nvSpPr>
        <p:spPr>
          <a:xfrm>
            <a:off x="3260698" y="3004714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204C166-3E8A-6D41-9F55-228B0A225DFB}"/>
              </a:ext>
            </a:extLst>
          </p:cNvPr>
          <p:cNvSpPr txBox="1"/>
          <p:nvPr/>
        </p:nvSpPr>
        <p:spPr>
          <a:xfrm>
            <a:off x="3197489" y="4192776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369729-15E3-DD46-7F86-0961B6C87AAC}"/>
              </a:ext>
            </a:extLst>
          </p:cNvPr>
          <p:cNvSpPr txBox="1"/>
          <p:nvPr/>
        </p:nvSpPr>
        <p:spPr>
          <a:xfrm>
            <a:off x="2951168" y="3314868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40BA6E-A43D-60D2-47EC-BD62C354186A}"/>
              </a:ext>
            </a:extLst>
          </p:cNvPr>
          <p:cNvSpPr txBox="1"/>
          <p:nvPr/>
        </p:nvSpPr>
        <p:spPr>
          <a:xfrm>
            <a:off x="2993135" y="3051634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13F27E-DB40-69A6-37AE-5760894299D3}"/>
              </a:ext>
            </a:extLst>
          </p:cNvPr>
          <p:cNvSpPr txBox="1"/>
          <p:nvPr/>
        </p:nvSpPr>
        <p:spPr>
          <a:xfrm>
            <a:off x="2697859" y="2882357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Q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7735A0C-1F89-D154-AF2F-16E73CD1FD33}"/>
              </a:ext>
            </a:extLst>
          </p:cNvPr>
          <p:cNvSpPr/>
          <p:nvPr/>
        </p:nvSpPr>
        <p:spPr>
          <a:xfrm>
            <a:off x="4836259" y="3343268"/>
            <a:ext cx="2511919" cy="1426126"/>
          </a:xfrm>
          <a:prstGeom prst="ellipse">
            <a:avLst/>
          </a:prstGeom>
          <a:solidFill>
            <a:schemeClr val="accent5">
              <a:alpha val="30196"/>
            </a:schemeClr>
          </a:solidFill>
          <a:ln>
            <a:solidFill>
              <a:srgbClr val="172C51">
                <a:alpha val="3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BEA267-825F-B5ED-B465-A30482B0AFDA}"/>
              </a:ext>
            </a:extLst>
          </p:cNvPr>
          <p:cNvSpPr txBox="1"/>
          <p:nvPr/>
        </p:nvSpPr>
        <p:spPr>
          <a:xfrm>
            <a:off x="7786560" y="6564674"/>
            <a:ext cx="2919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strongest correlation indicated in regression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6DB8D8-EDBF-86B6-AA07-081A67D7AE35}"/>
              </a:ext>
            </a:extLst>
          </p:cNvPr>
          <p:cNvSpPr/>
          <p:nvPr/>
        </p:nvSpPr>
        <p:spPr>
          <a:xfrm>
            <a:off x="7814116" y="6527479"/>
            <a:ext cx="3183885" cy="311303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919304-D5B8-B76F-512B-C4312CD33432}"/>
              </a:ext>
            </a:extLst>
          </p:cNvPr>
          <p:cNvSpPr/>
          <p:nvPr/>
        </p:nvSpPr>
        <p:spPr>
          <a:xfrm>
            <a:off x="6588700" y="3546258"/>
            <a:ext cx="396682" cy="378056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D31FDD-BBA0-A416-7528-51F6FBC682E7}"/>
              </a:ext>
            </a:extLst>
          </p:cNvPr>
          <p:cNvSpPr/>
          <p:nvPr/>
        </p:nvSpPr>
        <p:spPr>
          <a:xfrm>
            <a:off x="8154503" y="2217662"/>
            <a:ext cx="2590668" cy="311303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49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7AD7090-0E3D-F487-EE20-84EF4DCE6D5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32" name="Slide Number Placeholder 4">
              <a:extLst>
                <a:ext uri="{FF2B5EF4-FFF2-40B4-BE49-F238E27FC236}">
                  <a16:creationId xmlns:a16="http://schemas.microsoft.com/office/drawing/2014/main" id="{F14995EB-950C-5FC5-4DAB-80995AEDB8E1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46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4" name="Picture 33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E63A7620-69AA-02D3-FB1A-A9350D168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9F5918-7EF8-6317-61FA-271336D9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3"/>
            <a:ext cx="10515600" cy="1111006"/>
          </a:xfrm>
        </p:spPr>
        <p:txBody>
          <a:bodyPr>
            <a:normAutofit/>
          </a:bodyPr>
          <a:lstStyle/>
          <a:p>
            <a:r>
              <a:rPr lang="en-US" sz="28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Driver Analysis: Commuter Rail (2024)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3F0421BC-1822-E15E-7CCB-652A668065C8}"/>
              </a:ext>
            </a:extLst>
          </p:cNvPr>
          <p:cNvSpPr txBox="1">
            <a:spLocks/>
          </p:cNvSpPr>
          <p:nvPr/>
        </p:nvSpPr>
        <p:spPr>
          <a:xfrm>
            <a:off x="8006653" y="1447529"/>
            <a:ext cx="3028080" cy="4979189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A – Frequency (how often the trains come)*</a:t>
            </a:r>
          </a:p>
          <a:p>
            <a:r>
              <a:rPr lang="en-US" sz="1200" b="1" dirty="0"/>
              <a:t>B – Train stops conveniently located</a:t>
            </a:r>
          </a:p>
          <a:p>
            <a:r>
              <a:rPr lang="en-US" sz="1200" b="1" dirty="0"/>
              <a:t>C – Fare price</a:t>
            </a:r>
          </a:p>
          <a:p>
            <a:r>
              <a:rPr lang="en-US" sz="1200" b="1" dirty="0"/>
              <a:t>D – Travel time</a:t>
            </a:r>
          </a:p>
          <a:p>
            <a:r>
              <a:rPr lang="en-US" sz="1200" b="1" dirty="0"/>
              <a:t>E – Personal security on train</a:t>
            </a:r>
          </a:p>
          <a:p>
            <a:r>
              <a:rPr lang="en-US" sz="1200" b="1" dirty="0"/>
              <a:t>F – Hours of operation</a:t>
            </a:r>
          </a:p>
          <a:p>
            <a:r>
              <a:rPr lang="en-US" sz="1200" b="1" dirty="0"/>
              <a:t>G – Timely arrival of trains</a:t>
            </a:r>
          </a:p>
          <a:p>
            <a:r>
              <a:rPr lang="en-US" sz="1200" b="1" dirty="0"/>
              <a:t>H – Train cleanliness</a:t>
            </a:r>
          </a:p>
          <a:p>
            <a:r>
              <a:rPr lang="en-US" sz="1200" b="1" dirty="0"/>
              <a:t>I – Personal security while waiting for train</a:t>
            </a:r>
          </a:p>
          <a:p>
            <a:r>
              <a:rPr lang="en-US" sz="1200" b="1" dirty="0"/>
              <a:t>J – Helpful drivers</a:t>
            </a:r>
          </a:p>
          <a:p>
            <a:r>
              <a:rPr lang="en-US" sz="1200" b="1" dirty="0"/>
              <a:t>K – Accuracy of route schedules &amp; maps</a:t>
            </a:r>
          </a:p>
          <a:p>
            <a:r>
              <a:rPr lang="en-US" sz="1200" b="1" dirty="0"/>
              <a:t>L – Courteous drivers</a:t>
            </a:r>
          </a:p>
          <a:p>
            <a:r>
              <a:rPr lang="en-US" sz="1200" b="1" dirty="0"/>
              <a:t>M – Ease of finding out if trains are running on schedule</a:t>
            </a:r>
          </a:p>
          <a:p>
            <a:r>
              <a:rPr lang="en-US" sz="1200" b="1" dirty="0"/>
              <a:t>N – Trains being operated safely</a:t>
            </a:r>
          </a:p>
          <a:p>
            <a:r>
              <a:rPr lang="en-US" sz="1200" b="1" dirty="0"/>
              <a:t>O – Availability of route schedules &amp; maps</a:t>
            </a:r>
          </a:p>
          <a:p>
            <a:r>
              <a:rPr lang="en-US" sz="1200" b="1" dirty="0"/>
              <a:t>P – Mechanical safety of trains</a:t>
            </a:r>
          </a:p>
          <a:p>
            <a:r>
              <a:rPr lang="en-US" sz="1200" b="1" dirty="0"/>
              <a:t>Q – Access to key public service destinations</a:t>
            </a:r>
          </a:p>
          <a:p>
            <a:r>
              <a:rPr lang="en-US" sz="1200" b="1" dirty="0"/>
              <a:t>R – RTD system provides value to the community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DC4AF-3FEA-9289-1282-51C978280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625" y="921064"/>
            <a:ext cx="845893" cy="8001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FB884E-91FE-E3EB-45AF-1EC6791F39A6}"/>
              </a:ext>
            </a:extLst>
          </p:cNvPr>
          <p:cNvSpPr/>
          <p:nvPr/>
        </p:nvSpPr>
        <p:spPr>
          <a:xfrm>
            <a:off x="66401" y="6647857"/>
            <a:ext cx="1779024" cy="19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BEA267-825F-B5ED-B465-A30482B0AFDA}"/>
              </a:ext>
            </a:extLst>
          </p:cNvPr>
          <p:cNvSpPr txBox="1"/>
          <p:nvPr/>
        </p:nvSpPr>
        <p:spPr>
          <a:xfrm>
            <a:off x="7786560" y="6564674"/>
            <a:ext cx="2919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strongest correlation indicated in regression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20083-ECA3-126D-5829-815E33F33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8" y="1656385"/>
            <a:ext cx="8041968" cy="495921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07B7E21-ED87-A080-149B-03072B10A4DA}"/>
              </a:ext>
            </a:extLst>
          </p:cNvPr>
          <p:cNvSpPr txBox="1"/>
          <p:nvPr/>
        </p:nvSpPr>
        <p:spPr>
          <a:xfrm>
            <a:off x="6691524" y="4359448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5DE404-E15C-46F7-DCE2-5747C02D1B63}"/>
              </a:ext>
            </a:extLst>
          </p:cNvPr>
          <p:cNvSpPr txBox="1"/>
          <p:nvPr/>
        </p:nvSpPr>
        <p:spPr>
          <a:xfrm>
            <a:off x="5110706" y="3422611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D921F4-FC9E-BE65-E4B8-28BB4A2EE325}"/>
              </a:ext>
            </a:extLst>
          </p:cNvPr>
          <p:cNvSpPr txBox="1"/>
          <p:nvPr/>
        </p:nvSpPr>
        <p:spPr>
          <a:xfrm>
            <a:off x="5049213" y="3623394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47AC1A-4780-FF20-129F-0681A0806ED6}"/>
              </a:ext>
            </a:extLst>
          </p:cNvPr>
          <p:cNvSpPr txBox="1"/>
          <p:nvPr/>
        </p:nvSpPr>
        <p:spPr>
          <a:xfrm>
            <a:off x="4763034" y="3639523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7AA065-1787-8993-CEB2-E45C9CE9FA66}"/>
              </a:ext>
            </a:extLst>
          </p:cNvPr>
          <p:cNvSpPr txBox="1"/>
          <p:nvPr/>
        </p:nvSpPr>
        <p:spPr>
          <a:xfrm>
            <a:off x="4763034" y="4534839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EC1F97-4C59-889D-EA97-7189CF24F56A}"/>
              </a:ext>
            </a:extLst>
          </p:cNvPr>
          <p:cNvSpPr txBox="1"/>
          <p:nvPr/>
        </p:nvSpPr>
        <p:spPr>
          <a:xfrm>
            <a:off x="4553904" y="3721783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F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D27E69-C27F-FC5B-0B9D-49F1F4F023FC}"/>
              </a:ext>
            </a:extLst>
          </p:cNvPr>
          <p:cNvSpPr txBox="1"/>
          <p:nvPr/>
        </p:nvSpPr>
        <p:spPr>
          <a:xfrm>
            <a:off x="4354085" y="4830137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271862-C30F-AADD-D2EE-D0F5A9ED3EBB}"/>
              </a:ext>
            </a:extLst>
          </p:cNvPr>
          <p:cNvSpPr txBox="1"/>
          <p:nvPr/>
        </p:nvSpPr>
        <p:spPr>
          <a:xfrm>
            <a:off x="4354084" y="5054679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01C4A8-85AB-8A01-4F0D-1A837CAEBCE1}"/>
              </a:ext>
            </a:extLst>
          </p:cNvPr>
          <p:cNvSpPr txBox="1"/>
          <p:nvPr/>
        </p:nvSpPr>
        <p:spPr>
          <a:xfrm>
            <a:off x="3874231" y="4830137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7385E2-BE69-E152-6921-0BC010741303}"/>
              </a:ext>
            </a:extLst>
          </p:cNvPr>
          <p:cNvSpPr txBox="1"/>
          <p:nvPr/>
        </p:nvSpPr>
        <p:spPr>
          <a:xfrm>
            <a:off x="3813798" y="3470246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J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542514-8B1A-B77E-E8D1-2C93FA2CA0A5}"/>
              </a:ext>
            </a:extLst>
          </p:cNvPr>
          <p:cNvSpPr txBox="1"/>
          <p:nvPr/>
        </p:nvSpPr>
        <p:spPr>
          <a:xfrm>
            <a:off x="3726593" y="3721783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AC1DBE-A07A-0AA1-E8F9-4AB82797B3A4}"/>
              </a:ext>
            </a:extLst>
          </p:cNvPr>
          <p:cNvSpPr txBox="1"/>
          <p:nvPr/>
        </p:nvSpPr>
        <p:spPr>
          <a:xfrm>
            <a:off x="3544455" y="3350971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00B4AC-C724-66F1-778D-B86837ED4238}"/>
              </a:ext>
            </a:extLst>
          </p:cNvPr>
          <p:cNvSpPr txBox="1"/>
          <p:nvPr/>
        </p:nvSpPr>
        <p:spPr>
          <a:xfrm>
            <a:off x="3503514" y="4628602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204C166-3E8A-6D41-9F55-228B0A225DFB}"/>
              </a:ext>
            </a:extLst>
          </p:cNvPr>
          <p:cNvSpPr txBox="1"/>
          <p:nvPr/>
        </p:nvSpPr>
        <p:spPr>
          <a:xfrm>
            <a:off x="3474920" y="3149436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369729-15E3-DD46-7F86-0961B6C87AAC}"/>
              </a:ext>
            </a:extLst>
          </p:cNvPr>
          <p:cNvSpPr txBox="1"/>
          <p:nvPr/>
        </p:nvSpPr>
        <p:spPr>
          <a:xfrm>
            <a:off x="3296813" y="3685937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40BA6E-A43D-60D2-47EC-BD62C354186A}"/>
              </a:ext>
            </a:extLst>
          </p:cNvPr>
          <p:cNvSpPr txBox="1"/>
          <p:nvPr/>
        </p:nvSpPr>
        <p:spPr>
          <a:xfrm>
            <a:off x="3208239" y="2876051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13F27E-DB40-69A6-37AE-5760894299D3}"/>
              </a:ext>
            </a:extLst>
          </p:cNvPr>
          <p:cNvSpPr txBox="1"/>
          <p:nvPr/>
        </p:nvSpPr>
        <p:spPr>
          <a:xfrm>
            <a:off x="2869361" y="3048366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9077F-7EEC-2209-DE36-EE15472E8F50}"/>
              </a:ext>
            </a:extLst>
          </p:cNvPr>
          <p:cNvSpPr txBox="1"/>
          <p:nvPr/>
        </p:nvSpPr>
        <p:spPr>
          <a:xfrm>
            <a:off x="3144877" y="3149436"/>
            <a:ext cx="29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Q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639A49-79DD-D404-F250-0BD8A08DC783}"/>
              </a:ext>
            </a:extLst>
          </p:cNvPr>
          <p:cNvSpPr/>
          <p:nvPr/>
        </p:nvSpPr>
        <p:spPr>
          <a:xfrm>
            <a:off x="7990817" y="1464998"/>
            <a:ext cx="3007184" cy="2108471"/>
          </a:xfrm>
          <a:prstGeom prst="rect">
            <a:avLst/>
          </a:prstGeom>
          <a:solidFill>
            <a:schemeClr val="accent5">
              <a:alpha val="3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BB9D4-D8F2-6033-E07A-2FD7213C2B59}"/>
              </a:ext>
            </a:extLst>
          </p:cNvPr>
          <p:cNvSpPr/>
          <p:nvPr/>
        </p:nvSpPr>
        <p:spPr>
          <a:xfrm>
            <a:off x="8006653" y="1464529"/>
            <a:ext cx="2991348" cy="253864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7735A0C-1F89-D154-AF2F-16E73CD1FD33}"/>
              </a:ext>
            </a:extLst>
          </p:cNvPr>
          <p:cNvSpPr/>
          <p:nvPr/>
        </p:nvSpPr>
        <p:spPr>
          <a:xfrm rot="20844562">
            <a:off x="4000868" y="3332488"/>
            <a:ext cx="3145486" cy="2316008"/>
          </a:xfrm>
          <a:prstGeom prst="ellipse">
            <a:avLst/>
          </a:prstGeom>
          <a:solidFill>
            <a:schemeClr val="accent5">
              <a:alpha val="30196"/>
            </a:schemeClr>
          </a:solidFill>
          <a:ln>
            <a:solidFill>
              <a:srgbClr val="172C51">
                <a:alpha val="3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0DEAEE-ED74-E2F8-EAFB-4183098495F7}"/>
              </a:ext>
            </a:extLst>
          </p:cNvPr>
          <p:cNvSpPr/>
          <p:nvPr/>
        </p:nvSpPr>
        <p:spPr>
          <a:xfrm>
            <a:off x="6630626" y="4339697"/>
            <a:ext cx="396682" cy="378056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E823D7-22F7-60A8-04AF-3C57A12DEAE6}"/>
              </a:ext>
            </a:extLst>
          </p:cNvPr>
          <p:cNvSpPr/>
          <p:nvPr/>
        </p:nvSpPr>
        <p:spPr>
          <a:xfrm>
            <a:off x="7814116" y="6527479"/>
            <a:ext cx="3183885" cy="311303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8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14A4-FAEF-0DD6-D1E5-3799F32B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48395"/>
          </a:xfrm>
        </p:spPr>
        <p:txBody>
          <a:bodyPr>
            <a:normAutofit/>
          </a:bodyPr>
          <a:lstStyle/>
          <a:p>
            <a:r>
              <a:rPr lang="en-US" sz="2800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61304-8BDE-E435-A2D8-75A8A277D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258" y="1652854"/>
            <a:ext cx="6775342" cy="4559402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14000"/>
              </a:lnSpc>
              <a:spcBef>
                <a:spcPts val="400"/>
              </a:spcBef>
            </a:pPr>
            <a:r>
              <a:rPr lang="en-US" sz="1800" dirty="0"/>
              <a:t>RTD is setting the standard for customer experience with bus and rail service in most areas</a:t>
            </a:r>
          </a:p>
          <a:p>
            <a:pPr marL="285750" indent="-285750">
              <a:lnSpc>
                <a:spcPct val="114000"/>
              </a:lnSpc>
              <a:spcBef>
                <a:spcPts val="400"/>
              </a:spcBef>
            </a:pPr>
            <a:r>
              <a:rPr lang="en-US" sz="1800" dirty="0"/>
              <a:t>Overall satisfaction decreased on rail service, but the overall NPS score increased slightly due to increases in the NPS for both bus and light rail</a:t>
            </a:r>
          </a:p>
          <a:p>
            <a:pPr marL="285750" indent="-285750">
              <a:lnSpc>
                <a:spcPct val="114000"/>
              </a:lnSpc>
              <a:spcBef>
                <a:spcPts val="400"/>
              </a:spcBef>
            </a:pPr>
            <a:r>
              <a:rPr lang="en-US" sz="1800" dirty="0"/>
              <a:t>A high percentage of riders were negatively impacted by the rail construction in downtown Denver</a:t>
            </a:r>
          </a:p>
          <a:p>
            <a:pPr marL="285750" indent="-285750">
              <a:lnSpc>
                <a:spcPct val="114000"/>
              </a:lnSpc>
              <a:spcBef>
                <a:spcPts val="400"/>
              </a:spcBef>
            </a:pPr>
            <a:r>
              <a:rPr lang="en-US" sz="1800" dirty="0"/>
              <a:t>The top opportunities for improvement by type of service are:</a:t>
            </a:r>
          </a:p>
          <a:p>
            <a:pPr marL="742950" lvl="1" indent="-285750">
              <a:lnSpc>
                <a:spcPct val="114000"/>
              </a:lnSpc>
              <a:spcBef>
                <a:spcPts val="400"/>
              </a:spcBef>
            </a:pPr>
            <a:r>
              <a:rPr lang="en-US" sz="1600" dirty="0"/>
              <a:t>BUS: travel time</a:t>
            </a:r>
          </a:p>
          <a:p>
            <a:pPr marL="742950" lvl="1" indent="-285750">
              <a:lnSpc>
                <a:spcPct val="114000"/>
              </a:lnSpc>
              <a:spcBef>
                <a:spcPts val="400"/>
              </a:spcBef>
            </a:pPr>
            <a:r>
              <a:rPr lang="en-US" sz="1600" dirty="0"/>
              <a:t>LIGHT RAIL: travel time</a:t>
            </a:r>
          </a:p>
          <a:p>
            <a:pPr marL="742950" lvl="1" indent="-285750">
              <a:lnSpc>
                <a:spcPct val="114000"/>
              </a:lnSpc>
              <a:spcBef>
                <a:spcPts val="400"/>
              </a:spcBef>
            </a:pPr>
            <a:r>
              <a:rPr lang="en-US" sz="1600" dirty="0"/>
              <a:t>COMMUTER RAIL: frequency of service</a:t>
            </a:r>
          </a:p>
          <a:p>
            <a:pPr marL="285750" indent="-285750">
              <a:lnSpc>
                <a:spcPct val="114000"/>
              </a:lnSpc>
              <a:spcBef>
                <a:spcPts val="400"/>
              </a:spcBef>
            </a:pPr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E19BDE-3C07-4A35-8231-E1DA0C994195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10" name="Slide Number Placeholder 4">
              <a:extLst>
                <a:ext uri="{FF2B5EF4-FFF2-40B4-BE49-F238E27FC236}">
                  <a16:creationId xmlns:a16="http://schemas.microsoft.com/office/drawing/2014/main" id="{7DB382EE-94E3-FEB8-77CC-6F3CC29E1536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1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47</a:t>
              </a:fld>
              <a:endParaRPr lang="en-US" sz="1100" b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C158BF4E-92F9-82AC-C24C-0461F895A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7" name="Picture 16" descr="A train on the tracks in a city&#10;&#10;Description automatically generated">
            <a:extLst>
              <a:ext uri="{FF2B5EF4-FFF2-40B4-BE49-F238E27FC236}">
                <a16:creationId xmlns:a16="http://schemas.microsoft.com/office/drawing/2014/main" id="{54E05C34-E692-FA1D-AD0C-AAB4EDC53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556" y="1652854"/>
            <a:ext cx="4512897" cy="314774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82799-10A2-3FE3-4FA2-B197B401DD63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864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BDCE-8C76-CFB1-0180-F57512DDCE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0000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C0A72-F805-A22B-5F15-BE969B572E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0863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A927-3D5F-FB09-A4C6-75C8461C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Customer Characteristics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ACEF7-07AA-B1F8-180E-0A797B91F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698" y="2464586"/>
            <a:ext cx="2962909" cy="3891763"/>
          </a:xfrm>
        </p:spPr>
        <p:txBody>
          <a:bodyPr>
            <a:normAutofit/>
          </a:bodyPr>
          <a:lstStyle/>
          <a:p>
            <a:r>
              <a:rPr lang="en-US" sz="1600" dirty="0"/>
              <a:t>Most likely to be male and 18-39 years old</a:t>
            </a:r>
          </a:p>
          <a:p>
            <a:r>
              <a:rPr lang="en-US" sz="1600" dirty="0"/>
              <a:t>54% White or Caucasian</a:t>
            </a:r>
          </a:p>
          <a:p>
            <a:r>
              <a:rPr lang="en-US" sz="1600" dirty="0"/>
              <a:t>21% Hispanic, Spanish, or Latino/a/x</a:t>
            </a:r>
          </a:p>
          <a:p>
            <a:r>
              <a:rPr lang="en-US" sz="1600" dirty="0"/>
              <a:t>14% Black/African American</a:t>
            </a:r>
          </a:p>
          <a:p>
            <a:r>
              <a:rPr lang="en-US" sz="1600" dirty="0"/>
              <a:t>62% reported household incomes of less than $50,000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6A98D3-7A8F-4435-8D6A-68BEF2137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36" y="1737073"/>
            <a:ext cx="787575" cy="683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A3F88B-E509-C504-A75F-66804400A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248" y="1737073"/>
            <a:ext cx="736578" cy="68314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7FD3C7F-86DC-B73C-D6FD-4EA3DC296CCB}"/>
              </a:ext>
            </a:extLst>
          </p:cNvPr>
          <p:cNvSpPr txBox="1">
            <a:spLocks/>
          </p:cNvSpPr>
          <p:nvPr/>
        </p:nvSpPr>
        <p:spPr>
          <a:xfrm>
            <a:off x="4551973" y="2464587"/>
            <a:ext cx="2962909" cy="389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2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Most likely to be male and 18-39 years old</a:t>
            </a:r>
          </a:p>
          <a:p>
            <a:r>
              <a:rPr lang="en-US" sz="1600" dirty="0"/>
              <a:t>53% White or Caucasian</a:t>
            </a:r>
          </a:p>
          <a:p>
            <a:r>
              <a:rPr lang="en-US" sz="1600" dirty="0"/>
              <a:t>20% Hispanic, Spanish, or Latino/a/x</a:t>
            </a:r>
          </a:p>
          <a:p>
            <a:r>
              <a:rPr lang="en-US" sz="1600" dirty="0"/>
              <a:t>14% Black/African American</a:t>
            </a:r>
          </a:p>
          <a:p>
            <a:r>
              <a:rPr lang="en-US" sz="1600" dirty="0"/>
              <a:t>54% reported household incomes of less than $50,000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B8D9780-433A-C6EA-1C2A-0CA9D3EB0512}"/>
              </a:ext>
            </a:extLst>
          </p:cNvPr>
          <p:cNvSpPr txBox="1">
            <a:spLocks/>
          </p:cNvSpPr>
          <p:nvPr/>
        </p:nvSpPr>
        <p:spPr>
          <a:xfrm>
            <a:off x="8685995" y="2465829"/>
            <a:ext cx="2962909" cy="389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2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Most likely to be female and over 65 years old</a:t>
            </a:r>
          </a:p>
          <a:p>
            <a:r>
              <a:rPr lang="en-US" sz="1600" dirty="0"/>
              <a:t>61% White or Caucasian</a:t>
            </a:r>
          </a:p>
          <a:p>
            <a:r>
              <a:rPr lang="en-US" sz="1600" dirty="0"/>
              <a:t>12% Hispanic, Spanish, or Latino/a/x</a:t>
            </a:r>
          </a:p>
          <a:p>
            <a:r>
              <a:rPr lang="en-US" sz="1600" dirty="0"/>
              <a:t>19% Black/African American</a:t>
            </a:r>
          </a:p>
          <a:p>
            <a:r>
              <a:rPr lang="en-US" sz="1600" dirty="0"/>
              <a:t>90% reported household incomes of less than $50,000</a:t>
            </a:r>
          </a:p>
          <a:p>
            <a:endParaRPr lang="en-US" sz="1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05D851-F334-C1D7-677A-02BA1F37DBCD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5" name="Slide Number Placeholder 4">
              <a:extLst>
                <a:ext uri="{FF2B5EF4-FFF2-40B4-BE49-F238E27FC236}">
                  <a16:creationId xmlns:a16="http://schemas.microsoft.com/office/drawing/2014/main" id="{AEB4FAE6-FC5F-4B42-D8C9-034838D78D1E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5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3BEF0747-16FA-0F19-9F01-76E9DD1D5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ED99A44-7979-F3B5-4B04-FB945C780ADF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C22BBE-C8B8-B459-EA17-6AC44D1FBC5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24182" y="1828800"/>
            <a:ext cx="591418" cy="5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6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A927-3D5F-FB09-A4C6-75C8461C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Customer Characteristics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ACEF7-07AA-B1F8-180E-0A797B91F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698" y="2464586"/>
            <a:ext cx="2962909" cy="3891763"/>
          </a:xfrm>
        </p:spPr>
        <p:txBody>
          <a:bodyPr>
            <a:normAutofit/>
          </a:bodyPr>
          <a:lstStyle/>
          <a:p>
            <a:r>
              <a:rPr lang="en-US" sz="1600" dirty="0"/>
              <a:t>75% use the bus three or more days a week</a:t>
            </a:r>
          </a:p>
          <a:p>
            <a:r>
              <a:rPr lang="en-US" sz="1600" dirty="0"/>
              <a:t>75% are reliant on bus service</a:t>
            </a:r>
          </a:p>
          <a:p>
            <a:r>
              <a:rPr lang="en-US" sz="1600" dirty="0"/>
              <a:t>56% use buses to commute to and from work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6A98D3-7A8F-4435-8D6A-68BEF2137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36" y="1737073"/>
            <a:ext cx="787575" cy="683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A3F88B-E509-C504-A75F-66804400A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248" y="1737073"/>
            <a:ext cx="736578" cy="68314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7FD3C7F-86DC-B73C-D6FD-4EA3DC296CCB}"/>
              </a:ext>
            </a:extLst>
          </p:cNvPr>
          <p:cNvSpPr txBox="1">
            <a:spLocks/>
          </p:cNvSpPr>
          <p:nvPr/>
        </p:nvSpPr>
        <p:spPr>
          <a:xfrm>
            <a:off x="4551973" y="2464587"/>
            <a:ext cx="2962909" cy="389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2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74% use rail three or more days a week</a:t>
            </a:r>
          </a:p>
          <a:p>
            <a:r>
              <a:rPr lang="en-US" sz="1600" dirty="0"/>
              <a:t>74% are reliant on rail services</a:t>
            </a:r>
          </a:p>
          <a:p>
            <a:r>
              <a:rPr lang="en-US" sz="1600" dirty="0"/>
              <a:t>56% uses trains to commute to and from work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B8D9780-433A-C6EA-1C2A-0CA9D3EB0512}"/>
              </a:ext>
            </a:extLst>
          </p:cNvPr>
          <p:cNvSpPr txBox="1">
            <a:spLocks/>
          </p:cNvSpPr>
          <p:nvPr/>
        </p:nvSpPr>
        <p:spPr>
          <a:xfrm>
            <a:off x="8685995" y="2465829"/>
            <a:ext cx="2962909" cy="389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2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33% use AOD for making most of their trips</a:t>
            </a:r>
          </a:p>
          <a:p>
            <a:r>
              <a:rPr lang="en-US" sz="1600" dirty="0"/>
              <a:t>43% use AAR for most of their trips</a:t>
            </a:r>
          </a:p>
          <a:p>
            <a:r>
              <a:rPr lang="en-US" sz="1600" dirty="0"/>
              <a:t>43% use services for medical appointments</a:t>
            </a:r>
          </a:p>
          <a:p>
            <a:endParaRPr lang="en-US" sz="1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AE71F2-5689-4B74-3043-5F8947F4F467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5" name="Slide Number Placeholder 4">
              <a:extLst>
                <a:ext uri="{FF2B5EF4-FFF2-40B4-BE49-F238E27FC236}">
                  <a16:creationId xmlns:a16="http://schemas.microsoft.com/office/drawing/2014/main" id="{ACF90C3E-5F3F-021F-71E1-EFC6C8892877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6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5A804CB5-0777-B6B2-7E3D-978D032FB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9564F78-145B-72FF-C541-06659040DC80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58B0DEB-C076-0E6E-32FA-7CD5EC1DB32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04267" y="1838568"/>
            <a:ext cx="567182" cy="5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6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BF41-4976-4F53-AF71-E523C45AC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438400"/>
            <a:ext cx="10198100" cy="2387600"/>
          </a:xfrm>
        </p:spPr>
        <p:txBody>
          <a:bodyPr/>
          <a:lstStyle/>
          <a:p>
            <a:r>
              <a:rPr lang="en-US"/>
              <a:t>Overall Customer Satisfaction</a:t>
            </a:r>
          </a:p>
        </p:txBody>
      </p:sp>
      <p:pic>
        <p:nvPicPr>
          <p:cNvPr id="5122" name="Picture 2" descr="Icon">
            <a:extLst>
              <a:ext uri="{FF2B5EF4-FFF2-40B4-BE49-F238E27FC236}">
                <a16:creationId xmlns:a16="http://schemas.microsoft.com/office/drawing/2014/main" id="{8BF0514A-C37B-4E35-D022-8282E7884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587500" cy="1587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70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5918-7EF8-6317-61FA-271336D9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22269"/>
          </a:xfrm>
        </p:spPr>
        <p:txBody>
          <a:bodyPr>
            <a:normAutofit/>
          </a:bodyPr>
          <a:lstStyle/>
          <a:p>
            <a:r>
              <a:rPr lang="en-US" sz="2800" b="1"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 Satisfaction: Bus</a:t>
            </a:r>
            <a:endParaRPr lang="en-US" sz="2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C8646B0-CBA7-7BDA-2000-2B1B86463B84}"/>
              </a:ext>
            </a:extLst>
          </p:cNvPr>
          <p:cNvSpPr txBox="1">
            <a:spLocks/>
          </p:cNvSpPr>
          <p:nvPr/>
        </p:nvSpPr>
        <p:spPr>
          <a:xfrm>
            <a:off x="8597535" y="6421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B65A79-C270-A058-FC80-E43ABA34B654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19" name="Slide Number Placeholder 4">
              <a:extLst>
                <a:ext uri="{FF2B5EF4-FFF2-40B4-BE49-F238E27FC236}">
                  <a16:creationId xmlns:a16="http://schemas.microsoft.com/office/drawing/2014/main" id="{36ACEE0C-6AE6-CFD8-65A3-C42C65648DD3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8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214413F2-C0F6-143A-1DC3-8C435AB7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C852AA4-C087-FF57-39D3-C04D76C5C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8642" y="932326"/>
            <a:ext cx="922100" cy="8001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A5CF2-B715-DCFC-4A3D-CD6498BF2383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1662C-E020-784D-FFB6-DF3CF83DFFCD}"/>
              </a:ext>
            </a:extLst>
          </p:cNvPr>
          <p:cNvSpPr txBox="1"/>
          <p:nvPr/>
        </p:nvSpPr>
        <p:spPr>
          <a:xfrm>
            <a:off x="4488515" y="6434270"/>
            <a:ext cx="5686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Percentages do not equal 100 due to rounding.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ECB3B-883D-8BB5-11B7-DD43AC06E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10" y="2031103"/>
            <a:ext cx="10238095" cy="3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1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5918-7EF8-6317-61FA-271336D9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122269"/>
          </a:xfrm>
        </p:spPr>
        <p:txBody>
          <a:bodyPr>
            <a:normAutofit/>
          </a:bodyPr>
          <a:lstStyle/>
          <a:p>
            <a:r>
              <a:rPr lang="en-US" sz="2800" kern="0"/>
              <a:t>Overall Satisfaction: Rail</a:t>
            </a:r>
            <a:endParaRPr lang="en-US" sz="2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1248A-89BB-4827-A685-88133B0DF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560" y="932326"/>
            <a:ext cx="845893" cy="80016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5FACEE0-5B00-9B53-EEE5-5C39A604AA7D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20" name="Slide Number Placeholder 4">
              <a:extLst>
                <a:ext uri="{FF2B5EF4-FFF2-40B4-BE49-F238E27FC236}">
                  <a16:creationId xmlns:a16="http://schemas.microsoft.com/office/drawing/2014/main" id="{2C761E74-0784-7CD9-0DCB-A189919F4BB3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fld id="{A3D05135-2B8F-5842-ADA1-E54D168629AE}" type="slidenum">
                <a:rPr kumimoji="0" lang="en-US" sz="11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t>9</a:t>
              </a:fld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2" name="Picture 21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CF9FF362-6734-82FC-FC47-7995C845F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312350-9380-A14C-B5D6-F19ABAD17A19}"/>
              </a:ext>
            </a:extLst>
          </p:cNvPr>
          <p:cNvSpPr txBox="1">
            <a:spLocks/>
          </p:cNvSpPr>
          <p:nvPr/>
        </p:nvSpPr>
        <p:spPr>
          <a:xfrm>
            <a:off x="463658" y="6264275"/>
            <a:ext cx="2803649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4BE434A9-35A3-AE4D-B6D7-C84D1282C73A}" type="datetime4">
              <a:rPr lang="en-US" sz="1000" b="1" smtClean="0">
                <a:solidFill>
                  <a:schemeClr val="bg1">
                    <a:lumMod val="65000"/>
                  </a:schemeClr>
                </a:solidFill>
              </a:rPr>
              <a:pPr marL="0" indent="0">
                <a:buNone/>
              </a:pPr>
              <a:t>September 25, 2024</a:t>
            </a:fld>
            <a:endParaRPr lang="en-US" sz="10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B3142-8065-5AED-5260-C9999C5A5774}"/>
              </a:ext>
            </a:extLst>
          </p:cNvPr>
          <p:cNvSpPr txBox="1"/>
          <p:nvPr/>
        </p:nvSpPr>
        <p:spPr>
          <a:xfrm>
            <a:off x="5026699" y="6139060"/>
            <a:ext cx="5686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Percentages do not equal 100 due to rounding.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E68A1-FFD6-7690-FA1E-3FC67D3AB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67" y="1541903"/>
            <a:ext cx="9923809" cy="4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70408"/>
      </p:ext>
    </p:extLst>
  </p:cSld>
  <p:clrMapOvr>
    <a:masterClrMapping/>
  </p:clrMapOvr>
</p:sld>
</file>

<file path=ppt/theme/theme1.xml><?xml version="1.0" encoding="utf-8"?>
<a:theme xmlns:a="http://schemas.openxmlformats.org/drawingml/2006/main" name="RTD Theme">
  <a:themeElements>
    <a:clrScheme name="RTD5">
      <a:dk1>
        <a:srgbClr val="000000"/>
      </a:dk1>
      <a:lt1>
        <a:srgbClr val="FFFFFF"/>
      </a:lt1>
      <a:dk2>
        <a:srgbClr val="8A0A16"/>
      </a:dk2>
      <a:lt2>
        <a:srgbClr val="F3F3F3"/>
      </a:lt2>
      <a:accent1>
        <a:srgbClr val="CF0A2C"/>
      </a:accent1>
      <a:accent2>
        <a:srgbClr val="263B80"/>
      </a:accent2>
      <a:accent3>
        <a:srgbClr val="F6871F"/>
      </a:accent3>
      <a:accent4>
        <a:srgbClr val="FFC000"/>
      </a:accent4>
      <a:accent5>
        <a:srgbClr val="00A0DE"/>
      </a:accent5>
      <a:accent6>
        <a:srgbClr val="3CBDAC"/>
      </a:accent6>
      <a:hlink>
        <a:srgbClr val="0969B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TD_PowerPoint_102122" id="{F44888BA-B70E-7A41-801B-D9F5492B0CE1}" vid="{7C1A65A5-239C-3745-80C0-923B3FDBA5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20803CD57C747889D61D380C187AF" ma:contentTypeVersion="13" ma:contentTypeDescription="Create a new document." ma:contentTypeScope="" ma:versionID="fa83c83aeb0e789cca65dd9248e6216c">
  <xsd:schema xmlns:xsd="http://www.w3.org/2001/XMLSchema" xmlns:xs="http://www.w3.org/2001/XMLSchema" xmlns:p="http://schemas.microsoft.com/office/2006/metadata/properties" xmlns:ns2="7d1379a9-9b94-4645-9d5f-c61b8929ee0c" xmlns:ns3="bf39de0b-0d10-4565-9d0a-60e38ab78daf" targetNamespace="http://schemas.microsoft.com/office/2006/metadata/properties" ma:root="true" ma:fieldsID="7f40fb54e765192828ad85f66e1265b7" ns2:_="" ns3:_="">
    <xsd:import namespace="7d1379a9-9b94-4645-9d5f-c61b8929ee0c"/>
    <xsd:import namespace="bf39de0b-0d10-4565-9d0a-60e38ab78d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379a9-9b94-4645-9d5f-c61b8929ee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5f1fc6e-0333-47de-9211-1e950c2fc5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9de0b-0d10-4565-9d0a-60e38ab78d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40552b8-59ce-4be2-8f1b-8f5de3457f20}" ma:internalName="TaxCatchAll" ma:showField="CatchAllData" ma:web="bf39de0b-0d10-4565-9d0a-60e38ab78d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39de0b-0d10-4565-9d0a-60e38ab78daf" xsi:nil="true"/>
    <lcf76f155ced4ddcb4097134ff3c332f xmlns="7d1379a9-9b94-4645-9d5f-c61b8929ee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2E3182-9EEE-4491-B2DF-E1CAB45D57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6CEBD2-815D-459D-8C96-F6134DB39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379a9-9b94-4645-9d5f-c61b8929ee0c"/>
    <ds:schemaRef ds:uri="bf39de0b-0d10-4565-9d0a-60e38ab78d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AF6359-F0DF-4ED7-A5EE-4517953BFAC9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d1379a9-9b94-4645-9d5f-c61b8929ee0c"/>
    <ds:schemaRef ds:uri="bf39de0b-0d10-4565-9d0a-60e38ab78daf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Community and Customer Survey Results 2023</Template>
  <TotalTime>2815</TotalTime>
  <Words>2320</Words>
  <Application>Microsoft Office PowerPoint</Application>
  <PresentationFormat>Widescreen</PresentationFormat>
  <Paragraphs>651</Paragraphs>
  <Slides>48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Courier New</vt:lpstr>
      <vt:lpstr>Open Sans</vt:lpstr>
      <vt:lpstr>System Font Regular</vt:lpstr>
      <vt:lpstr>Tahoma</vt:lpstr>
      <vt:lpstr>Wingdings</vt:lpstr>
      <vt:lpstr>RTD Theme</vt:lpstr>
      <vt:lpstr>Customer Excellence Survey</vt:lpstr>
      <vt:lpstr>High Level Take Aways</vt:lpstr>
      <vt:lpstr>Methodology: Bus and Rail Surveys</vt:lpstr>
      <vt:lpstr>Customer Characteristics </vt:lpstr>
      <vt:lpstr>Customer Characteristics</vt:lpstr>
      <vt:lpstr>Customer Characteristics (cont.)</vt:lpstr>
      <vt:lpstr>Overall Customer Satisfaction</vt:lpstr>
      <vt:lpstr>Overall Satisfaction: Bus</vt:lpstr>
      <vt:lpstr>Overall Satisfaction: Rail</vt:lpstr>
      <vt:lpstr>Net Promoter Score</vt:lpstr>
      <vt:lpstr>Net Promoter Score</vt:lpstr>
      <vt:lpstr>Customer NPS – Bus, Rail and Paratransit Combined</vt:lpstr>
      <vt:lpstr>Bus NPS</vt:lpstr>
      <vt:lpstr>Rail NPS</vt:lpstr>
      <vt:lpstr>Rail NPS (cont.)</vt:lpstr>
      <vt:lpstr>National Average Comparison</vt:lpstr>
      <vt:lpstr>Performance</vt:lpstr>
      <vt:lpstr>Access</vt:lpstr>
      <vt:lpstr>Safety and Comfort</vt:lpstr>
      <vt:lpstr>Information</vt:lpstr>
      <vt:lpstr>Driver (Operator) Behavior</vt:lpstr>
      <vt:lpstr>Community Value</vt:lpstr>
      <vt:lpstr>Service Information</vt:lpstr>
      <vt:lpstr>Service Information (Cont.)</vt:lpstr>
      <vt:lpstr>Mobile Applications and Social Media</vt:lpstr>
      <vt:lpstr>Customer Service</vt:lpstr>
      <vt:lpstr>Operations</vt:lpstr>
      <vt:lpstr>Access to Destinations &amp; Funding</vt:lpstr>
      <vt:lpstr>Rail Construction Impact (Bus)</vt:lpstr>
      <vt:lpstr>Rail Construction Impact (Rail)</vt:lpstr>
      <vt:lpstr>Adjustments Due to Rail Construction (Bus) </vt:lpstr>
      <vt:lpstr>Adjustments Due to Rail Construction (Light Rail)</vt:lpstr>
      <vt:lpstr>Adjustments Due to Rail Construction (Commuter Rail)</vt:lpstr>
      <vt:lpstr>Top Importance and  Key Driver Analyses</vt:lpstr>
      <vt:lpstr>Top Importance: Bus (2023)</vt:lpstr>
      <vt:lpstr>Top Importance: Bus (2024)</vt:lpstr>
      <vt:lpstr>Key Driver Analysis: Bus (2023)</vt:lpstr>
      <vt:lpstr>Key Driver Analysis: Bus (2024)</vt:lpstr>
      <vt:lpstr>Top Importance: Light Rail (2023)</vt:lpstr>
      <vt:lpstr>Top Importance: Light Rail (2024)</vt:lpstr>
      <vt:lpstr>Key Driver Analysis: Light Rail (2023)</vt:lpstr>
      <vt:lpstr>Key Driver Analysis: Light Rail (2024)</vt:lpstr>
      <vt:lpstr>Top Importance: Commuter Rail (2023)</vt:lpstr>
      <vt:lpstr>Top Importance: Commuter Rail (2024)</vt:lpstr>
      <vt:lpstr>Key Driver Analysis: Commuter Rail (2023)</vt:lpstr>
      <vt:lpstr>Key Driver Analysis: Commuter Rail (2024)</vt:lpstr>
      <vt:lpstr>Summary</vt:lpstr>
      <vt:lpstr>Questions?</vt:lpstr>
    </vt:vector>
  </TitlesOfParts>
  <Company>RTD Denver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Community and Customer Survey Results</dc:title>
  <dc:creator>Jane Sullivan</dc:creator>
  <cp:lastModifiedBy>Henry Danneberg</cp:lastModifiedBy>
  <cp:revision>11</cp:revision>
  <cp:lastPrinted>2023-10-11T21:51:47Z</cp:lastPrinted>
  <dcterms:created xsi:type="dcterms:W3CDTF">2023-10-09T21:21:22Z</dcterms:created>
  <dcterms:modified xsi:type="dcterms:W3CDTF">2024-09-25T14:18:57Z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0x01010091920803CD57C747889D61D380C187AF</vt:lpwstr>
  </property>
  <property fmtid="{D5CDD505-2E9C-101B-9397-08002B2CF9AE}" pid="3" name="RTD Department">
    <vt:lpwstr/>
  </property>
  <property fmtid="{D5CDD505-2E9C-101B-9397-08002B2CF9AE}" pid="4" name="Order">
    <vt:r8>30300</vt:r8>
  </property>
  <property fmtid="{D5CDD505-2E9C-101B-9397-08002B2CF9AE}" pid="5" name="MediaServiceImageTags">
    <vt:lpwstr/>
  </property>
</Properties>
</file>