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39" r:id="rId5"/>
  </p:sldMasterIdLst>
  <p:notesMasterIdLst>
    <p:notesMasterId r:id="rId44"/>
  </p:notesMasterIdLst>
  <p:handoutMasterIdLst>
    <p:handoutMasterId r:id="rId45"/>
  </p:handoutMasterIdLst>
  <p:sldIdLst>
    <p:sldId id="261" r:id="rId6"/>
    <p:sldId id="1103" r:id="rId7"/>
    <p:sldId id="308" r:id="rId8"/>
    <p:sldId id="1141" r:id="rId9"/>
    <p:sldId id="322" r:id="rId10"/>
    <p:sldId id="321" r:id="rId11"/>
    <p:sldId id="1034" r:id="rId12"/>
    <p:sldId id="1144" r:id="rId13"/>
    <p:sldId id="1133" r:id="rId14"/>
    <p:sldId id="293" r:id="rId15"/>
    <p:sldId id="292" r:id="rId16"/>
    <p:sldId id="1139" r:id="rId17"/>
    <p:sldId id="1135" r:id="rId18"/>
    <p:sldId id="1137" r:id="rId19"/>
    <p:sldId id="1147" r:id="rId20"/>
    <p:sldId id="1152" r:id="rId21"/>
    <p:sldId id="1150" r:id="rId22"/>
    <p:sldId id="1149" r:id="rId23"/>
    <p:sldId id="1148" r:id="rId24"/>
    <p:sldId id="410" r:id="rId25"/>
    <p:sldId id="1145" r:id="rId26"/>
    <p:sldId id="1146" r:id="rId27"/>
    <p:sldId id="268" r:id="rId28"/>
    <p:sldId id="1130" r:id="rId29"/>
    <p:sldId id="320" r:id="rId30"/>
    <p:sldId id="324" r:id="rId31"/>
    <p:sldId id="1085" r:id="rId32"/>
    <p:sldId id="1143" r:id="rId33"/>
    <p:sldId id="1043" r:id="rId34"/>
    <p:sldId id="1131" r:id="rId35"/>
    <p:sldId id="1032" r:id="rId36"/>
    <p:sldId id="1091" r:id="rId37"/>
    <p:sldId id="1116" r:id="rId38"/>
    <p:sldId id="1092" r:id="rId39"/>
    <p:sldId id="1115" r:id="rId40"/>
    <p:sldId id="1081" r:id="rId41"/>
    <p:sldId id="1140" r:id="rId42"/>
    <p:sldId id="318"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187076-2364-1B32-F0F9-C8091B9689D9}" name="Leah Riley" initials="LR" userId="S::Leah.Riley@rtd-denver.com::11f2aa88-40a7-4054-82d8-5f5e91dd8fd2" providerId="AD"/>
  <p188:author id="{3D5C5395-3712-E293-24AA-FB8C41985FE3}" name="Benjamin Celius" initials="BC" userId="S::ben.celius@rtd-denver.com::a8a920af-573e-4581-93a9-20ccbb5c1bff" providerId="AD"/>
  <p188:author id="{6EA9ACAB-A5EE-B455-8C56-5E1394443748}" name="John McKay" initials="JM" userId="S::John.Mckay@rtd-denver.com::46fdddeb-9fab-4d83-af2f-f01b909f99b9" providerId="AD"/>
  <p188:author id="{5AEDD0BB-68AA-6C67-39EB-FA9F16EE9F1D}" name="Debra Johnson" initials="DJ" userId="S::Debra.Johnson@rtd-denver.com::be10d61a-0382-4693-9474-6453847e40c4" providerId="AD"/>
  <p188:author id="{D0880BF5-7239-C042-C24E-6472962DCCB1}" name="Jane Sullivan" initials="JS" userId="S::Jane.Sullivan@rtd-denver.com::7551f3ed-c05f-490d-b3b0-2f5e33bb049c" providerId="AD"/>
  <p188:author id="{BECF25FB-0355-D5EF-6043-CA134FD52C6E}" name="Henry Danneberg" initials="HD" userId="S::henry.danneberg@etcinstitute.com::c592341e-42bb-4634-af79-b37cac2eb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4FC"/>
    <a:srgbClr val="263B80"/>
    <a:srgbClr val="077CC0"/>
    <a:srgbClr val="AFFFF5"/>
    <a:srgbClr val="009483"/>
    <a:srgbClr val="FFDE8B"/>
    <a:srgbClr val="D29500"/>
    <a:srgbClr val="B9B9FF"/>
    <a:srgbClr val="76B7FE"/>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A7684-CFA9-494D-B1CE-F1AB1A94FB46}" v="8" dt="2024-09-04T16:43:35.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2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cKay" userId="46fdddeb-9fab-4d83-af2f-f01b909f99b9" providerId="ADAL" clId="{8C7A7684-CFA9-494D-B1CE-F1AB1A94FB46}"/>
    <pc:docChg chg="addSld delSld modSld">
      <pc:chgData name="John McKay" userId="46fdddeb-9fab-4d83-af2f-f01b909f99b9" providerId="ADAL" clId="{8C7A7684-CFA9-494D-B1CE-F1AB1A94FB46}" dt="2024-09-04T16:43:35.356" v="31"/>
      <pc:docMkLst>
        <pc:docMk/>
      </pc:docMkLst>
      <pc:sldChg chg="add">
        <pc:chgData name="John McKay" userId="46fdddeb-9fab-4d83-af2f-f01b909f99b9" providerId="ADAL" clId="{8C7A7684-CFA9-494D-B1CE-F1AB1A94FB46}" dt="2024-09-04T16:43:35.356" v="31"/>
        <pc:sldMkLst>
          <pc:docMk/>
          <pc:sldMk cId="493068785" sldId="261"/>
        </pc:sldMkLst>
      </pc:sldChg>
      <pc:sldChg chg="del">
        <pc:chgData name="John McKay" userId="46fdddeb-9fab-4d83-af2f-f01b909f99b9" providerId="ADAL" clId="{8C7A7684-CFA9-494D-B1CE-F1AB1A94FB46}" dt="2024-08-20T20:53:01.093" v="0" actId="2696"/>
        <pc:sldMkLst>
          <pc:docMk/>
          <pc:sldMk cId="3601115324" sldId="341"/>
        </pc:sldMkLst>
      </pc:sldChg>
      <pc:sldChg chg="addSp modSp mod">
        <pc:chgData name="John McKay" userId="46fdddeb-9fab-4d83-af2f-f01b909f99b9" providerId="ADAL" clId="{8C7A7684-CFA9-494D-B1CE-F1AB1A94FB46}" dt="2024-08-23T23:34:25.955" v="30" actId="27918"/>
        <pc:sldMkLst>
          <pc:docMk/>
          <pc:sldMk cId="1913286388" sldId="1148"/>
        </pc:sldMkLst>
        <pc:graphicFrameChg chg="add mod">
          <ac:chgData name="John McKay" userId="46fdddeb-9fab-4d83-af2f-f01b909f99b9" providerId="ADAL" clId="{8C7A7684-CFA9-494D-B1CE-F1AB1A94FB46}" dt="2024-08-23T22:20:15.050" v="7"/>
          <ac:graphicFrameMkLst>
            <pc:docMk/>
            <pc:sldMk cId="1913286388" sldId="1148"/>
            <ac:graphicFrameMk id="3" creationId="{AB8FBA45-0FE8-C076-51D2-1F0D6E99DAE5}"/>
          </ac:graphicFrameMkLst>
        </pc:graphicFrameChg>
        <pc:graphicFrameChg chg="mod">
          <ac:chgData name="John McKay" userId="46fdddeb-9fab-4d83-af2f-f01b909f99b9" providerId="ADAL" clId="{8C7A7684-CFA9-494D-B1CE-F1AB1A94FB46}" dt="2024-08-23T22:20:20.879" v="8"/>
          <ac:graphicFrameMkLst>
            <pc:docMk/>
            <pc:sldMk cId="1913286388" sldId="1148"/>
            <ac:graphicFrameMk id="9" creationId="{93E1BEF9-86A3-84EC-E257-5BD5376A4BDD}"/>
          </ac:graphicFrameMkLst>
        </pc:graphicFrameChg>
      </pc:sldChg>
      <pc:sldChg chg="mod">
        <pc:chgData name="John McKay" userId="46fdddeb-9fab-4d83-af2f-f01b909f99b9" providerId="ADAL" clId="{8C7A7684-CFA9-494D-B1CE-F1AB1A94FB46}" dt="2024-08-22T22:30:17.589" v="6" actId="27918"/>
        <pc:sldMkLst>
          <pc:docMk/>
          <pc:sldMk cId="2107647649" sldId="1149"/>
        </pc:sldMkLst>
      </pc:sldChg>
    </pc:docChg>
  </pc:docChgLst>
  <pc:docChgLst>
    <pc:chgData name="John McKay" userId="S::john.mckay@rtd-denver.com::46fdddeb-9fab-4d83-af2f-f01b909f99b9" providerId="AD" clId="Web-{AB274DCF-F347-501E-46C5-F142B3A26EB2}"/>
    <pc:docChg chg="delSld">
      <pc:chgData name="John McKay" userId="S::john.mckay@rtd-denver.com::46fdddeb-9fab-4d83-af2f-f01b909f99b9" providerId="AD" clId="Web-{AB274DCF-F347-501E-46C5-F142B3A26EB2}" dt="2024-08-23T02:11:31.013" v="0"/>
      <pc:docMkLst>
        <pc:docMk/>
      </pc:docMkLst>
      <pc:sldChg chg="del">
        <pc:chgData name="John McKay" userId="S::john.mckay@rtd-denver.com::46fdddeb-9fab-4d83-af2f-f01b909f99b9" providerId="AD" clId="Web-{AB274DCF-F347-501E-46C5-F142B3A26EB2}" dt="2024-08-23T02:11:31.013" v="0"/>
        <pc:sldMkLst>
          <pc:docMk/>
          <pc:sldMk cId="493068785" sldId="2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00595647449201"/>
          <c:y val="0.16056457296797247"/>
          <c:w val="0.44292986049238325"/>
          <c:h val="0.80697100261414234"/>
        </c:manualLayout>
      </c:layout>
      <c:barChart>
        <c:barDir val="bar"/>
        <c:grouping val="clustered"/>
        <c:varyColors val="0"/>
        <c:ser>
          <c:idx val="0"/>
          <c:order val="0"/>
          <c:tx>
            <c:strRef>
              <c:f>Sheet1!$B$1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5+ days per week</c:v>
                </c:pt>
                <c:pt idx="1">
                  <c:v>3-4 days per week</c:v>
                </c:pt>
                <c:pt idx="2">
                  <c:v>1-2 times per week</c:v>
                </c:pt>
                <c:pt idx="3">
                  <c:v>2-3 times per month</c:v>
                </c:pt>
                <c:pt idx="4">
                  <c:v>I have never used it</c:v>
                </c:pt>
                <c:pt idx="5">
                  <c:v>I used if in the past, but don't anymore</c:v>
                </c:pt>
                <c:pt idx="6">
                  <c:v>Once a month or less</c:v>
                </c:pt>
              </c:strCache>
            </c:strRef>
          </c:cat>
          <c:val>
            <c:numRef>
              <c:f>Sheet1!$B$2:$B$8</c:f>
              <c:numCache>
                <c:formatCode>0%</c:formatCode>
                <c:ptCount val="7"/>
                <c:pt idx="0">
                  <c:v>0.02</c:v>
                </c:pt>
                <c:pt idx="1">
                  <c:v>0.05</c:v>
                </c:pt>
                <c:pt idx="2">
                  <c:v>7.0000000000000007E-2</c:v>
                </c:pt>
                <c:pt idx="3">
                  <c:v>0.1</c:v>
                </c:pt>
                <c:pt idx="4">
                  <c:v>0.13</c:v>
                </c:pt>
                <c:pt idx="5">
                  <c:v>0.22</c:v>
                </c:pt>
                <c:pt idx="6">
                  <c:v>0.42</c:v>
                </c:pt>
              </c:numCache>
            </c:numRef>
          </c:val>
          <c:extLst>
            <c:ext xmlns:c16="http://schemas.microsoft.com/office/drawing/2014/chart" uri="{C3380CC4-5D6E-409C-BE32-E72D297353CC}">
              <c16:uniqueId val="{00000000-0711-4AC8-B012-B2BB226251F1}"/>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numFmt formatCode="0%" sourceLinked="1"/>
        <c:majorTickMark val="none"/>
        <c:minorTickMark val="none"/>
        <c:tickLblPos val="nextTo"/>
        <c:crossAx val="2656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Sheet1!$B$1</c:f>
              <c:strCache>
                <c:ptCount val="1"/>
                <c:pt idx="0">
                  <c:v>National Average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Attracting and retaining more employment opportunities in the region</c:v>
                </c:pt>
                <c:pt idx="1">
                  <c:v>Improving quality of life</c:v>
                </c:pt>
              </c:strCache>
            </c:strRef>
          </c:cat>
          <c:val>
            <c:numRef>
              <c:f>Sheet1!$B$2:$B$3</c:f>
              <c:numCache>
                <c:formatCode>0%</c:formatCode>
                <c:ptCount val="2"/>
                <c:pt idx="0">
                  <c:v>0.46</c:v>
                </c:pt>
                <c:pt idx="1">
                  <c:v>0.51</c:v>
                </c:pt>
              </c:numCache>
            </c:numRef>
          </c:val>
          <c:extLst>
            <c:ext xmlns:c16="http://schemas.microsoft.com/office/drawing/2014/chart" uri="{C3380CC4-5D6E-409C-BE32-E72D297353CC}">
              <c16:uniqueId val="{00000000-619B-43B8-BB4F-8079F2D09290}"/>
            </c:ext>
          </c:extLst>
        </c:ser>
        <c:ser>
          <c:idx val="2"/>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Attracting and retaining more employment opportunities in the region</c:v>
                </c:pt>
                <c:pt idx="1">
                  <c:v>Improving quality of life</c:v>
                </c:pt>
              </c:strCache>
            </c:strRef>
          </c:cat>
          <c:val>
            <c:numRef>
              <c:f>Sheet1!$C$2:$C$3</c:f>
              <c:numCache>
                <c:formatCode>0%</c:formatCode>
                <c:ptCount val="2"/>
                <c:pt idx="0">
                  <c:v>0.62</c:v>
                </c:pt>
                <c:pt idx="1">
                  <c:v>0.66</c:v>
                </c:pt>
              </c:numCache>
            </c:numRef>
          </c:val>
          <c:extLst>
            <c:ext xmlns:c16="http://schemas.microsoft.com/office/drawing/2014/chart" uri="{C3380CC4-5D6E-409C-BE32-E72D297353CC}">
              <c16:uniqueId val="{00000001-619B-43B8-BB4F-8079F2D09290}"/>
            </c:ext>
          </c:extLst>
        </c:ser>
        <c:ser>
          <c:idx val="0"/>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Attracting and retaining more employment opportunities in the region</c:v>
                </c:pt>
                <c:pt idx="1">
                  <c:v>Improving quality of life</c:v>
                </c:pt>
              </c:strCache>
            </c:strRef>
          </c:cat>
          <c:val>
            <c:numRef>
              <c:f>Sheet1!$D$2:$D$3</c:f>
              <c:numCache>
                <c:formatCode>0%</c:formatCode>
                <c:ptCount val="2"/>
                <c:pt idx="0">
                  <c:v>0.65</c:v>
                </c:pt>
                <c:pt idx="1">
                  <c:v>0.75</c:v>
                </c:pt>
              </c:numCache>
            </c:numRef>
          </c:val>
          <c:extLst>
            <c:ext xmlns:c16="http://schemas.microsoft.com/office/drawing/2014/chart" uri="{C3380CC4-5D6E-409C-BE32-E72D297353CC}">
              <c16:uniqueId val="{00000002-619B-43B8-BB4F-8079F2D09290}"/>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ayout>
        <c:manualLayout>
          <c:xMode val="edge"/>
          <c:yMode val="edge"/>
          <c:x val="0.11695045665966101"/>
          <c:y val="0"/>
          <c:w val="0.88304954334033903"/>
          <c:h val="6.92060759623270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Sheet1!$B$1</c:f>
              <c:strCache>
                <c:ptCount val="1"/>
                <c:pt idx="0">
                  <c:v>National Average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Making roads safer for all users</c:v>
                </c:pt>
                <c:pt idx="1">
                  <c:v>Reducing traffic congestion</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0-585D-4DF0-9403-4FAEEE4AC5DE}"/>
            </c:ext>
          </c:extLst>
        </c:ser>
        <c:ser>
          <c:idx val="2"/>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Making roads safer for all users</c:v>
                </c:pt>
                <c:pt idx="1">
                  <c:v>Reducing traffic congestion</c:v>
                </c:pt>
              </c:strCache>
            </c:strRef>
          </c:cat>
          <c:val>
            <c:numRef>
              <c:f>Sheet1!$C$2:$C$3</c:f>
              <c:numCache>
                <c:formatCode>0%</c:formatCode>
                <c:ptCount val="2"/>
                <c:pt idx="0">
                  <c:v>0.68</c:v>
                </c:pt>
                <c:pt idx="1">
                  <c:v>0.75</c:v>
                </c:pt>
              </c:numCache>
            </c:numRef>
          </c:val>
          <c:extLst>
            <c:ext xmlns:c16="http://schemas.microsoft.com/office/drawing/2014/chart" uri="{C3380CC4-5D6E-409C-BE32-E72D297353CC}">
              <c16:uniqueId val="{00000001-585D-4DF0-9403-4FAEEE4AC5DE}"/>
            </c:ext>
          </c:extLst>
        </c:ser>
        <c:ser>
          <c:idx val="0"/>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Making roads safer for all users</c:v>
                </c:pt>
                <c:pt idx="1">
                  <c:v>Reducing traffic congestion</c:v>
                </c:pt>
              </c:strCache>
            </c:strRef>
          </c:cat>
          <c:val>
            <c:numRef>
              <c:f>Sheet1!$D$2:$D$3</c:f>
              <c:numCache>
                <c:formatCode>0%</c:formatCode>
                <c:ptCount val="2"/>
                <c:pt idx="0">
                  <c:v>0.73</c:v>
                </c:pt>
                <c:pt idx="1">
                  <c:v>0.78</c:v>
                </c:pt>
              </c:numCache>
            </c:numRef>
          </c:val>
          <c:extLst>
            <c:ext xmlns:c16="http://schemas.microsoft.com/office/drawing/2014/chart" uri="{C3380CC4-5D6E-409C-BE32-E72D297353CC}">
              <c16:uniqueId val="{00000002-585D-4DF0-9403-4FAEEE4AC5DE}"/>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0"/>
          <c:order val="0"/>
          <c:tx>
            <c:strRef>
              <c:f>Sheet1!$B$1</c:f>
              <c:strCache>
                <c:ptCount val="1"/>
                <c:pt idx="0">
                  <c:v>National Average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medical facilities</c:v>
                </c:pt>
                <c:pt idx="1">
                  <c:v>Providing access to places of employment</c:v>
                </c:pt>
              </c:strCache>
            </c:strRef>
          </c:cat>
          <c:val>
            <c:numRef>
              <c:f>Sheet1!$B$2:$B$3</c:f>
              <c:numCache>
                <c:formatCode>0%</c:formatCode>
                <c:ptCount val="2"/>
                <c:pt idx="0">
                  <c:v>0.79</c:v>
                </c:pt>
                <c:pt idx="1">
                  <c:v>0.7</c:v>
                </c:pt>
              </c:numCache>
            </c:numRef>
          </c:val>
          <c:extLst>
            <c:ext xmlns:c16="http://schemas.microsoft.com/office/drawing/2014/chart" uri="{C3380CC4-5D6E-409C-BE32-E72D297353CC}">
              <c16:uniqueId val="{00000000-247E-41A2-946F-45882567AC00}"/>
            </c:ext>
          </c:extLst>
        </c:ser>
        <c:ser>
          <c:idx val="1"/>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medical facilities</c:v>
                </c:pt>
                <c:pt idx="1">
                  <c:v>Providing access to places of employment</c:v>
                </c:pt>
              </c:strCache>
            </c:strRef>
          </c:cat>
          <c:val>
            <c:numRef>
              <c:f>Sheet1!$C$2:$C$3</c:f>
              <c:numCache>
                <c:formatCode>0%</c:formatCode>
                <c:ptCount val="2"/>
                <c:pt idx="0">
                  <c:v>0.62</c:v>
                </c:pt>
                <c:pt idx="1">
                  <c:v>0.68</c:v>
                </c:pt>
              </c:numCache>
            </c:numRef>
          </c:val>
          <c:extLst>
            <c:ext xmlns:c16="http://schemas.microsoft.com/office/drawing/2014/chart" uri="{C3380CC4-5D6E-409C-BE32-E72D297353CC}">
              <c16:uniqueId val="{00000001-247E-41A2-946F-45882567AC00}"/>
            </c:ext>
          </c:extLst>
        </c:ser>
        <c:ser>
          <c:idx val="2"/>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medical facilities</c:v>
                </c:pt>
                <c:pt idx="1">
                  <c:v>Providing access to places of employment</c:v>
                </c:pt>
              </c:strCache>
            </c:strRef>
          </c:cat>
          <c:val>
            <c:numRef>
              <c:f>Sheet1!$D$2:$D$3</c:f>
              <c:numCache>
                <c:formatCode>0%</c:formatCode>
                <c:ptCount val="2"/>
                <c:pt idx="0">
                  <c:v>0.69</c:v>
                </c:pt>
                <c:pt idx="1">
                  <c:v>0.73</c:v>
                </c:pt>
              </c:numCache>
            </c:numRef>
          </c:val>
          <c:extLst>
            <c:ext xmlns:c16="http://schemas.microsoft.com/office/drawing/2014/chart" uri="{C3380CC4-5D6E-409C-BE32-E72D297353CC}">
              <c16:uniqueId val="{00000002-247E-41A2-946F-45882567AC00}"/>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0"/>
          <c:order val="0"/>
          <c:tx>
            <c:strRef>
              <c:f>Sheet1!$B$1</c:f>
              <c:strCache>
                <c:ptCount val="1"/>
                <c:pt idx="0">
                  <c:v>National Average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places of leisure</c:v>
                </c:pt>
                <c:pt idx="1">
                  <c:v>Providing access to educational facilities</c:v>
                </c:pt>
              </c:strCache>
            </c:strRef>
          </c:cat>
          <c:val>
            <c:numRef>
              <c:f>Sheet1!$B$2:$B$3</c:f>
              <c:numCache>
                <c:formatCode>0%</c:formatCode>
                <c:ptCount val="2"/>
                <c:pt idx="0">
                  <c:v>0.59</c:v>
                </c:pt>
                <c:pt idx="1">
                  <c:v>0.71</c:v>
                </c:pt>
              </c:numCache>
            </c:numRef>
          </c:val>
          <c:extLst>
            <c:ext xmlns:c16="http://schemas.microsoft.com/office/drawing/2014/chart" uri="{C3380CC4-5D6E-409C-BE32-E72D297353CC}">
              <c16:uniqueId val="{00000000-773B-4B4E-9D22-A4A68B0E1347}"/>
            </c:ext>
          </c:extLst>
        </c:ser>
        <c:ser>
          <c:idx val="1"/>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places of leisure</c:v>
                </c:pt>
                <c:pt idx="1">
                  <c:v>Providing access to educational facilities</c:v>
                </c:pt>
              </c:strCache>
            </c:strRef>
          </c:cat>
          <c:val>
            <c:numRef>
              <c:f>Sheet1!$C$2:$C$3</c:f>
              <c:numCache>
                <c:formatCode>0%</c:formatCode>
                <c:ptCount val="2"/>
                <c:pt idx="0">
                  <c:v>0.73</c:v>
                </c:pt>
                <c:pt idx="1">
                  <c:v>0.75</c:v>
                </c:pt>
              </c:numCache>
            </c:numRef>
          </c:val>
          <c:extLst>
            <c:ext xmlns:c16="http://schemas.microsoft.com/office/drawing/2014/chart" uri="{C3380CC4-5D6E-409C-BE32-E72D297353CC}">
              <c16:uniqueId val="{00000001-773B-4B4E-9D22-A4A68B0E1347}"/>
            </c:ext>
          </c:extLst>
        </c:ser>
        <c:ser>
          <c:idx val="2"/>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access to places of leisure</c:v>
                </c:pt>
                <c:pt idx="1">
                  <c:v>Providing access to educational facilities</c:v>
                </c:pt>
              </c:strCache>
            </c:strRef>
          </c:cat>
          <c:val>
            <c:numRef>
              <c:f>Sheet1!$D$2:$D$3</c:f>
              <c:numCache>
                <c:formatCode>0%</c:formatCode>
                <c:ptCount val="2"/>
                <c:pt idx="0">
                  <c:v>0.77</c:v>
                </c:pt>
                <c:pt idx="1">
                  <c:v>0.81</c:v>
                </c:pt>
              </c:numCache>
            </c:numRef>
          </c:val>
          <c:extLst>
            <c:ext xmlns:c16="http://schemas.microsoft.com/office/drawing/2014/chart" uri="{C3380CC4-5D6E-409C-BE32-E72D297353CC}">
              <c16:uniqueId val="{00000002-773B-4B4E-9D22-A4A68B0E1347}"/>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0"/>
          <c:order val="0"/>
          <c:tx>
            <c:strRef>
              <c:f>Sheet1!$B$1</c:f>
              <c:strCache>
                <c:ptCount val="1"/>
                <c:pt idx="0">
                  <c:v>National Average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Achieving Sustainable Practices/reducing pollution/carbon footprint</c:v>
                </c:pt>
              </c:strCache>
            </c:strRef>
          </c:cat>
          <c:val>
            <c:numRef>
              <c:f>Sheet1!$B$2</c:f>
              <c:numCache>
                <c:formatCode>0%</c:formatCode>
                <c:ptCount val="1"/>
                <c:pt idx="0">
                  <c:v>0.59</c:v>
                </c:pt>
              </c:numCache>
            </c:numRef>
          </c:val>
          <c:extLst>
            <c:ext xmlns:c16="http://schemas.microsoft.com/office/drawing/2014/chart" uri="{C3380CC4-5D6E-409C-BE32-E72D297353CC}">
              <c16:uniqueId val="{00000000-247E-41A2-946F-45882567AC00}"/>
            </c:ext>
          </c:extLst>
        </c:ser>
        <c:ser>
          <c:idx val="1"/>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Achieving Sustainable Practices/reducing pollution/carbon footprint</c:v>
                </c:pt>
              </c:strCache>
            </c:strRef>
          </c:cat>
          <c:val>
            <c:numRef>
              <c:f>Sheet1!$C$2</c:f>
              <c:numCache>
                <c:formatCode>0%</c:formatCode>
                <c:ptCount val="1"/>
                <c:pt idx="0">
                  <c:v>0.82</c:v>
                </c:pt>
              </c:numCache>
            </c:numRef>
          </c:val>
          <c:extLst>
            <c:ext xmlns:c16="http://schemas.microsoft.com/office/drawing/2014/chart" uri="{C3380CC4-5D6E-409C-BE32-E72D297353CC}">
              <c16:uniqueId val="{00000001-247E-41A2-946F-45882567AC00}"/>
            </c:ext>
          </c:extLst>
        </c:ser>
        <c:ser>
          <c:idx val="2"/>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Achieving Sustainable Practices/reducing pollution/carbon footprint</c:v>
                </c:pt>
              </c:strCache>
            </c:strRef>
          </c:cat>
          <c:val>
            <c:numRef>
              <c:f>Sheet1!$D$2</c:f>
              <c:numCache>
                <c:formatCode>0%</c:formatCode>
                <c:ptCount val="1"/>
                <c:pt idx="0">
                  <c:v>0.83</c:v>
                </c:pt>
              </c:numCache>
            </c:numRef>
          </c:val>
          <c:extLst>
            <c:ext xmlns:c16="http://schemas.microsoft.com/office/drawing/2014/chart" uri="{C3380CC4-5D6E-409C-BE32-E72D297353CC}">
              <c16:uniqueId val="{00000002-247E-41A2-946F-45882567AC00}"/>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ayout>
        <c:manualLayout>
          <c:xMode val="edge"/>
          <c:yMode val="edge"/>
          <c:x val="0.10000005061055733"/>
          <c:y val="1.6152475981670966E-2"/>
          <c:w val="0.89999994938944272"/>
          <c:h val="6.762990819585534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Sheet1!$B$2:$B$3</c:f>
              <c:strCache>
                <c:ptCount val="2"/>
                <c:pt idx="0">
                  <c:v>Providing access to the region/adjacent cities and counties</c:v>
                </c:pt>
                <c:pt idx="1">
                  <c:v>Providing safe transporatation alternative</c:v>
                </c:pt>
              </c:strCache>
            </c:strRef>
          </c:cat>
          <c:val>
            <c:numRef>
              <c:f>Sheet1!$C$2:$C$3</c:f>
              <c:numCache>
                <c:formatCode>0%</c:formatCode>
                <c:ptCount val="2"/>
                <c:pt idx="0">
                  <c:v>0.61</c:v>
                </c:pt>
                <c:pt idx="1">
                  <c:v>0.73</c:v>
                </c:pt>
              </c:numCache>
            </c:numRef>
          </c:val>
          <c:extLst>
            <c:ext xmlns:c16="http://schemas.microsoft.com/office/drawing/2014/chart" uri="{C3380CC4-5D6E-409C-BE32-E72D297353CC}">
              <c16:uniqueId val="{00000001-77C4-48F2-9AE3-F208F9E2E8BC}"/>
            </c:ext>
          </c:extLst>
        </c:ser>
        <c:ser>
          <c:idx val="2"/>
          <c:order val="1"/>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Sheet1!$B$2:$B$3</c:f>
              <c:strCache>
                <c:ptCount val="2"/>
                <c:pt idx="0">
                  <c:v>Providing access to the region/adjacent cities and counties</c:v>
                </c:pt>
                <c:pt idx="1">
                  <c:v>Providing safe transporatation alternative</c:v>
                </c:pt>
              </c:strCache>
            </c:strRef>
          </c:cat>
          <c:val>
            <c:numRef>
              <c:f>Sheet1!$D$2:$D$3</c:f>
              <c:numCache>
                <c:formatCode>0%</c:formatCode>
                <c:ptCount val="2"/>
                <c:pt idx="0">
                  <c:v>0.71</c:v>
                </c:pt>
                <c:pt idx="1">
                  <c:v>0.77</c:v>
                </c:pt>
              </c:numCache>
            </c:numRef>
          </c:val>
          <c:extLst>
            <c:ext xmlns:c16="http://schemas.microsoft.com/office/drawing/2014/chart" uri="{C3380CC4-5D6E-409C-BE32-E72D297353CC}">
              <c16:uniqueId val="{00000002-77C4-48F2-9AE3-F208F9E2E8BC}"/>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2"/>
          <c:order val="0"/>
          <c:tx>
            <c:strRef>
              <c:f>Sheet1!$B$1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opportunities to locate affordable housing</c:v>
                </c:pt>
                <c:pt idx="1">
                  <c:v>Supporting community business</c:v>
                </c:pt>
              </c:strCache>
            </c:strRef>
          </c:cat>
          <c:val>
            <c:numRef>
              <c:f>Sheet1!$B$2:$B$3</c:f>
              <c:numCache>
                <c:formatCode>0%</c:formatCode>
                <c:ptCount val="2"/>
                <c:pt idx="0">
                  <c:v>0.53</c:v>
                </c:pt>
                <c:pt idx="1">
                  <c:v>0.64</c:v>
                </c:pt>
              </c:numCache>
            </c:numRef>
          </c:val>
          <c:extLst>
            <c:ext xmlns:c16="http://schemas.microsoft.com/office/drawing/2014/chart" uri="{C3380CC4-5D6E-409C-BE32-E72D297353CC}">
              <c16:uniqueId val="{00000002-D1B3-4D60-8E5D-00C3CB4C472F}"/>
            </c:ext>
          </c:extLst>
        </c:ser>
        <c:ser>
          <c:idx val="0"/>
          <c:order val="1"/>
          <c:tx>
            <c:strRef>
              <c:f>Sheet1!$C$1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opportunities to locate affordable housing</c:v>
                </c:pt>
                <c:pt idx="1">
                  <c:v>Supporting community business</c:v>
                </c:pt>
              </c:strCache>
            </c:strRef>
          </c:cat>
          <c:val>
            <c:numRef>
              <c:f>Sheet1!$C$2:$C$3</c:f>
              <c:numCache>
                <c:formatCode>0%</c:formatCode>
                <c:ptCount val="2"/>
                <c:pt idx="0">
                  <c:v>0.63</c:v>
                </c:pt>
                <c:pt idx="1">
                  <c:v>0.72</c:v>
                </c:pt>
              </c:numCache>
            </c:numRef>
          </c:val>
          <c:extLst>
            <c:ext xmlns:c16="http://schemas.microsoft.com/office/drawing/2014/chart" uri="{C3380CC4-5D6E-409C-BE32-E72D297353CC}">
              <c16:uniqueId val="{00000000-AA6E-4E2C-9924-C9C6236793FE}"/>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0"/>
          <c:order val="0"/>
          <c:tx>
            <c:strRef>
              <c:f>Sheet1!$B$1</c:f>
              <c:strCache>
                <c:ptCount val="1"/>
                <c:pt idx="0">
                  <c:v>National Average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personally secure while using RTD services</c:v>
                </c:pt>
                <c:pt idx="1">
                  <c:v>I have a positive perception of the RTD brand</c:v>
                </c:pt>
              </c:strCache>
            </c:strRef>
          </c:cat>
          <c:val>
            <c:numRef>
              <c:f>Sheet1!$B$2:$B$3</c:f>
              <c:numCache>
                <c:formatCode>0%</c:formatCode>
                <c:ptCount val="2"/>
                <c:pt idx="0">
                  <c:v>0.53</c:v>
                </c:pt>
                <c:pt idx="1">
                  <c:v>0.42</c:v>
                </c:pt>
              </c:numCache>
            </c:numRef>
          </c:val>
          <c:extLst>
            <c:ext xmlns:c16="http://schemas.microsoft.com/office/drawing/2014/chart" uri="{C3380CC4-5D6E-409C-BE32-E72D297353CC}">
              <c16:uniqueId val="{00000000-77C4-48F2-9AE3-F208F9E2E8BC}"/>
            </c:ext>
          </c:extLst>
        </c:ser>
        <c:ser>
          <c:idx val="1"/>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personally secure while using RTD services</c:v>
                </c:pt>
                <c:pt idx="1">
                  <c:v>I have a positive perception of the RTD brand</c:v>
                </c:pt>
              </c:strCache>
            </c:strRef>
          </c:cat>
          <c:val>
            <c:numRef>
              <c:f>Sheet1!$C$2:$C$3</c:f>
              <c:numCache>
                <c:formatCode>0%</c:formatCode>
                <c:ptCount val="2"/>
                <c:pt idx="0">
                  <c:v>0.4</c:v>
                </c:pt>
                <c:pt idx="1">
                  <c:v>0.44</c:v>
                </c:pt>
              </c:numCache>
            </c:numRef>
          </c:val>
          <c:extLst>
            <c:ext xmlns:c16="http://schemas.microsoft.com/office/drawing/2014/chart" uri="{C3380CC4-5D6E-409C-BE32-E72D297353CC}">
              <c16:uniqueId val="{00000001-77C4-48F2-9AE3-F208F9E2E8BC}"/>
            </c:ext>
          </c:extLst>
        </c:ser>
        <c:ser>
          <c:idx val="2"/>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personally secure while using RTD services</c:v>
                </c:pt>
                <c:pt idx="1">
                  <c:v>I have a positive perception of the RTD brand</c:v>
                </c:pt>
              </c:strCache>
            </c:strRef>
          </c:cat>
          <c:val>
            <c:numRef>
              <c:f>Sheet1!$D$2:$D$3</c:f>
              <c:numCache>
                <c:formatCode>0%</c:formatCode>
                <c:ptCount val="2"/>
                <c:pt idx="0">
                  <c:v>0.43</c:v>
                </c:pt>
                <c:pt idx="1">
                  <c:v>0.46</c:v>
                </c:pt>
              </c:numCache>
            </c:numRef>
          </c:val>
          <c:extLst>
            <c:ext xmlns:c16="http://schemas.microsoft.com/office/drawing/2014/chart" uri="{C3380CC4-5D6E-409C-BE32-E72D297353CC}">
              <c16:uniqueId val="{00000002-77C4-48F2-9AE3-F208F9E2E8BC}"/>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0"/>
          <c:order val="0"/>
          <c:tx>
            <c:strRef>
              <c:f>Sheet1!$B$1</c:f>
              <c:strCache>
                <c:ptCount val="1"/>
                <c:pt idx="0">
                  <c:v>National Average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RTD's financial reporting is understandable and transparent</c:v>
                </c:pt>
                <c:pt idx="1">
                  <c:v>RTD adequately serves employment centers</c:v>
                </c:pt>
              </c:strCache>
            </c:strRef>
          </c:cat>
          <c:val>
            <c:numRef>
              <c:f>Sheet1!$B$2:$B$3</c:f>
              <c:numCache>
                <c:formatCode>0%</c:formatCode>
                <c:ptCount val="2"/>
                <c:pt idx="0">
                  <c:v>0.11</c:v>
                </c:pt>
                <c:pt idx="1">
                  <c:v>0.27</c:v>
                </c:pt>
              </c:numCache>
            </c:numRef>
          </c:val>
          <c:extLst>
            <c:ext xmlns:c16="http://schemas.microsoft.com/office/drawing/2014/chart" uri="{C3380CC4-5D6E-409C-BE32-E72D297353CC}">
              <c16:uniqueId val="{00000000-D1B3-4D60-8E5D-00C3CB4C472F}"/>
            </c:ext>
          </c:extLst>
        </c:ser>
        <c:ser>
          <c:idx val="1"/>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RTD's financial reporting is understandable and transparent</c:v>
                </c:pt>
                <c:pt idx="1">
                  <c:v>RTD adequately serves employment centers</c:v>
                </c:pt>
              </c:strCache>
            </c:strRef>
          </c:cat>
          <c:val>
            <c:numRef>
              <c:f>Sheet1!$C$2:$C$3</c:f>
              <c:numCache>
                <c:formatCode>0%</c:formatCode>
                <c:ptCount val="2"/>
                <c:pt idx="0">
                  <c:v>0.2</c:v>
                </c:pt>
                <c:pt idx="1">
                  <c:v>0.36</c:v>
                </c:pt>
              </c:numCache>
            </c:numRef>
          </c:val>
          <c:extLst>
            <c:ext xmlns:c16="http://schemas.microsoft.com/office/drawing/2014/chart" uri="{C3380CC4-5D6E-409C-BE32-E72D297353CC}">
              <c16:uniqueId val="{00000001-D1B3-4D60-8E5D-00C3CB4C472F}"/>
            </c:ext>
          </c:extLst>
        </c:ser>
        <c:ser>
          <c:idx val="2"/>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RTD's financial reporting is understandable and transparent</c:v>
                </c:pt>
                <c:pt idx="1">
                  <c:v>RTD adequately serves employment centers</c:v>
                </c:pt>
              </c:strCache>
            </c:strRef>
          </c:cat>
          <c:val>
            <c:numRef>
              <c:f>Sheet1!$D$2:$D$3</c:f>
              <c:numCache>
                <c:formatCode>0%</c:formatCode>
                <c:ptCount val="2"/>
                <c:pt idx="0">
                  <c:v>0.25</c:v>
                </c:pt>
                <c:pt idx="1">
                  <c:v>0.36</c:v>
                </c:pt>
              </c:numCache>
            </c:numRef>
          </c:val>
          <c:extLst>
            <c:ext xmlns:c16="http://schemas.microsoft.com/office/drawing/2014/chart" uri="{C3380CC4-5D6E-409C-BE32-E72D297353CC}">
              <c16:uniqueId val="{00000002-D1B3-4D60-8E5D-00C3CB4C472F}"/>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services are accessible to people with various disabilities</c:v>
                </c:pt>
                <c:pt idx="1">
                  <c:v>I feel that RTD vehicles are mechanically safe</c:v>
                </c:pt>
              </c:strCache>
            </c:strRef>
          </c:cat>
          <c:val>
            <c:numRef>
              <c:f>Sheet1!$C$2:$C$3</c:f>
              <c:numCache>
                <c:formatCode>0%</c:formatCode>
                <c:ptCount val="2"/>
                <c:pt idx="0">
                  <c:v>0.74</c:v>
                </c:pt>
                <c:pt idx="1">
                  <c:v>0.88</c:v>
                </c:pt>
              </c:numCache>
            </c:numRef>
          </c:val>
          <c:extLst>
            <c:ext xmlns:c16="http://schemas.microsoft.com/office/drawing/2014/chart" uri="{C3380CC4-5D6E-409C-BE32-E72D297353CC}">
              <c16:uniqueId val="{00000001-77C4-48F2-9AE3-F208F9E2E8BC}"/>
            </c:ext>
          </c:extLst>
        </c:ser>
        <c:ser>
          <c:idx val="2"/>
          <c:order val="1"/>
          <c:tx>
            <c:strRef>
              <c:f>Sheet1!$D$1</c:f>
              <c:strCache>
                <c:ptCount val="1"/>
                <c:pt idx="0">
                  <c:v>RTD 2024</c:v>
                </c:pt>
              </c:strCache>
            </c:strRef>
          </c:tx>
          <c:spPr>
            <a:solidFill>
              <a:schemeClr val="accent2"/>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1-9983-4825-851C-73B9F44C504A}"/>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0-9983-4825-851C-73B9F44C504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services are accessible to people with various disabilities</c:v>
                </c:pt>
                <c:pt idx="1">
                  <c:v>I feel that RTD vehicles are mechanically safe</c:v>
                </c:pt>
              </c:strCache>
            </c:strRef>
          </c:cat>
          <c:val>
            <c:numRef>
              <c:f>Sheet1!$D$2:$D$3</c:f>
              <c:numCache>
                <c:formatCode>0%</c:formatCode>
                <c:ptCount val="2"/>
                <c:pt idx="0">
                  <c:v>0.72</c:v>
                </c:pt>
                <c:pt idx="1">
                  <c:v>0.85</c:v>
                </c:pt>
              </c:numCache>
            </c:numRef>
          </c:val>
          <c:extLst>
            <c:ext xmlns:c16="http://schemas.microsoft.com/office/drawing/2014/chart" uri="{C3380CC4-5D6E-409C-BE32-E72D297353CC}">
              <c16:uniqueId val="{00000002-77C4-48F2-9AE3-F208F9E2E8BC}"/>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48782559826436"/>
          <c:y val="0.12894928223575372"/>
          <c:w val="0.46246389502437496"/>
          <c:h val="0.75934764000639265"/>
        </c:manualLayout>
      </c:layout>
      <c:barChart>
        <c:barDir val="bar"/>
        <c:grouping val="clustered"/>
        <c:varyColors val="0"/>
        <c:ser>
          <c:idx val="0"/>
          <c:order val="0"/>
          <c:tx>
            <c:strRef>
              <c:f>Sheet1!$B$1</c:f>
              <c:strCache>
                <c:ptCount val="1"/>
                <c:pt idx="0">
                  <c:v>2022</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Value to you personally</c:v>
                </c:pt>
                <c:pt idx="1">
                  <c:v>Value to Greater Denver region</c:v>
                </c:pt>
              </c:strCache>
            </c:strRef>
          </c:cat>
          <c:val>
            <c:numRef>
              <c:f>Sheet1!$B$2:$B$3</c:f>
              <c:numCache>
                <c:formatCode>0%</c:formatCode>
                <c:ptCount val="2"/>
                <c:pt idx="0">
                  <c:v>0.28000000000000003</c:v>
                </c:pt>
                <c:pt idx="1">
                  <c:v>0.68</c:v>
                </c:pt>
              </c:numCache>
            </c:numRef>
          </c:val>
          <c:extLst>
            <c:ext xmlns:c16="http://schemas.microsoft.com/office/drawing/2014/chart" uri="{C3380CC4-5D6E-409C-BE32-E72D297353CC}">
              <c16:uniqueId val="{00000000-956F-4CBD-856E-58381120C7C3}"/>
            </c:ext>
          </c:extLst>
        </c:ser>
        <c:ser>
          <c:idx val="1"/>
          <c:order val="1"/>
          <c:tx>
            <c:strRef>
              <c:f>Sheet1!$C$1</c:f>
              <c:strCache>
                <c:ptCount val="1"/>
                <c:pt idx="0">
                  <c:v>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Value to you personally</c:v>
                </c:pt>
                <c:pt idx="1">
                  <c:v>Value to Greater Denver region</c:v>
                </c:pt>
              </c:strCache>
            </c:strRef>
          </c:cat>
          <c:val>
            <c:numRef>
              <c:f>Sheet1!$C$2:$C$3</c:f>
              <c:numCache>
                <c:formatCode>0%</c:formatCode>
                <c:ptCount val="2"/>
                <c:pt idx="0">
                  <c:v>0.54</c:v>
                </c:pt>
                <c:pt idx="1">
                  <c:v>0.84</c:v>
                </c:pt>
              </c:numCache>
            </c:numRef>
          </c:val>
          <c:extLst>
            <c:ext xmlns:c16="http://schemas.microsoft.com/office/drawing/2014/chart" uri="{C3380CC4-5D6E-409C-BE32-E72D297353CC}">
              <c16:uniqueId val="{00000001-956F-4CBD-856E-58381120C7C3}"/>
            </c:ext>
          </c:extLst>
        </c:ser>
        <c:ser>
          <c:idx val="2"/>
          <c:order val="2"/>
          <c:tx>
            <c:strRef>
              <c:f>Sheet1!$D$1</c:f>
              <c:strCache>
                <c:ptCount val="1"/>
                <c:pt idx="0">
                  <c:v>2024</c:v>
                </c:pt>
              </c:strCache>
            </c:strRef>
          </c:tx>
          <c:spPr>
            <a:solidFill>
              <a:schemeClr val="accent2"/>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0-4C5C-4D78-9216-44DCE5F84CF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Value to you personally</c:v>
                </c:pt>
                <c:pt idx="1">
                  <c:v>Value to Greater Denver region</c:v>
                </c:pt>
              </c:strCache>
            </c:strRef>
          </c:cat>
          <c:val>
            <c:numRef>
              <c:f>Sheet1!$D$2:$D$3</c:f>
              <c:numCache>
                <c:formatCode>0%</c:formatCode>
                <c:ptCount val="2"/>
                <c:pt idx="0">
                  <c:v>0.62</c:v>
                </c:pt>
                <c:pt idx="1">
                  <c:v>0.86</c:v>
                </c:pt>
              </c:numCache>
            </c:numRef>
          </c:val>
          <c:extLst>
            <c:ext xmlns:c16="http://schemas.microsoft.com/office/drawing/2014/chart" uri="{C3380CC4-5D6E-409C-BE32-E72D297353CC}">
              <c16:uniqueId val="{00000002-956F-4CBD-856E-58381120C7C3}"/>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ayout>
        <c:manualLayout>
          <c:xMode val="edge"/>
          <c:yMode val="edge"/>
          <c:x val="0.36424120693342005"/>
          <c:y val="2.9360962196692569E-2"/>
          <c:w val="0.33276940989911014"/>
          <c:h val="4.973719116182898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1"/>
          <c:order val="0"/>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service supports community business</c:v>
                </c:pt>
                <c:pt idx="1">
                  <c:v>RTD is a diverse, equitable, and inclusive community resource</c:v>
                </c:pt>
              </c:strCache>
            </c:strRef>
          </c:cat>
          <c:val>
            <c:numRef>
              <c:f>Sheet1!$C$2:$C$3</c:f>
              <c:numCache>
                <c:formatCode>0%</c:formatCode>
                <c:ptCount val="2"/>
                <c:pt idx="0">
                  <c:v>0.45</c:v>
                </c:pt>
                <c:pt idx="1">
                  <c:v>0.61</c:v>
                </c:pt>
              </c:numCache>
            </c:numRef>
          </c:val>
          <c:extLst>
            <c:ext xmlns:c16="http://schemas.microsoft.com/office/drawing/2014/chart" uri="{C3380CC4-5D6E-409C-BE32-E72D297353CC}">
              <c16:uniqueId val="{00000001-D1B3-4D60-8E5D-00C3CB4C472F}"/>
            </c:ext>
          </c:extLst>
        </c:ser>
        <c:ser>
          <c:idx val="2"/>
          <c:order val="1"/>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service supports community business</c:v>
                </c:pt>
                <c:pt idx="1">
                  <c:v>RTD is a diverse, equitable, and inclusive community resource</c:v>
                </c:pt>
              </c:strCache>
            </c:strRef>
          </c:cat>
          <c:val>
            <c:numRef>
              <c:f>Sheet1!$D$2:$D$3</c:f>
              <c:numCache>
                <c:formatCode>0%</c:formatCode>
                <c:ptCount val="2"/>
                <c:pt idx="0">
                  <c:v>0.48</c:v>
                </c:pt>
                <c:pt idx="1">
                  <c:v>0.63</c:v>
                </c:pt>
              </c:numCache>
            </c:numRef>
          </c:val>
          <c:extLst>
            <c:ext xmlns:c16="http://schemas.microsoft.com/office/drawing/2014/chart" uri="{C3380CC4-5D6E-409C-BE32-E72D297353CC}">
              <c16:uniqueId val="{00000002-D1B3-4D60-8E5D-00C3CB4C472F}"/>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is trustoworthy </c:v>
                </c:pt>
                <c:pt idx="1">
                  <c:v>The community's investment in transit provides value</c:v>
                </c:pt>
              </c:strCache>
            </c:strRef>
          </c:cat>
          <c:val>
            <c:numRef>
              <c:f>Sheet1!$C$2:$C$3</c:f>
              <c:numCache>
                <c:formatCode>0%</c:formatCode>
                <c:ptCount val="2"/>
                <c:pt idx="0">
                  <c:v>0.37</c:v>
                </c:pt>
                <c:pt idx="1">
                  <c:v>0.8</c:v>
                </c:pt>
              </c:numCache>
            </c:numRef>
          </c:val>
          <c:extLst>
            <c:ext xmlns:c16="http://schemas.microsoft.com/office/drawing/2014/chart" uri="{C3380CC4-5D6E-409C-BE32-E72D297353CC}">
              <c16:uniqueId val="{00000001-77C4-48F2-9AE3-F208F9E2E8BC}"/>
            </c:ext>
          </c:extLst>
        </c:ser>
        <c:ser>
          <c:idx val="2"/>
          <c:order val="1"/>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is trustoworthy </c:v>
                </c:pt>
                <c:pt idx="1">
                  <c:v>The community's investment in transit provides value</c:v>
                </c:pt>
              </c:strCache>
            </c:strRef>
          </c:cat>
          <c:val>
            <c:numRef>
              <c:f>Sheet1!$D$2:$D$3</c:f>
              <c:numCache>
                <c:formatCode>0%</c:formatCode>
                <c:ptCount val="2"/>
                <c:pt idx="0">
                  <c:v>0.4</c:v>
                </c:pt>
                <c:pt idx="1">
                  <c:v>0.81</c:v>
                </c:pt>
              </c:numCache>
            </c:numRef>
          </c:val>
          <c:extLst>
            <c:ext xmlns:c16="http://schemas.microsoft.com/office/drawing/2014/chart" uri="{C3380CC4-5D6E-409C-BE32-E72D297353CC}">
              <c16:uniqueId val="{00000002-77C4-48F2-9AE3-F208F9E2E8BC}"/>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06780787228623"/>
          <c:y val="0.12894928223575372"/>
          <c:w val="0.54893219212771371"/>
          <c:h val="0.75934764000639265"/>
        </c:manualLayout>
      </c:layout>
      <c:barChart>
        <c:barDir val="bar"/>
        <c:grouping val="clustered"/>
        <c:varyColors val="0"/>
        <c:ser>
          <c:idx val="1"/>
          <c:order val="0"/>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manages its financial resources well</c:v>
                </c:pt>
                <c:pt idx="1">
                  <c:v>RTD is a good steward of public funds</c:v>
                </c:pt>
              </c:strCache>
            </c:strRef>
          </c:cat>
          <c:val>
            <c:numRef>
              <c:f>Sheet1!$C$2:$C$3</c:f>
              <c:numCache>
                <c:formatCode>0%</c:formatCode>
                <c:ptCount val="2"/>
                <c:pt idx="0">
                  <c:v>0.14000000000000001</c:v>
                </c:pt>
                <c:pt idx="1">
                  <c:v>0.27</c:v>
                </c:pt>
              </c:numCache>
            </c:numRef>
          </c:val>
          <c:extLst>
            <c:ext xmlns:c16="http://schemas.microsoft.com/office/drawing/2014/chart" uri="{C3380CC4-5D6E-409C-BE32-E72D297353CC}">
              <c16:uniqueId val="{00000001-D1B3-4D60-8E5D-00C3CB4C472F}"/>
            </c:ext>
          </c:extLst>
        </c:ser>
        <c:ser>
          <c:idx val="2"/>
          <c:order val="1"/>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RTD manages its financial resources well</c:v>
                </c:pt>
                <c:pt idx="1">
                  <c:v>RTD is a good steward of public funds</c:v>
                </c:pt>
              </c:strCache>
            </c:strRef>
          </c:cat>
          <c:val>
            <c:numRef>
              <c:f>Sheet1!$D$2:$D$3</c:f>
              <c:numCache>
                <c:formatCode>0%</c:formatCode>
                <c:ptCount val="2"/>
                <c:pt idx="0">
                  <c:v>0.19</c:v>
                </c:pt>
                <c:pt idx="1">
                  <c:v>0.28999999999999998</c:v>
                </c:pt>
              </c:numCache>
            </c:numRef>
          </c:val>
          <c:extLst>
            <c:ext xmlns:c16="http://schemas.microsoft.com/office/drawing/2014/chart" uri="{C3380CC4-5D6E-409C-BE32-E72D297353CC}">
              <c16:uniqueId val="{00000002-D1B3-4D60-8E5D-00C3CB4C472F}"/>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00595647449201"/>
          <c:y val="0.12742292084865731"/>
          <c:w val="0.44292986049238325"/>
          <c:h val="0.84011267032195303"/>
        </c:manualLayout>
      </c:layout>
      <c:barChart>
        <c:barDir val="bar"/>
        <c:grouping val="clustered"/>
        <c:varyColors val="0"/>
        <c:ser>
          <c:idx val="1"/>
          <c:order val="0"/>
          <c:tx>
            <c:strRef>
              <c:f>Sheet1!$C$1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Providing a safe transportation alternative</c:v>
                </c:pt>
                <c:pt idx="1">
                  <c:v>Providing transportation to people with mobility needs</c:v>
                </c:pt>
                <c:pt idx="2">
                  <c:v>Reducing traffic congestion</c:v>
                </c:pt>
                <c:pt idx="3">
                  <c:v>Providing affordable transportation options</c:v>
                </c:pt>
                <c:pt idx="4">
                  <c:v>Providing access to places of employment</c:v>
                </c:pt>
              </c:strCache>
            </c:strRef>
          </c:cat>
          <c:val>
            <c:numRef>
              <c:f>Sheet1!$C$2:$C$6</c:f>
              <c:numCache>
                <c:formatCode>0%</c:formatCode>
                <c:ptCount val="5"/>
                <c:pt idx="0">
                  <c:v>0.25</c:v>
                </c:pt>
                <c:pt idx="1">
                  <c:v>0.27</c:v>
                </c:pt>
                <c:pt idx="2">
                  <c:v>0.32</c:v>
                </c:pt>
                <c:pt idx="3">
                  <c:v>0.32</c:v>
                </c:pt>
                <c:pt idx="4">
                  <c:v>0.47</c:v>
                </c:pt>
              </c:numCache>
            </c:numRef>
          </c:val>
          <c:extLst>
            <c:ext xmlns:c16="http://schemas.microsoft.com/office/drawing/2014/chart" uri="{C3380CC4-5D6E-409C-BE32-E72D297353CC}">
              <c16:uniqueId val="{00000000-2396-44A8-BD4C-ECEDE7021C63}"/>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numFmt formatCode="0%" sourceLinked="1"/>
        <c:majorTickMark val="none"/>
        <c:minorTickMark val="none"/>
        <c:tickLblPos val="nextTo"/>
        <c:crossAx val="265638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72085531499185"/>
          <c:y val="0.13004190195035992"/>
          <c:w val="0.73503495625392612"/>
          <c:h val="0.75730853200721204"/>
        </c:manualLayout>
      </c:layout>
      <c:barChart>
        <c:barDir val="bar"/>
        <c:grouping val="percentStacked"/>
        <c:varyColors val="0"/>
        <c:ser>
          <c:idx val="0"/>
          <c:order val="0"/>
          <c:tx>
            <c:strRef>
              <c:f>Sheet1!$B$1</c:f>
              <c:strCache>
                <c:ptCount val="1"/>
                <c:pt idx="0">
                  <c:v>Very Satisfied</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Sheet1!$B$2:$B$3</c:f>
              <c:numCache>
                <c:formatCode>0%</c:formatCode>
                <c:ptCount val="2"/>
                <c:pt idx="0">
                  <c:v>0.52</c:v>
                </c:pt>
                <c:pt idx="1">
                  <c:v>0.4</c:v>
                </c:pt>
              </c:numCache>
            </c:numRef>
          </c:val>
          <c:extLst>
            <c:ext xmlns:c16="http://schemas.microsoft.com/office/drawing/2014/chart" uri="{C3380CC4-5D6E-409C-BE32-E72D297353CC}">
              <c16:uniqueId val="{00000000-C191-44BA-8C3F-4B725D3AB5E2}"/>
            </c:ext>
          </c:extLst>
        </c:ser>
        <c:ser>
          <c:idx val="1"/>
          <c:order val="1"/>
          <c:tx>
            <c:strRef>
              <c:f>Sheet1!$C$1</c:f>
              <c:strCache>
                <c:ptCount val="1"/>
                <c:pt idx="0">
                  <c:v>Satisfied</c:v>
                </c:pt>
              </c:strCache>
            </c:strRef>
          </c:tx>
          <c:spPr>
            <a:solidFill>
              <a:srgbClr val="99FF6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Sheet1!$C$2:$C$3</c:f>
              <c:numCache>
                <c:formatCode>0%</c:formatCode>
                <c:ptCount val="2"/>
                <c:pt idx="0">
                  <c:v>0.34</c:v>
                </c:pt>
                <c:pt idx="1">
                  <c:v>0.4</c:v>
                </c:pt>
              </c:numCache>
            </c:numRef>
          </c:val>
          <c:extLst>
            <c:ext xmlns:c16="http://schemas.microsoft.com/office/drawing/2014/chart" uri="{C3380CC4-5D6E-409C-BE32-E72D297353CC}">
              <c16:uniqueId val="{00000001-C191-44BA-8C3F-4B725D3AB5E2}"/>
            </c:ext>
          </c:extLst>
        </c:ser>
        <c:ser>
          <c:idx val="2"/>
          <c:order val="2"/>
          <c:tx>
            <c:strRef>
              <c:f>Sheet1!$D$1</c:f>
              <c:strCache>
                <c:ptCount val="1"/>
                <c:pt idx="0">
                  <c:v>Neutral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Sheet1!$D$2:$D$3</c:f>
              <c:numCache>
                <c:formatCode>0%</c:formatCode>
                <c:ptCount val="2"/>
                <c:pt idx="0">
                  <c:v>0.09</c:v>
                </c:pt>
                <c:pt idx="1">
                  <c:v>0.16</c:v>
                </c:pt>
              </c:numCache>
            </c:numRef>
          </c:val>
          <c:extLst>
            <c:ext xmlns:c16="http://schemas.microsoft.com/office/drawing/2014/chart" uri="{C3380CC4-5D6E-409C-BE32-E72D297353CC}">
              <c16:uniqueId val="{00000002-C191-44BA-8C3F-4B725D3AB5E2}"/>
            </c:ext>
          </c:extLst>
        </c:ser>
        <c:ser>
          <c:idx val="3"/>
          <c:order val="3"/>
          <c:tx>
            <c:strRef>
              <c:f>Sheet1!$E$1</c:f>
              <c:strCache>
                <c:ptCount val="1"/>
                <c:pt idx="0">
                  <c:v>Dissatisfied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Sheet1!$E$2:$E$3</c:f>
              <c:numCache>
                <c:formatCode>0%</c:formatCode>
                <c:ptCount val="2"/>
                <c:pt idx="0">
                  <c:v>0.05</c:v>
                </c:pt>
                <c:pt idx="1">
                  <c:v>0.03</c:v>
                </c:pt>
              </c:numCache>
            </c:numRef>
          </c:val>
          <c:extLst>
            <c:ext xmlns:c16="http://schemas.microsoft.com/office/drawing/2014/chart" uri="{C3380CC4-5D6E-409C-BE32-E72D297353CC}">
              <c16:uniqueId val="{00000003-C191-44BA-8C3F-4B725D3AB5E2}"/>
            </c:ext>
          </c:extLst>
        </c:ser>
        <c:ser>
          <c:idx val="4"/>
          <c:order val="4"/>
          <c:tx>
            <c:strRef>
              <c:f>Sheet1!$F$1</c:f>
              <c:strCache>
                <c:ptCount val="1"/>
                <c:pt idx="0">
                  <c:v>Very Dissatisfied</c:v>
                </c:pt>
              </c:strCache>
            </c:strRef>
          </c:tx>
          <c:spPr>
            <a:solidFill>
              <a:schemeClr val="accent4">
                <a:lumMod val="40000"/>
                <a:lumOff val="60000"/>
              </a:schemeClr>
            </a:solidFill>
            <a:ln>
              <a:noFill/>
            </a:ln>
            <a:effectLst/>
          </c:spPr>
          <c:invertIfNegative val="0"/>
          <c:dLbls>
            <c:dLbl>
              <c:idx val="0"/>
              <c:layout>
                <c:manualLayout>
                  <c:x val="2.4917569846823057E-2"/>
                  <c:y val="-4.7482617162555776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5642016840557924E-2"/>
                      <c:h val="5.9630970152791271E-2"/>
                    </c:manualLayout>
                  </c15:layout>
                </c:ext>
                <c:ext xmlns:c16="http://schemas.microsoft.com/office/drawing/2014/chart" uri="{C3380CC4-5D6E-409C-BE32-E72D297353CC}">
                  <c16:uniqueId val="{00000004-C191-44BA-8C3F-4B725D3AB5E2}"/>
                </c:ext>
              </c:extLst>
            </c:dLbl>
            <c:dLbl>
              <c:idx val="1"/>
              <c:layout>
                <c:manualLayout>
                  <c:x val="2.9792746555984091E-2"/>
                  <c:y val="-5.2235403383219213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3475271636486355E-2"/>
                      <c:h val="6.2718268776539049E-2"/>
                    </c:manualLayout>
                  </c15:layout>
                </c:ext>
                <c:ext xmlns:c16="http://schemas.microsoft.com/office/drawing/2014/chart" uri="{C3380CC4-5D6E-409C-BE32-E72D297353CC}">
                  <c16:uniqueId val="{00000005-C191-44BA-8C3F-4B725D3AB5E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Sheet1!$F$2:$F$3</c:f>
              <c:numCache>
                <c:formatCode>0%</c:formatCode>
                <c:ptCount val="2"/>
                <c:pt idx="0">
                  <c:v>0.01</c:v>
                </c:pt>
                <c:pt idx="1">
                  <c:v>0.02</c:v>
                </c:pt>
              </c:numCache>
            </c:numRef>
          </c:val>
          <c:extLst>
            <c:ext xmlns:c16="http://schemas.microsoft.com/office/drawing/2014/chart" uri="{C3380CC4-5D6E-409C-BE32-E72D297353CC}">
              <c16:uniqueId val="{00000008-C191-44BA-8C3F-4B725D3AB5E2}"/>
            </c:ext>
          </c:extLst>
        </c:ser>
        <c:dLbls>
          <c:dLblPos val="ctr"/>
          <c:showLegendKey val="0"/>
          <c:showVal val="1"/>
          <c:showCatName val="0"/>
          <c:showSerName val="0"/>
          <c:showPercent val="0"/>
          <c:showBubbleSize val="0"/>
        </c:dLbls>
        <c:gapWidth val="40"/>
        <c:overlap val="100"/>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72085531499185"/>
          <c:y val="0.13004190195035992"/>
          <c:w val="0.73503495625392612"/>
          <c:h val="0.75730853200721204"/>
        </c:manualLayout>
      </c:layout>
      <c:barChart>
        <c:barDir val="bar"/>
        <c:grouping val="percentStacked"/>
        <c:varyColors val="0"/>
        <c:ser>
          <c:idx val="0"/>
          <c:order val="0"/>
          <c:tx>
            <c:strRef>
              <c:f>Sheet1!$B$1</c:f>
              <c:strCache>
                <c:ptCount val="1"/>
                <c:pt idx="0">
                  <c:v>Very Satisfied</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Sheet1!$B$2:$B$3</c:f>
              <c:numCache>
                <c:formatCode>0%</c:formatCode>
                <c:ptCount val="2"/>
                <c:pt idx="0">
                  <c:v>0.53</c:v>
                </c:pt>
                <c:pt idx="1">
                  <c:v>0.3</c:v>
                </c:pt>
              </c:numCache>
            </c:numRef>
          </c:val>
          <c:extLst>
            <c:ext xmlns:c16="http://schemas.microsoft.com/office/drawing/2014/chart" uri="{C3380CC4-5D6E-409C-BE32-E72D297353CC}">
              <c16:uniqueId val="{00000000-C191-44BA-8C3F-4B725D3AB5E2}"/>
            </c:ext>
          </c:extLst>
        </c:ser>
        <c:ser>
          <c:idx val="1"/>
          <c:order val="1"/>
          <c:tx>
            <c:strRef>
              <c:f>Sheet1!$C$1</c:f>
              <c:strCache>
                <c:ptCount val="1"/>
                <c:pt idx="0">
                  <c:v>Satisfied</c:v>
                </c:pt>
              </c:strCache>
            </c:strRef>
          </c:tx>
          <c:spPr>
            <a:solidFill>
              <a:srgbClr val="99FF6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Sheet1!$C$2:$C$3</c:f>
              <c:numCache>
                <c:formatCode>0%</c:formatCode>
                <c:ptCount val="2"/>
                <c:pt idx="0">
                  <c:v>0.32</c:v>
                </c:pt>
                <c:pt idx="1">
                  <c:v>0.41</c:v>
                </c:pt>
              </c:numCache>
            </c:numRef>
          </c:val>
          <c:extLst>
            <c:ext xmlns:c16="http://schemas.microsoft.com/office/drawing/2014/chart" uri="{C3380CC4-5D6E-409C-BE32-E72D297353CC}">
              <c16:uniqueId val="{00000001-C191-44BA-8C3F-4B725D3AB5E2}"/>
            </c:ext>
          </c:extLst>
        </c:ser>
        <c:ser>
          <c:idx val="2"/>
          <c:order val="2"/>
          <c:tx>
            <c:strRef>
              <c:f>Sheet1!$D$1</c:f>
              <c:strCache>
                <c:ptCount val="1"/>
                <c:pt idx="0">
                  <c:v>Neutral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Sheet1!$D$2:$D$3</c:f>
              <c:numCache>
                <c:formatCode>0%</c:formatCode>
                <c:ptCount val="2"/>
                <c:pt idx="0">
                  <c:v>0.08</c:v>
                </c:pt>
                <c:pt idx="1">
                  <c:v>0.17</c:v>
                </c:pt>
              </c:numCache>
            </c:numRef>
          </c:val>
          <c:extLst>
            <c:ext xmlns:c16="http://schemas.microsoft.com/office/drawing/2014/chart" uri="{C3380CC4-5D6E-409C-BE32-E72D297353CC}">
              <c16:uniqueId val="{00000002-C191-44BA-8C3F-4B725D3AB5E2}"/>
            </c:ext>
          </c:extLst>
        </c:ser>
        <c:ser>
          <c:idx val="3"/>
          <c:order val="3"/>
          <c:tx>
            <c:strRef>
              <c:f>Sheet1!$E$1</c:f>
              <c:strCache>
                <c:ptCount val="1"/>
                <c:pt idx="0">
                  <c:v>Dissatisfied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Sheet1!$E$2:$E$3</c:f>
              <c:numCache>
                <c:formatCode>0%</c:formatCode>
                <c:ptCount val="2"/>
                <c:pt idx="0">
                  <c:v>0.04</c:v>
                </c:pt>
                <c:pt idx="1">
                  <c:v>0.08</c:v>
                </c:pt>
              </c:numCache>
            </c:numRef>
          </c:val>
          <c:extLst>
            <c:ext xmlns:c16="http://schemas.microsoft.com/office/drawing/2014/chart" uri="{C3380CC4-5D6E-409C-BE32-E72D297353CC}">
              <c16:uniqueId val="{00000003-C191-44BA-8C3F-4B725D3AB5E2}"/>
            </c:ext>
          </c:extLst>
        </c:ser>
        <c:ser>
          <c:idx val="4"/>
          <c:order val="4"/>
          <c:tx>
            <c:strRef>
              <c:f>Sheet1!$F$1</c:f>
              <c:strCache>
                <c:ptCount val="1"/>
                <c:pt idx="0">
                  <c:v>Very Dissatisfied</c:v>
                </c:pt>
              </c:strCache>
            </c:strRef>
          </c:tx>
          <c:spPr>
            <a:solidFill>
              <a:schemeClr val="accent4">
                <a:lumMod val="40000"/>
                <a:lumOff val="60000"/>
              </a:schemeClr>
            </a:solidFill>
            <a:ln>
              <a:noFill/>
            </a:ln>
            <a:effectLst/>
          </c:spPr>
          <c:invertIfNegative val="0"/>
          <c:dLbls>
            <c:dLbl>
              <c:idx val="0"/>
              <c:layout>
                <c:manualLayout>
                  <c:x val="2.4917569846823057E-2"/>
                  <c:y val="-4.7482617162555776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5642016840557924E-2"/>
                      <c:h val="5.9630970152791271E-2"/>
                    </c:manualLayout>
                  </c15:layout>
                </c:ext>
                <c:ext xmlns:c16="http://schemas.microsoft.com/office/drawing/2014/chart" uri="{C3380CC4-5D6E-409C-BE32-E72D297353CC}">
                  <c16:uniqueId val="{00000004-C191-44BA-8C3F-4B725D3AB5E2}"/>
                </c:ext>
              </c:extLst>
            </c:dLbl>
            <c:dLbl>
              <c:idx val="1"/>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439378393216825"/>
                      <c:h val="6.2718251985887957E-2"/>
                    </c:manualLayout>
                  </c15:layout>
                </c:ext>
                <c:ext xmlns:c16="http://schemas.microsoft.com/office/drawing/2014/chart" uri="{C3380CC4-5D6E-409C-BE32-E72D297353CC}">
                  <c16:uniqueId val="{00000005-C191-44BA-8C3F-4B725D3AB5E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Sheet1!$F$2:$F$3</c:f>
              <c:numCache>
                <c:formatCode>0%</c:formatCode>
                <c:ptCount val="2"/>
                <c:pt idx="0">
                  <c:v>0.02</c:v>
                </c:pt>
                <c:pt idx="1">
                  <c:v>0.05</c:v>
                </c:pt>
              </c:numCache>
            </c:numRef>
          </c:val>
          <c:extLst>
            <c:ext xmlns:c16="http://schemas.microsoft.com/office/drawing/2014/chart" uri="{C3380CC4-5D6E-409C-BE32-E72D297353CC}">
              <c16:uniqueId val="{00000008-C191-44BA-8C3F-4B725D3AB5E2}"/>
            </c:ext>
          </c:extLst>
        </c:ser>
        <c:dLbls>
          <c:dLblPos val="ctr"/>
          <c:showLegendKey val="0"/>
          <c:showVal val="1"/>
          <c:showCatName val="0"/>
          <c:showSerName val="0"/>
          <c:showPercent val="0"/>
          <c:showBubbleSize val="0"/>
        </c:dLbls>
        <c:gapWidth val="40"/>
        <c:overlap val="100"/>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a:t>Satisfied and Very Satisfied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18272085531499185"/>
          <c:y val="0.13004190195035992"/>
          <c:w val="0.73503495625392612"/>
          <c:h val="0.75730853200721204"/>
        </c:manualLayout>
      </c:layout>
      <c:barChart>
        <c:barDir val="bar"/>
        <c:grouping val="clustered"/>
        <c:varyColors val="0"/>
        <c:ser>
          <c:idx val="0"/>
          <c:order val="0"/>
          <c:tx>
            <c:strRef>
              <c:f>Sheet1!$B$1</c:f>
              <c:strCache>
                <c:ptCount val="1"/>
                <c:pt idx="0">
                  <c:v>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Sheet1!$B$2:$B$3</c:f>
              <c:numCache>
                <c:formatCode>0%</c:formatCode>
                <c:ptCount val="2"/>
                <c:pt idx="0">
                  <c:v>0.85</c:v>
                </c:pt>
                <c:pt idx="1">
                  <c:v>0.71</c:v>
                </c:pt>
              </c:numCache>
            </c:numRef>
          </c:val>
          <c:extLst>
            <c:ext xmlns:c16="http://schemas.microsoft.com/office/drawing/2014/chart" uri="{C3380CC4-5D6E-409C-BE32-E72D297353CC}">
              <c16:uniqueId val="{00000000-C191-44BA-8C3F-4B725D3AB5E2}"/>
            </c:ext>
          </c:extLst>
        </c:ser>
        <c:ser>
          <c:idx val="1"/>
          <c:order val="1"/>
          <c:tx>
            <c:strRef>
              <c:f>Sheet1!$C$1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Access-on-Demand</c:v>
                </c:pt>
                <c:pt idx="1">
                  <c:v>Access-a-Ride</c:v>
                </c:pt>
              </c:strCache>
            </c:strRef>
          </c:cat>
          <c:val>
            <c:numRef>
              <c:f>Sheet1!$C$2:$C$3</c:f>
              <c:numCache>
                <c:formatCode>0%</c:formatCode>
                <c:ptCount val="2"/>
                <c:pt idx="0">
                  <c:v>0.86</c:v>
                </c:pt>
                <c:pt idx="1">
                  <c:v>0.8</c:v>
                </c:pt>
              </c:numCache>
            </c:numRef>
          </c:val>
          <c:extLst>
            <c:ext xmlns:c16="http://schemas.microsoft.com/office/drawing/2014/chart" uri="{C3380CC4-5D6E-409C-BE32-E72D297353CC}">
              <c16:uniqueId val="{00000001-C191-44BA-8C3F-4B725D3AB5E2}"/>
            </c:ext>
          </c:extLst>
        </c:ser>
        <c:dLbls>
          <c:dLblPos val="outEnd"/>
          <c:showLegendKey val="0"/>
          <c:showVal val="1"/>
          <c:showCatName val="0"/>
          <c:showSerName val="0"/>
          <c:showPercent val="0"/>
          <c:showBubbleSize val="0"/>
        </c:dLbls>
        <c:gapWidth val="40"/>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a:t>Five Most Important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49681187688316497"/>
          <c:y val="0.12742292084865731"/>
          <c:w val="0.47174185735676721"/>
          <c:h val="0.84011267032195303"/>
        </c:manualLayout>
      </c:layout>
      <c:barChart>
        <c:barDir val="bar"/>
        <c:grouping val="cluster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Lbls>
            <c:dLbl>
              <c:idx val="4"/>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21-4EB7-B983-D5A9138B090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Ability to get to places I need to go</c:v>
                </c:pt>
                <c:pt idx="1">
                  <c:v>Travel time</c:v>
                </c:pt>
                <c:pt idx="2">
                  <c:v>Ease of scheduling trip</c:v>
                </c:pt>
                <c:pt idx="3">
                  <c:v>Fare price</c:v>
                </c:pt>
                <c:pt idx="4">
                  <c:v>Vehicles arrive in scheduled window</c:v>
                </c:pt>
              </c:strCache>
            </c:strRef>
          </c:cat>
          <c:val>
            <c:numRef>
              <c:f>Sheet1!$B$2:$B$6</c:f>
              <c:numCache>
                <c:formatCode>0%</c:formatCode>
                <c:ptCount val="5"/>
                <c:pt idx="0">
                  <c:v>0.21</c:v>
                </c:pt>
                <c:pt idx="1">
                  <c:v>0.23</c:v>
                </c:pt>
                <c:pt idx="2">
                  <c:v>0.23</c:v>
                </c:pt>
                <c:pt idx="3">
                  <c:v>0.33</c:v>
                </c:pt>
                <c:pt idx="4">
                  <c:v>0.53</c:v>
                </c:pt>
              </c:numCache>
            </c:numRef>
          </c:val>
          <c:extLst>
            <c:ext xmlns:c16="http://schemas.microsoft.com/office/drawing/2014/chart" uri="{C3380CC4-5D6E-409C-BE32-E72D297353CC}">
              <c16:uniqueId val="{00000000-633B-40D8-A384-4B2E71C387F7}"/>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656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a:t>Five Most Important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3600595647449201"/>
          <c:y val="0.12742292084865731"/>
          <c:w val="0.44292986049238325"/>
          <c:h val="0.84011267032195303"/>
        </c:manualLayout>
      </c:layout>
      <c:barChart>
        <c:barDir val="bar"/>
        <c:grouping val="cluster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Travel time</c:v>
                </c:pt>
                <c:pt idx="1">
                  <c:v>Ability to get to places I need to go</c:v>
                </c:pt>
                <c:pt idx="2">
                  <c:v>Ease of scheduling trip</c:v>
                </c:pt>
                <c:pt idx="3">
                  <c:v>Vehicles arrive in scheduled window</c:v>
                </c:pt>
                <c:pt idx="4">
                  <c:v>Fare price</c:v>
                </c:pt>
              </c:strCache>
            </c:strRef>
          </c:cat>
          <c:val>
            <c:numRef>
              <c:f>Sheet1!$B$2:$B$6</c:f>
              <c:numCache>
                <c:formatCode>0%</c:formatCode>
                <c:ptCount val="5"/>
                <c:pt idx="0">
                  <c:v>0.21</c:v>
                </c:pt>
                <c:pt idx="1">
                  <c:v>0.28999999999999998</c:v>
                </c:pt>
                <c:pt idx="2">
                  <c:v>0.39</c:v>
                </c:pt>
                <c:pt idx="3">
                  <c:v>0.41</c:v>
                </c:pt>
                <c:pt idx="4">
                  <c:v>0.43</c:v>
                </c:pt>
              </c:numCache>
            </c:numRef>
          </c:val>
          <c:extLst>
            <c:ext xmlns:c16="http://schemas.microsoft.com/office/drawing/2014/chart" uri="{C3380CC4-5D6E-409C-BE32-E72D297353CC}">
              <c16:uniqueId val="{00000000-633B-40D8-A384-4B2E71C387F7}"/>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656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318012643510894"/>
          <c:y val="0.11802992949262633"/>
          <c:w val="0.58592790422065055"/>
          <c:h val="0.8422956582887754"/>
        </c:manualLayout>
      </c:layout>
      <c:barChart>
        <c:barDir val="bar"/>
        <c:grouping val="clustered"/>
        <c:varyColors val="0"/>
        <c:ser>
          <c:idx val="0"/>
          <c:order val="0"/>
          <c:tx>
            <c:strRef>
              <c:f>Sheet1!$B$1</c:f>
              <c:strCache>
                <c:ptCount val="1"/>
                <c:pt idx="0">
                  <c:v>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Religious activities</c:v>
                </c:pt>
                <c:pt idx="1">
                  <c:v>Medical</c:v>
                </c:pt>
                <c:pt idx="2">
                  <c:v>Shopping/groceries/errands</c:v>
                </c:pt>
                <c:pt idx="3">
                  <c:v>School</c:v>
                </c:pt>
                <c:pt idx="4">
                  <c:v>Other</c:v>
                </c:pt>
                <c:pt idx="5">
                  <c:v>Work</c:v>
                </c:pt>
                <c:pt idx="6">
                  <c:v>Leisure/social/recreation</c:v>
                </c:pt>
              </c:strCache>
            </c:strRef>
          </c:cat>
          <c:val>
            <c:numRef>
              <c:f>Sheet1!$B$2:$B$8</c:f>
              <c:numCache>
                <c:formatCode>0%</c:formatCode>
                <c:ptCount val="7"/>
                <c:pt idx="0">
                  <c:v>0.01</c:v>
                </c:pt>
                <c:pt idx="1">
                  <c:v>0.02</c:v>
                </c:pt>
                <c:pt idx="2">
                  <c:v>0.04</c:v>
                </c:pt>
                <c:pt idx="3">
                  <c:v>0.05</c:v>
                </c:pt>
                <c:pt idx="4">
                  <c:v>7.0000000000000007E-2</c:v>
                </c:pt>
                <c:pt idx="5">
                  <c:v>0.27</c:v>
                </c:pt>
                <c:pt idx="6">
                  <c:v>0.54</c:v>
                </c:pt>
              </c:numCache>
            </c:numRef>
          </c:val>
          <c:extLst>
            <c:ext xmlns:c16="http://schemas.microsoft.com/office/drawing/2014/chart" uri="{C3380CC4-5D6E-409C-BE32-E72D297353CC}">
              <c16:uniqueId val="{00000000-2F49-4BB9-A0EF-891B53CF4D14}"/>
            </c:ext>
          </c:extLst>
        </c:ser>
        <c:ser>
          <c:idx val="1"/>
          <c:order val="1"/>
          <c:tx>
            <c:strRef>
              <c:f>Sheet1!$C$1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Religious activities</c:v>
                </c:pt>
                <c:pt idx="1">
                  <c:v>Medical</c:v>
                </c:pt>
                <c:pt idx="2">
                  <c:v>Shopping/groceries/errands</c:v>
                </c:pt>
                <c:pt idx="3">
                  <c:v>School</c:v>
                </c:pt>
                <c:pt idx="4">
                  <c:v>Other</c:v>
                </c:pt>
                <c:pt idx="5">
                  <c:v>Work</c:v>
                </c:pt>
                <c:pt idx="6">
                  <c:v>Leisure/social/recreation</c:v>
                </c:pt>
              </c:strCache>
            </c:strRef>
          </c:cat>
          <c:val>
            <c:numRef>
              <c:f>Sheet1!$C$2:$C$8</c:f>
              <c:numCache>
                <c:formatCode>0%</c:formatCode>
                <c:ptCount val="7"/>
                <c:pt idx="0">
                  <c:v>0.01</c:v>
                </c:pt>
                <c:pt idx="1">
                  <c:v>0.04</c:v>
                </c:pt>
                <c:pt idx="2">
                  <c:v>7.0000000000000007E-2</c:v>
                </c:pt>
                <c:pt idx="3">
                  <c:v>0.04</c:v>
                </c:pt>
                <c:pt idx="4">
                  <c:v>0.09</c:v>
                </c:pt>
                <c:pt idx="5">
                  <c:v>0.34</c:v>
                </c:pt>
                <c:pt idx="6">
                  <c:v>0.42</c:v>
                </c:pt>
              </c:numCache>
            </c:numRef>
          </c:val>
          <c:extLst>
            <c:ext xmlns:c16="http://schemas.microsoft.com/office/drawing/2014/chart" uri="{C3380CC4-5D6E-409C-BE32-E72D297353CC}">
              <c16:uniqueId val="{00000003-608D-4E9A-ADD1-7E2A905BFA74}"/>
            </c:ext>
          </c:extLst>
        </c:ser>
        <c:dLbls>
          <c:dLblPos val="outEnd"/>
          <c:showLegendKey val="0"/>
          <c:showVal val="1"/>
          <c:showCatName val="0"/>
          <c:showSerName val="0"/>
          <c:showPercent val="0"/>
          <c:showBubbleSize val="0"/>
        </c:dLbls>
        <c:gapWidth val="37"/>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ayout>
        <c:manualLayout>
          <c:xMode val="edge"/>
          <c:yMode val="edge"/>
          <c:x val="0.40895991027615591"/>
          <c:y val="0"/>
          <c:w val="0.17922562613678952"/>
          <c:h val="7.725784263467097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a:t>Top Five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3600595647449201"/>
          <c:y val="0.16056457296797247"/>
          <c:w val="0.44292986049238325"/>
          <c:h val="0.80697100261414234"/>
        </c:manualLayout>
      </c:layout>
      <c:barChart>
        <c:barDir val="bar"/>
        <c:grouping val="clustered"/>
        <c:varyColors val="0"/>
        <c:ser>
          <c:idx val="0"/>
          <c:order val="0"/>
          <c:tx>
            <c:strRef>
              <c:f>Sheet1!$B$1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am concerned about health and safety</c:v>
                </c:pt>
                <c:pt idx="1">
                  <c:v>Stops are not conveniently located</c:v>
                </c:pt>
                <c:pt idx="2">
                  <c:v>It is too unreliable (poor on-time performance)</c:v>
                </c:pt>
                <c:pt idx="3">
                  <c:v>I do not feel safe from crime while waiting or riding</c:v>
                </c:pt>
                <c:pt idx="4">
                  <c:v>It takes too long to complete a trip</c:v>
                </c:pt>
              </c:strCache>
            </c:strRef>
          </c:cat>
          <c:val>
            <c:numRef>
              <c:f>Sheet1!$B$2:$B$6</c:f>
              <c:numCache>
                <c:formatCode>0%</c:formatCode>
                <c:ptCount val="5"/>
                <c:pt idx="0">
                  <c:v>0.28000000000000003</c:v>
                </c:pt>
                <c:pt idx="1">
                  <c:v>0.28999999999999998</c:v>
                </c:pt>
                <c:pt idx="2">
                  <c:v>0.32</c:v>
                </c:pt>
                <c:pt idx="3">
                  <c:v>0.43</c:v>
                </c:pt>
                <c:pt idx="4">
                  <c:v>0.43</c:v>
                </c:pt>
              </c:numCache>
            </c:numRef>
          </c:val>
          <c:extLst>
            <c:ext xmlns:c16="http://schemas.microsoft.com/office/drawing/2014/chart" uri="{C3380CC4-5D6E-409C-BE32-E72D297353CC}">
              <c16:uniqueId val="{00000000-9D52-4F3C-8B1D-7736D1039ADD}"/>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numFmt formatCode="0%" sourceLinked="1"/>
        <c:majorTickMark val="none"/>
        <c:minorTickMark val="none"/>
        <c:tickLblPos val="nextTo"/>
        <c:crossAx val="2656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00595647449201"/>
          <c:y val="0.16056457296797247"/>
          <c:w val="0.44292986049238325"/>
          <c:h val="0.80697100261414234"/>
        </c:manualLayout>
      </c:layout>
      <c:barChart>
        <c:barDir val="bar"/>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Better on-time performance, realiable trip times</c:v>
                </c:pt>
                <c:pt idx="1">
                  <c:v>More routes to serve places I need to go</c:v>
                </c:pt>
                <c:pt idx="2">
                  <c:v>More frequent service</c:v>
                </c:pt>
              </c:strCache>
            </c:strRef>
          </c:cat>
          <c:val>
            <c:numRef>
              <c:f>Sheet1!$B$2:$B$4</c:f>
              <c:numCache>
                <c:formatCode>0%</c:formatCode>
                <c:ptCount val="3"/>
                <c:pt idx="0">
                  <c:v>0.33</c:v>
                </c:pt>
                <c:pt idx="1">
                  <c:v>0.44</c:v>
                </c:pt>
                <c:pt idx="2">
                  <c:v>0.5</c:v>
                </c:pt>
              </c:numCache>
            </c:numRef>
          </c:val>
          <c:extLst>
            <c:ext xmlns:c16="http://schemas.microsoft.com/office/drawing/2014/chart" uri="{C3380CC4-5D6E-409C-BE32-E72D297353CC}">
              <c16:uniqueId val="{00000000-F9EE-4C4E-A6BF-B29BBA013B01}"/>
            </c:ext>
          </c:extLst>
        </c:ser>
        <c:dLbls>
          <c:dLblPos val="outEnd"/>
          <c:showLegendKey val="0"/>
          <c:showVal val="1"/>
          <c:showCatName val="0"/>
          <c:showSerName val="0"/>
          <c:showPercent val="0"/>
          <c:showBubbleSize val="0"/>
        </c:dLbls>
        <c:gapWidth val="76"/>
        <c:axId val="26563807"/>
        <c:axId val="964048992"/>
      </c:barChart>
      <c:catAx>
        <c:axId val="2656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64048992"/>
        <c:crosses val="autoZero"/>
        <c:auto val="1"/>
        <c:lblAlgn val="ctr"/>
        <c:lblOffset val="100"/>
        <c:noMultiLvlLbl val="0"/>
      </c:catAx>
      <c:valAx>
        <c:axId val="964048992"/>
        <c:scaling>
          <c:orientation val="minMax"/>
        </c:scaling>
        <c:delete val="1"/>
        <c:axPos val="b"/>
        <c:numFmt formatCode="0%" sourceLinked="1"/>
        <c:majorTickMark val="none"/>
        <c:minorTickMark val="none"/>
        <c:tickLblPos val="nextTo"/>
        <c:crossAx val="2656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1"/>
                </a:solidFill>
              </a:rPr>
              <a:t>2024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5-352B-4728-B31B-0D0375ACD7D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4-352B-4728-B31B-0D0375ACD7D5}"/>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352B-4728-B31B-0D0375ACD7D5}"/>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352B-4728-B31B-0D0375ACD7D5}"/>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2-352B-4728-B31B-0D0375ACD7D5}"/>
              </c:ext>
            </c:extLst>
          </c:dPt>
          <c:dLbls>
            <c:dLbl>
              <c:idx val="0"/>
              <c:layout>
                <c:manualLayout>
                  <c:x val="-3.4846251480451229E-2"/>
                  <c:y val="0.129712301518696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2B-4728-B31B-0D0375ACD7D5}"/>
                </c:ext>
              </c:extLst>
            </c:dLbl>
            <c:dLbl>
              <c:idx val="1"/>
              <c:layout>
                <c:manualLayout>
                  <c:x val="-8.1848390021874967E-2"/>
                  <c:y val="7.6828581141693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2B-4728-B31B-0D0375ACD7D5}"/>
                </c:ext>
              </c:extLst>
            </c:dLbl>
            <c:dLbl>
              <c:idx val="2"/>
              <c:layout>
                <c:manualLayout>
                  <c:x val="-4.583907622941355E-2"/>
                  <c:y val="-0.1339079908130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2B-4728-B31B-0D0375ACD7D5}"/>
                </c:ext>
              </c:extLst>
            </c:dLbl>
            <c:dLbl>
              <c:idx val="3"/>
              <c:layout>
                <c:manualLayout>
                  <c:x val="9.0036528381756437E-2"/>
                  <c:y val="-1.7451887742075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2B-4728-B31B-0D0375ACD7D5}"/>
                </c:ext>
              </c:extLst>
            </c:dLbl>
            <c:dLbl>
              <c:idx val="4"/>
              <c:layout>
                <c:manualLayout>
                  <c:x val="3.1734786785592245E-2"/>
                  <c:y val="0.129712301518696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2B-4728-B31B-0D0375ACD7D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Very Poor</c:v>
                </c:pt>
                <c:pt idx="1">
                  <c:v>Poor</c:v>
                </c:pt>
                <c:pt idx="2">
                  <c:v>Fair</c:v>
                </c:pt>
                <c:pt idx="3">
                  <c:v>Good</c:v>
                </c:pt>
                <c:pt idx="4">
                  <c:v>Very Good</c:v>
                </c:pt>
              </c:strCache>
            </c:strRef>
          </c:cat>
          <c:val>
            <c:numRef>
              <c:f>Sheet1!$B$2:$B$6</c:f>
              <c:numCache>
                <c:formatCode>0%</c:formatCode>
                <c:ptCount val="5"/>
                <c:pt idx="0">
                  <c:v>0.09</c:v>
                </c:pt>
                <c:pt idx="1">
                  <c:v>0.19</c:v>
                </c:pt>
                <c:pt idx="2">
                  <c:v>0.37</c:v>
                </c:pt>
                <c:pt idx="3">
                  <c:v>0.27</c:v>
                </c:pt>
                <c:pt idx="4">
                  <c:v>0.09</c:v>
                </c:pt>
              </c:numCache>
            </c:numRef>
          </c:val>
          <c:extLst>
            <c:ext xmlns:c16="http://schemas.microsoft.com/office/drawing/2014/chart" uri="{C3380CC4-5D6E-409C-BE32-E72D297353CC}">
              <c16:uniqueId val="{00000000-352B-4728-B31B-0D0375ACD7D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D268-4A78-8B4D-6DCD7807117C}"/>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D268-4A78-8B4D-6DCD7807117C}"/>
              </c:ext>
            </c:extLst>
          </c:dPt>
          <c:dPt>
            <c:idx val="2"/>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5-D268-4A78-8B4D-6DCD7807117C}"/>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D268-4A78-8B4D-6DCD7807117C}"/>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D268-4A78-8B4D-6DCD7807117C}"/>
              </c:ext>
            </c:extLst>
          </c:dPt>
          <c:dLbls>
            <c:dLbl>
              <c:idx val="0"/>
              <c:layout>
                <c:manualLayout>
                  <c:x val="-2.5502406663060365E-2"/>
                  <c:y val="0.115660283048590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68-4A78-8B4D-6DCD7807117C}"/>
                </c:ext>
              </c:extLst>
            </c:dLbl>
            <c:dLbl>
              <c:idx val="1"/>
              <c:layout>
                <c:manualLayout>
                  <c:x val="-7.0168726678525403E-2"/>
                  <c:y val="0.133036655022116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68-4A78-8B4D-6DCD7807117C}"/>
                </c:ext>
              </c:extLst>
            </c:dLbl>
            <c:dLbl>
              <c:idx val="2"/>
              <c:layout>
                <c:manualLayout>
                  <c:x val="-4.583907622941355E-2"/>
                  <c:y val="-0.1339079908130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68-4A78-8B4D-6DCD7807117C}"/>
                </c:ext>
              </c:extLst>
            </c:dLbl>
            <c:dLbl>
              <c:idx val="3"/>
              <c:layout>
                <c:manualLayout>
                  <c:x val="8.0692784940206305E-2"/>
                  <c:y val="3.524318152082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68-4A78-8B4D-6DCD7807117C}"/>
                </c:ext>
              </c:extLst>
            </c:dLbl>
            <c:dLbl>
              <c:idx val="4"/>
              <c:layout>
                <c:manualLayout>
                  <c:x val="2.2391006737258683E-2"/>
                  <c:y val="0.119173287666117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68-4A78-8B4D-6DCD780711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Very Poor</c:v>
                </c:pt>
                <c:pt idx="1">
                  <c:v>Poor</c:v>
                </c:pt>
                <c:pt idx="2">
                  <c:v>Fair</c:v>
                </c:pt>
                <c:pt idx="3">
                  <c:v>Good</c:v>
                </c:pt>
                <c:pt idx="4">
                  <c:v>Very Good</c:v>
                </c:pt>
              </c:strCache>
            </c:strRef>
          </c:cat>
          <c:val>
            <c:numRef>
              <c:f>Sheet1!$B$2:$B$6</c:f>
              <c:numCache>
                <c:formatCode>0%</c:formatCode>
                <c:ptCount val="5"/>
                <c:pt idx="0">
                  <c:v>0.06</c:v>
                </c:pt>
                <c:pt idx="1">
                  <c:v>0.16</c:v>
                </c:pt>
                <c:pt idx="2">
                  <c:v>0.41</c:v>
                </c:pt>
                <c:pt idx="3">
                  <c:v>0.27</c:v>
                </c:pt>
                <c:pt idx="4">
                  <c:v>0.05</c:v>
                </c:pt>
              </c:numCache>
            </c:numRef>
          </c:val>
          <c:extLst>
            <c:ext xmlns:c16="http://schemas.microsoft.com/office/drawing/2014/chart" uri="{C3380CC4-5D6E-409C-BE32-E72D297353CC}">
              <c16:uniqueId val="{0000000A-D268-4A78-8B4D-6DCD7807117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Sheet1!$B$1</c:f>
              <c:strCache>
                <c:ptCount val="1"/>
                <c:pt idx="0">
                  <c:v>National Average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 you personally</c:v>
                </c:pt>
                <c:pt idx="1">
                  <c:v>To the Greater Denver Region</c:v>
                </c:pt>
              </c:strCache>
            </c:strRef>
          </c:cat>
          <c:val>
            <c:numRef>
              <c:f>Sheet1!$B$2:$B$3</c:f>
              <c:numCache>
                <c:formatCode>0%</c:formatCode>
                <c:ptCount val="2"/>
                <c:pt idx="0">
                  <c:v>0.28999999999999998</c:v>
                </c:pt>
                <c:pt idx="1">
                  <c:v>0.65</c:v>
                </c:pt>
              </c:numCache>
            </c:numRef>
          </c:val>
          <c:extLst>
            <c:ext xmlns:c16="http://schemas.microsoft.com/office/drawing/2014/chart" uri="{C3380CC4-5D6E-409C-BE32-E72D297353CC}">
              <c16:uniqueId val="{00000000-619B-43B8-BB4F-8079F2D09290}"/>
            </c:ext>
          </c:extLst>
        </c:ser>
        <c:ser>
          <c:idx val="2"/>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 you personally</c:v>
                </c:pt>
                <c:pt idx="1">
                  <c:v>To the Greater Denver Region</c:v>
                </c:pt>
              </c:strCache>
            </c:strRef>
          </c:cat>
          <c:val>
            <c:numRef>
              <c:f>Sheet1!$C$2:$C$3</c:f>
              <c:numCache>
                <c:formatCode>0%</c:formatCode>
                <c:ptCount val="2"/>
                <c:pt idx="0">
                  <c:v>0.54</c:v>
                </c:pt>
                <c:pt idx="1">
                  <c:v>0.84</c:v>
                </c:pt>
              </c:numCache>
            </c:numRef>
          </c:val>
          <c:extLst>
            <c:ext xmlns:c16="http://schemas.microsoft.com/office/drawing/2014/chart" uri="{C3380CC4-5D6E-409C-BE32-E72D297353CC}">
              <c16:uniqueId val="{00000001-619B-43B8-BB4F-8079F2D09290}"/>
            </c:ext>
          </c:extLst>
        </c:ser>
        <c:ser>
          <c:idx val="0"/>
          <c:order val="2"/>
          <c:tx>
            <c:strRef>
              <c:f>Sheet1!$D$1</c:f>
              <c:strCache>
                <c:ptCount val="1"/>
                <c:pt idx="0">
                  <c:v>RTD 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 you personally</c:v>
                </c:pt>
                <c:pt idx="1">
                  <c:v>To the Greater Denver Region</c:v>
                </c:pt>
              </c:strCache>
            </c:strRef>
          </c:cat>
          <c:val>
            <c:numRef>
              <c:f>Sheet1!$D$2:$D$3</c:f>
              <c:numCache>
                <c:formatCode>0%</c:formatCode>
                <c:ptCount val="2"/>
                <c:pt idx="0">
                  <c:v>0.62</c:v>
                </c:pt>
                <c:pt idx="1">
                  <c:v>0.86</c:v>
                </c:pt>
              </c:numCache>
            </c:numRef>
          </c:val>
          <c:extLst>
            <c:ext xmlns:c16="http://schemas.microsoft.com/office/drawing/2014/chart" uri="{C3380CC4-5D6E-409C-BE32-E72D297353CC}">
              <c16:uniqueId val="{00000002-619B-43B8-BB4F-8079F2D09290}"/>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layout>
        <c:manualLayout>
          <c:xMode val="edge"/>
          <c:yMode val="edge"/>
          <c:x val="0.11695045665966101"/>
          <c:y val="0"/>
          <c:w val="0.88304954334033903"/>
          <c:h val="6.92060759623270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09249247400327"/>
          <c:y val="0.12894928223575372"/>
          <c:w val="0.54835544476401488"/>
          <c:h val="0.75934764000639265"/>
        </c:manualLayout>
      </c:layout>
      <c:barChart>
        <c:barDir val="bar"/>
        <c:grouping val="clustered"/>
        <c:varyColors val="0"/>
        <c:ser>
          <c:idx val="1"/>
          <c:order val="0"/>
          <c:tx>
            <c:strRef>
              <c:f>Sheet1!$B$1</c:f>
              <c:strCache>
                <c:ptCount val="1"/>
                <c:pt idx="0">
                  <c:v>National Average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affordable transportation options</c:v>
                </c:pt>
                <c:pt idx="1">
                  <c:v>Providing transportation options to people with special mobility needs</c:v>
                </c:pt>
              </c:strCache>
            </c:strRef>
          </c:cat>
          <c:val>
            <c:numRef>
              <c:f>Sheet1!$B$2:$B$3</c:f>
              <c:numCache>
                <c:formatCode>0%</c:formatCode>
                <c:ptCount val="2"/>
                <c:pt idx="0">
                  <c:v>0.7</c:v>
                </c:pt>
                <c:pt idx="1">
                  <c:v>0.76</c:v>
                </c:pt>
              </c:numCache>
            </c:numRef>
          </c:val>
          <c:extLst>
            <c:ext xmlns:c16="http://schemas.microsoft.com/office/drawing/2014/chart" uri="{C3380CC4-5D6E-409C-BE32-E72D297353CC}">
              <c16:uniqueId val="{00000000-585D-4DF0-9403-4FAEEE4AC5DE}"/>
            </c:ext>
          </c:extLst>
        </c:ser>
        <c:ser>
          <c:idx val="2"/>
          <c:order val="1"/>
          <c:tx>
            <c:strRef>
              <c:f>Sheet1!$C$1</c:f>
              <c:strCache>
                <c:ptCount val="1"/>
                <c:pt idx="0">
                  <c:v>RTD 2023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affordable transportation options</c:v>
                </c:pt>
                <c:pt idx="1">
                  <c:v>Providing transportation options to people with special mobility needs</c:v>
                </c:pt>
              </c:strCache>
            </c:strRef>
          </c:cat>
          <c:val>
            <c:numRef>
              <c:f>Sheet1!$C$2:$C$3</c:f>
              <c:numCache>
                <c:formatCode>0%</c:formatCode>
                <c:ptCount val="2"/>
                <c:pt idx="0">
                  <c:v>0.78</c:v>
                </c:pt>
                <c:pt idx="1">
                  <c:v>0.82</c:v>
                </c:pt>
              </c:numCache>
            </c:numRef>
          </c:val>
          <c:extLst>
            <c:ext xmlns:c16="http://schemas.microsoft.com/office/drawing/2014/chart" uri="{C3380CC4-5D6E-409C-BE32-E72D297353CC}">
              <c16:uniqueId val="{00000001-585D-4DF0-9403-4FAEEE4AC5DE}"/>
            </c:ext>
          </c:extLst>
        </c:ser>
        <c:ser>
          <c:idx val="0"/>
          <c:order val="2"/>
          <c:tx>
            <c:strRef>
              <c:f>Sheet1!$D$1</c:f>
              <c:strCache>
                <c:ptCount val="1"/>
                <c:pt idx="0">
                  <c:v>RTD 2024</c:v>
                </c:pt>
              </c:strCache>
            </c:strRef>
          </c:tx>
          <c:spPr>
            <a:solidFill>
              <a:schemeClr val="accent2"/>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4-585D-4DF0-9403-4FAEEE4AC5DE}"/>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585D-4DF0-9403-4FAEEE4AC5D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Providing affordable transportation options</c:v>
                </c:pt>
                <c:pt idx="1">
                  <c:v>Providing transportation options to people with special mobility needs</c:v>
                </c:pt>
              </c:strCache>
            </c:strRef>
          </c:cat>
          <c:val>
            <c:numRef>
              <c:f>Sheet1!$D$2:$D$3</c:f>
              <c:numCache>
                <c:formatCode>0%</c:formatCode>
                <c:ptCount val="2"/>
                <c:pt idx="0">
                  <c:v>0.8</c:v>
                </c:pt>
                <c:pt idx="1">
                  <c:v>0.88</c:v>
                </c:pt>
              </c:numCache>
            </c:numRef>
          </c:val>
          <c:extLst>
            <c:ext xmlns:c16="http://schemas.microsoft.com/office/drawing/2014/chart" uri="{C3380CC4-5D6E-409C-BE32-E72D297353CC}">
              <c16:uniqueId val="{00000002-585D-4DF0-9403-4FAEEE4AC5DE}"/>
            </c:ext>
          </c:extLst>
        </c:ser>
        <c:dLbls>
          <c:dLblPos val="outEnd"/>
          <c:showLegendKey val="0"/>
          <c:showVal val="1"/>
          <c:showCatName val="0"/>
          <c:showSerName val="0"/>
          <c:showPercent val="0"/>
          <c:showBubbleSize val="0"/>
        </c:dLbls>
        <c:gapWidth val="182"/>
        <c:axId val="964615840"/>
        <c:axId val="624592832"/>
      </c:barChart>
      <c:catAx>
        <c:axId val="9646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4592832"/>
        <c:crosses val="autoZero"/>
        <c:auto val="1"/>
        <c:lblAlgn val="ctr"/>
        <c:lblOffset val="100"/>
        <c:noMultiLvlLbl val="0"/>
      </c:catAx>
      <c:valAx>
        <c:axId val="624592832"/>
        <c:scaling>
          <c:orientation val="minMax"/>
          <c:max val="1"/>
        </c:scaling>
        <c:delete val="1"/>
        <c:axPos val="b"/>
        <c:numFmt formatCode="0%" sourceLinked="1"/>
        <c:majorTickMark val="none"/>
        <c:minorTickMark val="none"/>
        <c:tickLblPos val="nextTo"/>
        <c:crossAx val="96461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F97815-E80E-A041-AED0-35170BEFFA3B}"/>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r>
              <a:rPr lang="en-US"/>
              <a:t>Regional Transportation District </a:t>
            </a:r>
          </a:p>
        </p:txBody>
      </p:sp>
      <p:sp>
        <p:nvSpPr>
          <p:cNvPr id="4" name="Footer Placeholder 3">
            <a:extLst>
              <a:ext uri="{FF2B5EF4-FFF2-40B4-BE49-F238E27FC236}">
                <a16:creationId xmlns:a16="http://schemas.microsoft.com/office/drawing/2014/main" id="{A06F8B58-4BFF-2349-9633-02A1AAAF7DB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3939D-8E41-9A47-BC36-2837CD80049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3315283-7C58-0843-91F2-10153012C6E7}" type="slidenum">
              <a:rPr lang="en-US" smtClean="0"/>
              <a:t>‹#›</a:t>
            </a:fld>
            <a:endParaRPr lang="en-US"/>
          </a:p>
        </p:txBody>
      </p:sp>
    </p:spTree>
    <p:extLst>
      <p:ext uri="{BB962C8B-B14F-4D97-AF65-F5344CB8AC3E}">
        <p14:creationId xmlns:p14="http://schemas.microsoft.com/office/powerpoint/2010/main" val="295351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r>
              <a:rPr lang="en-US"/>
              <a:t>Regional Transportation District</a:t>
            </a:r>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E14E8224-E466-B240-AA46-5850534386F9}" type="datetimeFigureOut">
              <a:rPr lang="en-US" smtClean="0"/>
              <a:t>9/4/2024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BBCFDA-875E-B543-B61B-7BE86F07F887}" type="slidenum">
              <a:rPr lang="en-US" smtClean="0"/>
              <a:t>‹#›</a:t>
            </a:fld>
            <a:endParaRPr lang="en-US"/>
          </a:p>
        </p:txBody>
      </p:sp>
    </p:spTree>
    <p:extLst>
      <p:ext uri="{BB962C8B-B14F-4D97-AF65-F5344CB8AC3E}">
        <p14:creationId xmlns:p14="http://schemas.microsoft.com/office/powerpoint/2010/main" val="145195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33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14</a:t>
            </a:fld>
            <a:endParaRPr lang="en-US"/>
          </a:p>
        </p:txBody>
      </p:sp>
    </p:spTree>
    <p:extLst>
      <p:ext uri="{BB962C8B-B14F-4D97-AF65-F5344CB8AC3E}">
        <p14:creationId xmlns:p14="http://schemas.microsoft.com/office/powerpoint/2010/main" val="207822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15</a:t>
            </a:fld>
            <a:endParaRPr lang="en-US"/>
          </a:p>
        </p:txBody>
      </p:sp>
    </p:spTree>
    <p:extLst>
      <p:ext uri="{BB962C8B-B14F-4D97-AF65-F5344CB8AC3E}">
        <p14:creationId xmlns:p14="http://schemas.microsoft.com/office/powerpoint/2010/main" val="3118118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16</a:t>
            </a:fld>
            <a:endParaRPr lang="en-US"/>
          </a:p>
        </p:txBody>
      </p:sp>
    </p:spTree>
    <p:extLst>
      <p:ext uri="{BB962C8B-B14F-4D97-AF65-F5344CB8AC3E}">
        <p14:creationId xmlns:p14="http://schemas.microsoft.com/office/powerpoint/2010/main" val="203663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4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72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2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20</a:t>
            </a:fld>
            <a:endParaRPr lang="en-US"/>
          </a:p>
        </p:txBody>
      </p:sp>
    </p:spTree>
    <p:extLst>
      <p:ext uri="{BB962C8B-B14F-4D97-AF65-F5344CB8AC3E}">
        <p14:creationId xmlns:p14="http://schemas.microsoft.com/office/powerpoint/2010/main" val="258721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21</a:t>
            </a:fld>
            <a:endParaRPr lang="en-US"/>
          </a:p>
        </p:txBody>
      </p:sp>
    </p:spTree>
    <p:extLst>
      <p:ext uri="{BB962C8B-B14F-4D97-AF65-F5344CB8AC3E}">
        <p14:creationId xmlns:p14="http://schemas.microsoft.com/office/powerpoint/2010/main" val="3794916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22</a:t>
            </a:fld>
            <a:endParaRPr lang="en-US"/>
          </a:p>
        </p:txBody>
      </p:sp>
    </p:spTree>
    <p:extLst>
      <p:ext uri="{BB962C8B-B14F-4D97-AF65-F5344CB8AC3E}">
        <p14:creationId xmlns:p14="http://schemas.microsoft.com/office/powerpoint/2010/main" val="1124185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23</a:t>
            </a:fld>
            <a:endParaRPr lang="en-US"/>
          </a:p>
        </p:txBody>
      </p:sp>
    </p:spTree>
    <p:extLst>
      <p:ext uri="{BB962C8B-B14F-4D97-AF65-F5344CB8AC3E}">
        <p14:creationId xmlns:p14="http://schemas.microsoft.com/office/powerpoint/2010/main" val="167618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9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24</a:t>
            </a:fld>
            <a:endParaRPr lang="en-US"/>
          </a:p>
        </p:txBody>
      </p:sp>
    </p:spTree>
    <p:extLst>
      <p:ext uri="{BB962C8B-B14F-4D97-AF65-F5344CB8AC3E}">
        <p14:creationId xmlns:p14="http://schemas.microsoft.com/office/powerpoint/2010/main" val="253490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26</a:t>
            </a:fld>
            <a:endParaRPr lang="en-US"/>
          </a:p>
        </p:txBody>
      </p:sp>
    </p:spTree>
    <p:extLst>
      <p:ext uri="{BB962C8B-B14F-4D97-AF65-F5344CB8AC3E}">
        <p14:creationId xmlns:p14="http://schemas.microsoft.com/office/powerpoint/2010/main" val="2656258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27</a:t>
            </a:fld>
            <a:endParaRPr lang="en-US"/>
          </a:p>
        </p:txBody>
      </p:sp>
    </p:spTree>
    <p:extLst>
      <p:ext uri="{BB962C8B-B14F-4D97-AF65-F5344CB8AC3E}">
        <p14:creationId xmlns:p14="http://schemas.microsoft.com/office/powerpoint/2010/main" val="72437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191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29</a:t>
            </a:fld>
            <a:endParaRPr lang="en-US"/>
          </a:p>
        </p:txBody>
      </p:sp>
    </p:spTree>
    <p:extLst>
      <p:ext uri="{BB962C8B-B14F-4D97-AF65-F5344CB8AC3E}">
        <p14:creationId xmlns:p14="http://schemas.microsoft.com/office/powerpoint/2010/main" val="471917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54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31</a:t>
            </a:fld>
            <a:endParaRPr lang="en-US"/>
          </a:p>
        </p:txBody>
      </p:sp>
    </p:spTree>
    <p:extLst>
      <p:ext uri="{BB962C8B-B14F-4D97-AF65-F5344CB8AC3E}">
        <p14:creationId xmlns:p14="http://schemas.microsoft.com/office/powerpoint/2010/main" val="4174942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32</a:t>
            </a:fld>
            <a:endParaRPr lang="en-US"/>
          </a:p>
        </p:txBody>
      </p:sp>
    </p:spTree>
    <p:extLst>
      <p:ext uri="{BB962C8B-B14F-4D97-AF65-F5344CB8AC3E}">
        <p14:creationId xmlns:p14="http://schemas.microsoft.com/office/powerpoint/2010/main" val="1500477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33</a:t>
            </a:fld>
            <a:endParaRPr lang="en-US"/>
          </a:p>
        </p:txBody>
      </p:sp>
    </p:spTree>
    <p:extLst>
      <p:ext uri="{BB962C8B-B14F-4D97-AF65-F5344CB8AC3E}">
        <p14:creationId xmlns:p14="http://schemas.microsoft.com/office/powerpoint/2010/main" val="2682763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34</a:t>
            </a:fld>
            <a:endParaRPr lang="en-US"/>
          </a:p>
        </p:txBody>
      </p:sp>
    </p:spTree>
    <p:extLst>
      <p:ext uri="{BB962C8B-B14F-4D97-AF65-F5344CB8AC3E}">
        <p14:creationId xmlns:p14="http://schemas.microsoft.com/office/powerpoint/2010/main" val="253722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78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35</a:t>
            </a:fld>
            <a:endParaRPr lang="en-US"/>
          </a:p>
        </p:txBody>
      </p:sp>
    </p:spTree>
    <p:extLst>
      <p:ext uri="{BB962C8B-B14F-4D97-AF65-F5344CB8AC3E}">
        <p14:creationId xmlns:p14="http://schemas.microsoft.com/office/powerpoint/2010/main" val="1186018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BBCFDA-875E-B543-B61B-7BE86F07F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2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7</a:t>
            </a:fld>
            <a:endParaRPr lang="en-US"/>
          </a:p>
        </p:txBody>
      </p:sp>
    </p:spTree>
    <p:extLst>
      <p:ext uri="{BB962C8B-B14F-4D97-AF65-F5344CB8AC3E}">
        <p14:creationId xmlns:p14="http://schemas.microsoft.com/office/powerpoint/2010/main" val="3531142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8</a:t>
            </a:fld>
            <a:endParaRPr lang="en-US"/>
          </a:p>
        </p:txBody>
      </p:sp>
    </p:spTree>
    <p:extLst>
      <p:ext uri="{BB962C8B-B14F-4D97-AF65-F5344CB8AC3E}">
        <p14:creationId xmlns:p14="http://schemas.microsoft.com/office/powerpoint/2010/main" val="423601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9</a:t>
            </a:fld>
            <a:endParaRPr lang="en-US"/>
          </a:p>
        </p:txBody>
      </p:sp>
    </p:spTree>
    <p:extLst>
      <p:ext uri="{BB962C8B-B14F-4D97-AF65-F5344CB8AC3E}">
        <p14:creationId xmlns:p14="http://schemas.microsoft.com/office/powerpoint/2010/main" val="383206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11</a:t>
            </a:fld>
            <a:endParaRPr lang="en-US"/>
          </a:p>
        </p:txBody>
      </p:sp>
    </p:spTree>
    <p:extLst>
      <p:ext uri="{BB962C8B-B14F-4D97-AF65-F5344CB8AC3E}">
        <p14:creationId xmlns:p14="http://schemas.microsoft.com/office/powerpoint/2010/main" val="380878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12</a:t>
            </a:fld>
            <a:endParaRPr lang="en-US"/>
          </a:p>
        </p:txBody>
      </p:sp>
    </p:spTree>
    <p:extLst>
      <p:ext uri="{BB962C8B-B14F-4D97-AF65-F5344CB8AC3E}">
        <p14:creationId xmlns:p14="http://schemas.microsoft.com/office/powerpoint/2010/main" val="90433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13</a:t>
            </a:fld>
            <a:endParaRPr lang="en-US"/>
          </a:p>
        </p:txBody>
      </p:sp>
    </p:spTree>
    <p:extLst>
      <p:ext uri="{BB962C8B-B14F-4D97-AF65-F5344CB8AC3E}">
        <p14:creationId xmlns:p14="http://schemas.microsoft.com/office/powerpoint/2010/main" val="2523270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Tree>
    <p:extLst>
      <p:ext uri="{BB962C8B-B14F-4D97-AF65-F5344CB8AC3E}">
        <p14:creationId xmlns:p14="http://schemas.microsoft.com/office/powerpoint/2010/main" val="304090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Slide - no logo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accent5">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2132048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Timeline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599679"/>
            <a:ext cx="0" cy="42583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9" y="278336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9" y="469691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 name="Date Placeholder 1">
            <a:extLst>
              <a:ext uri="{FF2B5EF4-FFF2-40B4-BE49-F238E27FC236}">
                <a16:creationId xmlns:a16="http://schemas.microsoft.com/office/drawing/2014/main" id="{91807980-3DBA-B942-AD90-280CD786ED20}"/>
              </a:ext>
            </a:extLst>
          </p:cNvPr>
          <p:cNvSpPr>
            <a:spLocks noGrp="1"/>
          </p:cNvSpPr>
          <p:nvPr>
            <p:ph type="dt" sz="half" idx="3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D2821BE8-BD32-5342-80B3-2A73A51BA397}"/>
              </a:ext>
            </a:extLst>
          </p:cNvPr>
          <p:cNvSpPr>
            <a:spLocks noGrp="1"/>
          </p:cNvSpPr>
          <p:nvPr>
            <p:ph type="ftr" sz="quarter" idx="3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78DFDBA-ED94-9C4C-945E-B1EBFB826E00}"/>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427E75AF-03A5-6749-9133-075E9A1CCC8E}"/>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716960-4137-EF43-963A-990267B5B73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B7A472-E8AB-C945-9C28-B53FBD901A58}"/>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0">
            <a:extLst>
              <a:ext uri="{FF2B5EF4-FFF2-40B4-BE49-F238E27FC236}">
                <a16:creationId xmlns:a16="http://schemas.microsoft.com/office/drawing/2014/main" id="{C2546E82-7261-CF4A-9083-3CB79D259A7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20">
            <a:extLst>
              <a:ext uri="{FF2B5EF4-FFF2-40B4-BE49-F238E27FC236}">
                <a16:creationId xmlns:a16="http://schemas.microsoft.com/office/drawing/2014/main" id="{E1015354-1F26-BC46-BFD4-E86B807A34E4}"/>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3" name="Text Placeholder 9">
            <a:extLst>
              <a:ext uri="{FF2B5EF4-FFF2-40B4-BE49-F238E27FC236}">
                <a16:creationId xmlns:a16="http://schemas.microsoft.com/office/drawing/2014/main" id="{A193125E-BB35-FF40-BD1E-F6E93D9965D9}"/>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1061487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5" y="4697092"/>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52C98D4A-1685-6443-9CC7-22DD63609E7B}"/>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019A5E4B-AAD1-9B4E-906F-17CD652030C9}"/>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E15918C7-3A5B-D143-9F90-FE82C3437CAB}"/>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65655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4A4EDEE3-F8B2-FA4A-A24F-05F82B621118}"/>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98D4874F-B3E6-DC4B-B2FA-E479595C6245}"/>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B2936B2-8E51-214A-ADAC-F28ACCD7B380}"/>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52713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F02D446A-9A51-FF4F-8927-FF45BCE946A5}"/>
              </a:ext>
            </a:extLst>
          </p:cNvPr>
          <p:cNvSpPr txBox="1">
            <a:spLocks/>
          </p:cNvSpPr>
          <p:nvPr userDrawn="1"/>
        </p:nvSpPr>
        <p:spPr>
          <a:xfrm>
            <a:off x="622300" y="2721136"/>
            <a:ext cx="7359327" cy="16307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ln>
                  <a:no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Questions?</a:t>
            </a:r>
          </a:p>
        </p:txBody>
      </p:sp>
    </p:spTree>
    <p:extLst>
      <p:ext uri="{BB962C8B-B14F-4D97-AF65-F5344CB8AC3E}">
        <p14:creationId xmlns:p14="http://schemas.microsoft.com/office/powerpoint/2010/main" val="1784684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estions - mountai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Questions? </a:t>
            </a:r>
          </a:p>
        </p:txBody>
      </p:sp>
    </p:spTree>
    <p:extLst>
      <p:ext uri="{BB962C8B-B14F-4D97-AF65-F5344CB8AC3E}">
        <p14:creationId xmlns:p14="http://schemas.microsoft.com/office/powerpoint/2010/main" val="1526345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258704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a:t>Thank you.</a:t>
            </a:r>
          </a:p>
        </p:txBody>
      </p:sp>
      <p:pic>
        <p:nvPicPr>
          <p:cNvPr id="3" name="Picture 2">
            <a:extLst>
              <a:ext uri="{FF2B5EF4-FFF2-40B4-BE49-F238E27FC236}">
                <a16:creationId xmlns:a16="http://schemas.microsoft.com/office/drawing/2014/main" id="{243556BD-E5E3-F14C-9186-4B1EEE5C87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622300" y="4367596"/>
            <a:ext cx="7359327"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z="1800" b="0" err="1"/>
              <a:t>rtd-denver.com</a:t>
            </a:r>
            <a:endParaRPr lang="en-US" sz="1800" b="0"/>
          </a:p>
        </p:txBody>
      </p:sp>
    </p:spTree>
    <p:extLst>
      <p:ext uri="{BB962C8B-B14F-4D97-AF65-F5344CB8AC3E}">
        <p14:creationId xmlns:p14="http://schemas.microsoft.com/office/powerpoint/2010/main" val="3317525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We Make Lives Better Through Connections.</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
        <p:nvSpPr>
          <p:cNvPr id="7" name="Rectangle 6">
            <a:extLst>
              <a:ext uri="{FF2B5EF4-FFF2-40B4-BE49-F238E27FC236}">
                <a16:creationId xmlns:a16="http://schemas.microsoft.com/office/drawing/2014/main" id="{2E7201DD-E525-984F-AF8F-FF24014B0F25}"/>
              </a:ext>
            </a:extLst>
          </p:cNvPr>
          <p:cNvSpPr/>
          <p:nvPr userDrawn="1"/>
        </p:nvSpPr>
        <p:spPr>
          <a:xfrm>
            <a:off x="740566" y="2928939"/>
            <a:ext cx="7088983" cy="135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84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Thank you.</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Tree>
    <p:extLst>
      <p:ext uri="{BB962C8B-B14F-4D97-AF65-F5344CB8AC3E}">
        <p14:creationId xmlns:p14="http://schemas.microsoft.com/office/powerpoint/2010/main" val="3615422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4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 - no logo -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358932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 - no logo - 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Black Only</a:t>
            </a:r>
          </a:p>
        </p:txBody>
      </p:sp>
    </p:spTree>
    <p:extLst>
      <p:ext uri="{BB962C8B-B14F-4D97-AF65-F5344CB8AC3E}">
        <p14:creationId xmlns:p14="http://schemas.microsoft.com/office/powerpoint/2010/main" val="244259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 - train 1">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40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 train 2">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8232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7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Slide - train 3">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1650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04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Slide - train 4">
    <p:bg>
      <p:bgPr>
        <a:blipFill dpi="0" rotWithShape="1">
          <a:blip r:embed="rId2"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2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Slide - train 5">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83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Slide - train 6">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72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Slide - bus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70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5" name="TextBox 4">
            <a:extLst>
              <a:ext uri="{FF2B5EF4-FFF2-40B4-BE49-F238E27FC236}">
                <a16:creationId xmlns:a16="http://schemas.microsoft.com/office/drawing/2014/main" id="{2EE1DBDF-17D5-A64C-B8DE-3959A7A6A5AE}"/>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7" name="Rectangle 6">
            <a:extLst>
              <a:ext uri="{FF2B5EF4-FFF2-40B4-BE49-F238E27FC236}">
                <a16:creationId xmlns:a16="http://schemas.microsoft.com/office/drawing/2014/main" id="{BE115B4C-3E15-B945-B25F-F8BA3157B894}"/>
              </a:ext>
            </a:extLst>
          </p:cNvPr>
          <p:cNvSpPr/>
          <p:nvPr userDrawn="1"/>
        </p:nvSpPr>
        <p:spPr>
          <a:xfrm>
            <a:off x="2483642" y="2118391"/>
            <a:ext cx="3928881"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1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Slide - bus 2">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01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 - bus 3">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40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66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36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 - bus 5">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94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67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2">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9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54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663F36-032F-9446-80A3-2701CB57D483}"/>
              </a:ext>
            </a:extLst>
          </p:cNvPr>
          <p:cNvSpPr>
            <a:spLocks noGrp="1"/>
          </p:cNvSpPr>
          <p:nvPr>
            <p:ph type="dt" sz="half" idx="10"/>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7" name="Picture Placeholder 6">
            <a:extLst>
              <a:ext uri="{FF2B5EF4-FFF2-40B4-BE49-F238E27FC236}">
                <a16:creationId xmlns:a16="http://schemas.microsoft.com/office/drawing/2014/main" id="{5F74C1B1-83AB-C34C-9002-ED4F91FA4822}"/>
              </a:ext>
            </a:extLst>
          </p:cNvPr>
          <p:cNvSpPr>
            <a:spLocks noGrp="1"/>
          </p:cNvSpPr>
          <p:nvPr>
            <p:ph type="pic" sz="quarter" idx="11" hasCustomPrompt="1"/>
          </p:nvPr>
        </p:nvSpPr>
        <p:spPr>
          <a:xfrm>
            <a:off x="0" y="0"/>
            <a:ext cx="12192000" cy="6858000"/>
          </a:xfrm>
        </p:spPr>
        <p:txBody>
          <a:bodyPr/>
          <a:lstStyle>
            <a:lvl1pPr>
              <a:buNone/>
              <a:defRPr/>
            </a:lvl1pPr>
          </a:lstStyle>
          <a:p>
            <a:r>
              <a:rPr lang="en-US"/>
              <a:t>Drag and Drop Photo</a:t>
            </a:r>
          </a:p>
        </p:txBody>
      </p:sp>
    </p:spTree>
    <p:extLst>
      <p:ext uri="{BB962C8B-B14F-4D97-AF65-F5344CB8AC3E}">
        <p14:creationId xmlns:p14="http://schemas.microsoft.com/office/powerpoint/2010/main" val="349585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lnSpc>
                <a:spcPct val="100000"/>
              </a:lnSpc>
              <a:buClr>
                <a:schemeClr val="accent1"/>
              </a:buClr>
              <a:buSzPct val="150000"/>
              <a:defRPr/>
            </a:lvl1pPr>
            <a:lvl2pPr>
              <a:lnSpc>
                <a:spcPct val="100000"/>
              </a:lnSpc>
              <a:buClr>
                <a:schemeClr val="accent1"/>
              </a:buClr>
              <a:buSzPct val="150000"/>
              <a:defRPr/>
            </a:lvl2pPr>
            <a:lvl3pPr>
              <a:lnSpc>
                <a:spcPct val="100000"/>
              </a:lnSpc>
              <a:buClr>
                <a:schemeClr val="accent1"/>
              </a:buClr>
              <a:buSzPct val="150000"/>
              <a:defRPr/>
            </a:lvl3pPr>
            <a:lvl4pPr>
              <a:lnSpc>
                <a:spcPct val="100000"/>
              </a:lnSpc>
              <a:buClr>
                <a:schemeClr val="accent1"/>
              </a:buClr>
              <a:buSzPct val="150000"/>
              <a:defRPr/>
            </a:lvl4pPr>
            <a:lvl5pPr>
              <a:lnSpc>
                <a:spcPct val="100000"/>
              </a:lnSpc>
              <a:buClr>
                <a:schemeClr val="accent1"/>
              </a:buClr>
              <a:buSzPct val="150000"/>
              <a:defRPr sz="12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378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useBgFill="1">
        <p:nvSpPr>
          <p:cNvPr id="6" name="Picture Placeholder 5">
            <a:extLst>
              <a:ext uri="{FF2B5EF4-FFF2-40B4-BE49-F238E27FC236}">
                <a16:creationId xmlns:a16="http://schemas.microsoft.com/office/drawing/2014/main" id="{031952AA-BFDD-E04D-90EE-D345E6379813}"/>
              </a:ext>
            </a:extLst>
          </p:cNvPr>
          <p:cNvSpPr>
            <a:spLocks noGrp="1"/>
          </p:cNvSpPr>
          <p:nvPr>
            <p:ph type="pic" sz="quarter" idx="11" hasCustomPrompt="1"/>
          </p:nvPr>
        </p:nvSpPr>
        <p:spPr>
          <a:xfrm>
            <a:off x="8379518" y="648130"/>
            <a:ext cx="3546475" cy="5539151"/>
          </a:xfrm>
        </p:spPr>
        <p:txBody>
          <a:bodyPr/>
          <a:lstStyle>
            <a:lvl1pPr algn="ctr">
              <a:buNone/>
              <a:defRPr/>
            </a:lvl1pPr>
          </a:lstStyle>
          <a:p>
            <a:r>
              <a:rPr lang="en-US"/>
              <a:t>Drag and Drop Photo </a:t>
            </a:r>
          </a:p>
        </p:txBody>
      </p:sp>
    </p:spTree>
    <p:extLst>
      <p:ext uri="{BB962C8B-B14F-4D97-AF65-F5344CB8AC3E}">
        <p14:creationId xmlns:p14="http://schemas.microsoft.com/office/powerpoint/2010/main" val="199277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buClr>
                <a:schemeClr val="bg1"/>
              </a:buClr>
              <a:buSzPct val="150000"/>
              <a:defRPr>
                <a:solidFill>
                  <a:schemeClr val="bg1"/>
                </a:solidFill>
              </a:defRPr>
            </a:lvl1pPr>
            <a:lvl2pPr>
              <a:buClr>
                <a:schemeClr val="bg1"/>
              </a:buClr>
              <a:buSzPct val="150000"/>
              <a:defRPr>
                <a:solidFill>
                  <a:schemeClr val="bg1"/>
                </a:solidFill>
              </a:defRPr>
            </a:lvl2pPr>
            <a:lvl3pPr>
              <a:buClr>
                <a:schemeClr val="bg1"/>
              </a:buClr>
              <a:buSzPct val="150000"/>
              <a:defRPr>
                <a:solidFill>
                  <a:schemeClr val="bg1"/>
                </a:solidFill>
              </a:defRPr>
            </a:lvl3pPr>
            <a:lvl4pPr>
              <a:buClr>
                <a:schemeClr val="bg1"/>
              </a:buClr>
              <a:buSzPct val="150000"/>
              <a:defRPr>
                <a:solidFill>
                  <a:schemeClr val="bg1"/>
                </a:solidFill>
              </a:defRPr>
            </a:lvl4pPr>
            <a:lvl5pPr>
              <a:buClr>
                <a:schemeClr val="bg1"/>
              </a:buClr>
              <a:buSzPct val="150000"/>
              <a:defRPr sz="120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4480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Photo 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615064"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794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 Text + Photo 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3E1FDD-E47A-024C-BF30-88EC7C1B988D}"/>
              </a:ext>
            </a:extLst>
          </p:cNvPr>
          <p:cNvSpPr/>
          <p:nvPr userDrawn="1"/>
        </p:nvSpPr>
        <p:spPr>
          <a:xfrm>
            <a:off x="7646258" y="2074150"/>
            <a:ext cx="4364063" cy="404505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6988444"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9" y="1796948"/>
            <a:ext cx="6689294"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449519" y="1772847"/>
            <a:ext cx="4355451" cy="4045058"/>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835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 + 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4927600"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610408"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119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hoto L + Title + Tex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124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Photo L + Title + Text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a:noFill/>
        </p:spPr>
        <p:txBody>
          <a:bodyPr/>
          <a:lstStyle>
            <a:lvl1pPr marL="285750" indent="-285750">
              <a:buClr>
                <a:schemeClr val="bg1"/>
              </a:buClr>
              <a:buFont typeface="Wingdings" pitchFamily="2" charset="2"/>
              <a:buChar char="§"/>
              <a:defRPr>
                <a:solidFill>
                  <a:schemeClr val="bg1"/>
                </a:solidFill>
              </a:defRPr>
            </a:lvl1pPr>
            <a:lvl2pPr marL="742950" indent="-285750">
              <a:buClr>
                <a:schemeClr val="bg1"/>
              </a:buClr>
              <a:buFont typeface="Wingdings" pitchFamily="2" charset="2"/>
              <a:buChar char="§"/>
              <a:defRPr>
                <a:solidFill>
                  <a:schemeClr val="bg1"/>
                </a:solidFill>
              </a:defRPr>
            </a:lvl2pPr>
            <a:lvl3pPr marL="1200150" indent="-285750">
              <a:buClr>
                <a:schemeClr val="bg1"/>
              </a:buClr>
              <a:buFont typeface="Wingdings" pitchFamily="2" charset="2"/>
              <a:buChar char="§"/>
              <a:defRPr>
                <a:solidFill>
                  <a:schemeClr val="bg1"/>
                </a:solidFill>
              </a:defRPr>
            </a:lvl3pPr>
            <a:lvl4pPr marL="1543050" indent="-171450">
              <a:buClr>
                <a:schemeClr val="bg1"/>
              </a:buClr>
              <a:buFont typeface="Wingdings" pitchFamily="2" charset="2"/>
              <a:buChar char="§"/>
              <a:defRPr>
                <a:solidFill>
                  <a:schemeClr val="bg1"/>
                </a:solidFill>
              </a:defRPr>
            </a:lvl4pPr>
            <a:lvl5pPr marL="2000250" indent="-171450">
              <a:buClr>
                <a:schemeClr val="bg1"/>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59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Text + 2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A9DB09AF-8F07-704F-928F-33260AD72A1C}"/>
              </a:ext>
            </a:extLst>
          </p:cNvPr>
          <p:cNvSpPr>
            <a:spLocks noGrp="1"/>
          </p:cNvSpPr>
          <p:nvPr>
            <p:ph type="dt" sz="half"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CD5D1F-DB1F-2F41-8740-D69775DA2720}"/>
              </a:ext>
            </a:extLst>
          </p:cNvPr>
          <p:cNvSpPr>
            <a:spLocks noGrp="1"/>
          </p:cNvSpPr>
          <p:nvPr>
            <p:ph type="ftr" sz="quarter"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CA4B868F-E994-1746-A970-7E4E7D63445E}"/>
              </a:ext>
            </a:extLst>
          </p:cNvPr>
          <p:cNvSpPr>
            <a:spLocks noGrp="1"/>
          </p:cNvSpPr>
          <p:nvPr>
            <p:ph type="sldNum" sz="quarter" idx="15"/>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1" name="Picture Placeholder 2">
            <a:extLst>
              <a:ext uri="{FF2B5EF4-FFF2-40B4-BE49-F238E27FC236}">
                <a16:creationId xmlns:a16="http://schemas.microsoft.com/office/drawing/2014/main" id="{13BCC5A4-2CA6-CC4C-AD68-9EAA89CCC5AA}"/>
              </a:ext>
            </a:extLst>
          </p:cNvPr>
          <p:cNvSpPr>
            <a:spLocks noGrp="1"/>
          </p:cNvSpPr>
          <p:nvPr>
            <p:ph type="pic" sz="quarter" idx="16" hasCustomPrompt="1"/>
          </p:nvPr>
        </p:nvSpPr>
        <p:spPr>
          <a:xfrm>
            <a:off x="7615064" y="1818349"/>
            <a:ext cx="4089400" cy="2107035"/>
          </a:xfrm>
        </p:spPr>
        <p:txBody>
          <a:bodyPr/>
          <a:lstStyle>
            <a:lvl1pPr algn="ctr">
              <a:buNone/>
              <a:defRPr/>
            </a:lvl1pPr>
          </a:lstStyle>
          <a:p>
            <a:r>
              <a:rPr lang="en-US"/>
              <a:t>Drag and Drop Photo</a:t>
            </a:r>
          </a:p>
        </p:txBody>
      </p:sp>
    </p:spTree>
    <p:extLst>
      <p:ext uri="{BB962C8B-B14F-4D97-AF65-F5344CB8AC3E}">
        <p14:creationId xmlns:p14="http://schemas.microsoft.com/office/powerpoint/2010/main" val="916737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 Sidebar+ 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9" name="Rectangle 8">
            <a:extLst>
              <a:ext uri="{FF2B5EF4-FFF2-40B4-BE49-F238E27FC236}">
                <a16:creationId xmlns:a16="http://schemas.microsoft.com/office/drawing/2014/main" id="{275982A1-9BF5-7D45-A173-0A28EBAE343E}"/>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BB7C57D-2E04-D54D-9FE1-E637F369F609}"/>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4399BEC6-B4AE-5442-B374-C080D0EE71ED}"/>
              </a:ext>
            </a:extLst>
          </p:cNvPr>
          <p:cNvSpPr>
            <a:spLocks noGrp="1"/>
          </p:cNvSpPr>
          <p:nvPr>
            <p:ph type="dt" sz="half"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256EB475-A18C-A847-9716-E368CDE67146}"/>
              </a:ext>
            </a:extLst>
          </p:cNvPr>
          <p:cNvSpPr>
            <a:spLocks noGrp="1"/>
          </p:cNvSpPr>
          <p:nvPr>
            <p:ph type="ftr" sz="quarter" idx="1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2D901EC-5C53-B747-9629-C60D56203B19}"/>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7484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 Text + Sideba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3DB30B5-F23D-6248-B39F-4539056095B9}"/>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FA96D02-461E-0646-8C55-DE5124F13B9E}"/>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082E7F40-6BD5-A549-8616-7875A5555107}"/>
              </a:ext>
            </a:extLst>
          </p:cNvPr>
          <p:cNvSpPr>
            <a:spLocks noGrp="1"/>
          </p:cNvSpPr>
          <p:nvPr>
            <p:ph type="dt" sz="half"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7FA69371-1880-A44A-9EC6-08170225CD57}"/>
              </a:ext>
            </a:extLst>
          </p:cNvPr>
          <p:cNvSpPr>
            <a:spLocks noGrp="1"/>
          </p:cNvSpPr>
          <p:nvPr>
            <p:ph type="ftr" sz="quarter" idx="1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039F03D8-1954-2841-A14A-E0F53A17CDB0}"/>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8815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ext + Chart or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56410" y="1796948"/>
            <a:ext cx="5425182"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6D945255-6C09-4C4F-9C82-A941C75DF43E}"/>
              </a:ext>
            </a:extLst>
          </p:cNvPr>
          <p:cNvSpPr>
            <a:spLocks noGrp="1"/>
          </p:cNvSpPr>
          <p:nvPr>
            <p:ph sz="quarter" idx="16"/>
          </p:nvPr>
        </p:nvSpPr>
        <p:spPr>
          <a:xfrm>
            <a:off x="611188" y="1797050"/>
            <a:ext cx="5087937" cy="45593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7936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ableofContents">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20" name="Text Placeholder 18">
            <a:extLst>
              <a:ext uri="{FF2B5EF4-FFF2-40B4-BE49-F238E27FC236}">
                <a16:creationId xmlns:a16="http://schemas.microsoft.com/office/drawing/2014/main" id="{AB4BC768-5692-E14C-9FDE-18343D34E143}"/>
              </a:ext>
            </a:extLst>
          </p:cNvPr>
          <p:cNvSpPr>
            <a:spLocks noGrp="1"/>
          </p:cNvSpPr>
          <p:nvPr>
            <p:ph type="body" sz="quarter" idx="11" hasCustomPrompt="1"/>
          </p:nvPr>
        </p:nvSpPr>
        <p:spPr>
          <a:xfrm>
            <a:off x="9535577" y="1135390"/>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1" name="Text Placeholder 18">
            <a:extLst>
              <a:ext uri="{FF2B5EF4-FFF2-40B4-BE49-F238E27FC236}">
                <a16:creationId xmlns:a16="http://schemas.microsoft.com/office/drawing/2014/main" id="{8B369309-D558-8647-ACDA-2AD79C5A5A02}"/>
              </a:ext>
            </a:extLst>
          </p:cNvPr>
          <p:cNvSpPr>
            <a:spLocks noGrp="1"/>
          </p:cNvSpPr>
          <p:nvPr>
            <p:ph type="body" sz="quarter" idx="12" hasCustomPrompt="1"/>
          </p:nvPr>
        </p:nvSpPr>
        <p:spPr>
          <a:xfrm>
            <a:off x="9535577" y="269516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2" name="Text Placeholder 18">
            <a:extLst>
              <a:ext uri="{FF2B5EF4-FFF2-40B4-BE49-F238E27FC236}">
                <a16:creationId xmlns:a16="http://schemas.microsoft.com/office/drawing/2014/main" id="{76AB9DA9-E76F-7543-A353-B533B3385E33}"/>
              </a:ext>
            </a:extLst>
          </p:cNvPr>
          <p:cNvSpPr>
            <a:spLocks noGrp="1"/>
          </p:cNvSpPr>
          <p:nvPr>
            <p:ph type="body" sz="quarter" idx="13" hasCustomPrompt="1"/>
          </p:nvPr>
        </p:nvSpPr>
        <p:spPr>
          <a:xfrm>
            <a:off x="9535577" y="4195633"/>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3" name="Text Placeholder 18">
            <a:extLst>
              <a:ext uri="{FF2B5EF4-FFF2-40B4-BE49-F238E27FC236}">
                <a16:creationId xmlns:a16="http://schemas.microsoft.com/office/drawing/2014/main" id="{DA73146C-A124-E948-893F-2C9E72FCA94F}"/>
              </a:ext>
            </a:extLst>
          </p:cNvPr>
          <p:cNvSpPr>
            <a:spLocks noGrp="1"/>
          </p:cNvSpPr>
          <p:nvPr>
            <p:ph type="body" sz="quarter" idx="14" hasCustomPrompt="1"/>
          </p:nvPr>
        </p:nvSpPr>
        <p:spPr>
          <a:xfrm>
            <a:off x="9535577" y="584151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4" name="Picture Placeholder 17">
            <a:extLst>
              <a:ext uri="{FF2B5EF4-FFF2-40B4-BE49-F238E27FC236}">
                <a16:creationId xmlns:a16="http://schemas.microsoft.com/office/drawing/2014/main" id="{0F1E751F-3AD0-5D40-A92A-B0488C585568}"/>
              </a:ext>
            </a:extLst>
          </p:cNvPr>
          <p:cNvSpPr>
            <a:spLocks noGrp="1"/>
          </p:cNvSpPr>
          <p:nvPr>
            <p:ph type="pic" sz="quarter" idx="23" hasCustomPrompt="1"/>
          </p:nvPr>
        </p:nvSpPr>
        <p:spPr>
          <a:xfrm>
            <a:off x="8534399" y="892311"/>
            <a:ext cx="685800" cy="685800"/>
          </a:xfrm>
        </p:spPr>
        <p:txBody>
          <a:bodyPr/>
          <a:lstStyle>
            <a:lvl1pPr>
              <a:buNone/>
              <a:defRPr sz="900"/>
            </a:lvl1pPr>
          </a:lstStyle>
          <a:p>
            <a:r>
              <a:rPr lang="en-US"/>
              <a:t>Icon</a:t>
            </a:r>
          </a:p>
        </p:txBody>
      </p:sp>
      <p:sp>
        <p:nvSpPr>
          <p:cNvPr id="25" name="Picture Placeholder 17">
            <a:extLst>
              <a:ext uri="{FF2B5EF4-FFF2-40B4-BE49-F238E27FC236}">
                <a16:creationId xmlns:a16="http://schemas.microsoft.com/office/drawing/2014/main" id="{2C7E38BF-29D1-BB47-8CE2-F2EC0E261243}"/>
              </a:ext>
            </a:extLst>
          </p:cNvPr>
          <p:cNvSpPr>
            <a:spLocks noGrp="1"/>
          </p:cNvSpPr>
          <p:nvPr>
            <p:ph type="pic" sz="quarter" idx="24" hasCustomPrompt="1"/>
          </p:nvPr>
        </p:nvSpPr>
        <p:spPr>
          <a:xfrm>
            <a:off x="8534400" y="2337162"/>
            <a:ext cx="685800" cy="685800"/>
          </a:xfrm>
        </p:spPr>
        <p:txBody>
          <a:bodyPr/>
          <a:lstStyle>
            <a:lvl1pPr>
              <a:buNone/>
              <a:defRPr sz="900"/>
            </a:lvl1pPr>
          </a:lstStyle>
          <a:p>
            <a:r>
              <a:rPr lang="en-US"/>
              <a:t>Icon</a:t>
            </a:r>
          </a:p>
        </p:txBody>
      </p:sp>
      <p:sp>
        <p:nvSpPr>
          <p:cNvPr id="26" name="Picture Placeholder 17">
            <a:extLst>
              <a:ext uri="{FF2B5EF4-FFF2-40B4-BE49-F238E27FC236}">
                <a16:creationId xmlns:a16="http://schemas.microsoft.com/office/drawing/2014/main" id="{1FCA255C-DF16-0048-9FD4-A4C1703016FC}"/>
              </a:ext>
            </a:extLst>
          </p:cNvPr>
          <p:cNvSpPr>
            <a:spLocks noGrp="1"/>
          </p:cNvSpPr>
          <p:nvPr>
            <p:ph type="pic" sz="quarter" idx="25" hasCustomPrompt="1"/>
          </p:nvPr>
        </p:nvSpPr>
        <p:spPr>
          <a:xfrm>
            <a:off x="8534400" y="3915701"/>
            <a:ext cx="685800" cy="685800"/>
          </a:xfrm>
        </p:spPr>
        <p:txBody>
          <a:bodyPr/>
          <a:lstStyle>
            <a:lvl1pPr>
              <a:buNone/>
              <a:defRPr sz="900"/>
            </a:lvl1pPr>
          </a:lstStyle>
          <a:p>
            <a:r>
              <a:rPr lang="en-US"/>
              <a:t>Icon</a:t>
            </a:r>
          </a:p>
        </p:txBody>
      </p:sp>
      <p:sp>
        <p:nvSpPr>
          <p:cNvPr id="27" name="Picture Placeholder 17">
            <a:extLst>
              <a:ext uri="{FF2B5EF4-FFF2-40B4-BE49-F238E27FC236}">
                <a16:creationId xmlns:a16="http://schemas.microsoft.com/office/drawing/2014/main" id="{E2DF9251-2292-7D45-B982-B39F1D7173B4}"/>
              </a:ext>
            </a:extLst>
          </p:cNvPr>
          <p:cNvSpPr>
            <a:spLocks noGrp="1"/>
          </p:cNvSpPr>
          <p:nvPr>
            <p:ph type="pic" sz="quarter" idx="26" hasCustomPrompt="1"/>
          </p:nvPr>
        </p:nvSpPr>
        <p:spPr>
          <a:xfrm>
            <a:off x="8534398" y="5567420"/>
            <a:ext cx="685800" cy="685800"/>
          </a:xfrm>
        </p:spPr>
        <p:txBody>
          <a:bodyPr/>
          <a:lstStyle>
            <a:lvl1pPr>
              <a:buNone/>
              <a:defRPr sz="900"/>
            </a:lvl1pPr>
          </a:lstStyle>
          <a:p>
            <a:r>
              <a:rPr lang="en-US"/>
              <a:t>Icon</a:t>
            </a:r>
          </a:p>
        </p:txBody>
      </p:sp>
      <p:sp>
        <p:nvSpPr>
          <p:cNvPr id="28" name="Text Placeholder 20">
            <a:extLst>
              <a:ext uri="{FF2B5EF4-FFF2-40B4-BE49-F238E27FC236}">
                <a16:creationId xmlns:a16="http://schemas.microsoft.com/office/drawing/2014/main" id="{BD55F6F5-5C2D-0E47-A0DF-B14ED057FF81}"/>
              </a:ext>
            </a:extLst>
          </p:cNvPr>
          <p:cNvSpPr>
            <a:spLocks noGrp="1"/>
          </p:cNvSpPr>
          <p:nvPr>
            <p:ph type="body" sz="quarter" idx="27" hasCustomPrompt="1"/>
          </p:nvPr>
        </p:nvSpPr>
        <p:spPr>
          <a:xfrm>
            <a:off x="9536113" y="2432162"/>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29" name="Text Placeholder 20">
            <a:extLst>
              <a:ext uri="{FF2B5EF4-FFF2-40B4-BE49-F238E27FC236}">
                <a16:creationId xmlns:a16="http://schemas.microsoft.com/office/drawing/2014/main" id="{3904DE36-5759-6C41-8189-EC2B8D08487F}"/>
              </a:ext>
            </a:extLst>
          </p:cNvPr>
          <p:cNvSpPr>
            <a:spLocks noGrp="1"/>
          </p:cNvSpPr>
          <p:nvPr>
            <p:ph type="body" sz="quarter" idx="29" hasCustomPrompt="1"/>
          </p:nvPr>
        </p:nvSpPr>
        <p:spPr>
          <a:xfrm>
            <a:off x="9536113" y="5567420"/>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0" name="Text Placeholder 20">
            <a:extLst>
              <a:ext uri="{FF2B5EF4-FFF2-40B4-BE49-F238E27FC236}">
                <a16:creationId xmlns:a16="http://schemas.microsoft.com/office/drawing/2014/main" id="{8931DAAA-F984-A848-8FFB-0F36A59DDD45}"/>
              </a:ext>
            </a:extLst>
          </p:cNvPr>
          <p:cNvSpPr>
            <a:spLocks noGrp="1"/>
          </p:cNvSpPr>
          <p:nvPr>
            <p:ph type="body" sz="quarter" idx="30" hasCustomPrompt="1"/>
          </p:nvPr>
        </p:nvSpPr>
        <p:spPr>
          <a:xfrm>
            <a:off x="9536113" y="859844"/>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1" name="Text Placeholder 20">
            <a:extLst>
              <a:ext uri="{FF2B5EF4-FFF2-40B4-BE49-F238E27FC236}">
                <a16:creationId xmlns:a16="http://schemas.microsoft.com/office/drawing/2014/main" id="{49EC4390-70B6-DD48-8241-5B2D0067E9D1}"/>
              </a:ext>
            </a:extLst>
          </p:cNvPr>
          <p:cNvSpPr>
            <a:spLocks noGrp="1"/>
          </p:cNvSpPr>
          <p:nvPr>
            <p:ph type="body" sz="quarter" idx="31" hasCustomPrompt="1"/>
          </p:nvPr>
        </p:nvSpPr>
        <p:spPr>
          <a:xfrm>
            <a:off x="9536113" y="3892917"/>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Tree>
    <p:extLst>
      <p:ext uri="{BB962C8B-B14F-4D97-AF65-F5344CB8AC3E}">
        <p14:creationId xmlns:p14="http://schemas.microsoft.com/office/powerpoint/2010/main" val="2385884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ext + Phone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F1D48E4A-B221-714F-9F31-8539EC65BF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4433" y="-963827"/>
            <a:ext cx="5339879" cy="9127998"/>
          </a:xfrm>
          <a:prstGeom prst="rect">
            <a:avLst/>
          </a:prstGeom>
          <a:effectLst/>
        </p:spPr>
      </p:pic>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97477" y="1512392"/>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9226193" y="2013736"/>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4" name="Date Placeholder 3">
            <a:extLst>
              <a:ext uri="{FF2B5EF4-FFF2-40B4-BE49-F238E27FC236}">
                <a16:creationId xmlns:a16="http://schemas.microsoft.com/office/drawing/2014/main" id="{616CED1A-2C36-AE43-849E-3C0CF49BFF24}"/>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290C75A1-BAAF-A740-9C07-8DD6F45E5B78}"/>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AB86604E-AB31-C041-9E2D-9AC1D4627660}"/>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8052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Mockup Multi">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669" y="1925751"/>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5253652"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9" name="Picture Placeholder 2">
            <a:extLst>
              <a:ext uri="{FF2B5EF4-FFF2-40B4-BE49-F238E27FC236}">
                <a16:creationId xmlns:a16="http://schemas.microsoft.com/office/drawing/2014/main" id="{C1A09D85-D0FB-3449-9144-51CF26405920}"/>
              </a:ext>
            </a:extLst>
          </p:cNvPr>
          <p:cNvSpPr>
            <a:spLocks noGrp="1"/>
          </p:cNvSpPr>
          <p:nvPr>
            <p:ph type="pic" sz="quarter" idx="12" hasCustomPrompt="1"/>
          </p:nvPr>
        </p:nvSpPr>
        <p:spPr>
          <a:xfrm>
            <a:off x="7408128"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1" name="Picture Placeholder 2">
            <a:extLst>
              <a:ext uri="{FF2B5EF4-FFF2-40B4-BE49-F238E27FC236}">
                <a16:creationId xmlns:a16="http://schemas.microsoft.com/office/drawing/2014/main" id="{447BFC6A-DBDF-E848-936E-286CAE893806}"/>
              </a:ext>
            </a:extLst>
          </p:cNvPr>
          <p:cNvSpPr>
            <a:spLocks noGrp="1"/>
          </p:cNvSpPr>
          <p:nvPr>
            <p:ph type="pic" sz="quarter" idx="13" hasCustomPrompt="1"/>
          </p:nvPr>
        </p:nvSpPr>
        <p:spPr>
          <a:xfrm>
            <a:off x="9512501"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4" name="Picture Placeholder 2">
            <a:extLst>
              <a:ext uri="{FF2B5EF4-FFF2-40B4-BE49-F238E27FC236}">
                <a16:creationId xmlns:a16="http://schemas.microsoft.com/office/drawing/2014/main" id="{5AE40C4A-B99B-764A-85BB-8AAEC41F47E5}"/>
              </a:ext>
            </a:extLst>
          </p:cNvPr>
          <p:cNvSpPr>
            <a:spLocks noGrp="1"/>
          </p:cNvSpPr>
          <p:nvPr>
            <p:ph type="pic" sz="quarter" idx="14" hasCustomPrompt="1"/>
          </p:nvPr>
        </p:nvSpPr>
        <p:spPr>
          <a:xfrm>
            <a:off x="919646"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5" name="Picture Placeholder 2">
            <a:extLst>
              <a:ext uri="{FF2B5EF4-FFF2-40B4-BE49-F238E27FC236}">
                <a16:creationId xmlns:a16="http://schemas.microsoft.com/office/drawing/2014/main" id="{5A6EFF08-516D-1C4D-831B-4886BF47C5F6}"/>
              </a:ext>
            </a:extLst>
          </p:cNvPr>
          <p:cNvSpPr>
            <a:spLocks noGrp="1"/>
          </p:cNvSpPr>
          <p:nvPr>
            <p:ph type="pic" sz="quarter" idx="15" hasCustomPrompt="1"/>
          </p:nvPr>
        </p:nvSpPr>
        <p:spPr>
          <a:xfrm>
            <a:off x="3024019"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2" name="Date Placeholder 1">
            <a:extLst>
              <a:ext uri="{FF2B5EF4-FFF2-40B4-BE49-F238E27FC236}">
                <a16:creationId xmlns:a16="http://schemas.microsoft.com/office/drawing/2014/main" id="{49ECDE22-0D94-E646-8BBA-E064193472D1}"/>
              </a:ext>
            </a:extLst>
          </p:cNvPr>
          <p:cNvSpPr>
            <a:spLocks noGrp="1"/>
          </p:cNvSpPr>
          <p:nvPr>
            <p:ph type="dt" sz="half" idx="16"/>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B7B96EA-FA2F-604B-B732-6180D957C767}"/>
              </a:ext>
            </a:extLst>
          </p:cNvPr>
          <p:cNvSpPr>
            <a:spLocks noGrp="1"/>
          </p:cNvSpPr>
          <p:nvPr>
            <p:ph type="ftr" sz="quarter" idx="17"/>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D3FDC374-BAB9-FF43-BF03-AF08838CDF20}"/>
              </a:ext>
            </a:extLst>
          </p:cNvPr>
          <p:cNvSpPr>
            <a:spLocks noGrp="1"/>
          </p:cNvSpPr>
          <p:nvPr>
            <p:ph type="sldNum" sz="quarter" idx="18"/>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073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Laptop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4EEAF7-075D-1548-B0C7-EAD195AEE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2817" y="1936795"/>
            <a:ext cx="7388023" cy="4337809"/>
          </a:xfrm>
          <a:prstGeom prst="rect">
            <a:avLst/>
          </a:prstGeom>
          <a:effectLst/>
        </p:spPr>
      </p:pic>
      <p:sp>
        <p:nvSpPr>
          <p:cNvPr id="13" name="Rectangle 12">
            <a:extLst>
              <a:ext uri="{FF2B5EF4-FFF2-40B4-BE49-F238E27FC236}">
                <a16:creationId xmlns:a16="http://schemas.microsoft.com/office/drawing/2014/main" id="{E1C6EDF7-1F64-0D41-8E53-A58B3D5CC71F}"/>
              </a:ext>
            </a:extLst>
          </p:cNvPr>
          <p:cNvSpPr/>
          <p:nvPr userDrawn="1"/>
        </p:nvSpPr>
        <p:spPr>
          <a:xfrm>
            <a:off x="5554743" y="5881216"/>
            <a:ext cx="734627" cy="154523"/>
          </a:xfrm>
          <a:prstGeom prst="rect">
            <a:avLst/>
          </a:prstGeom>
          <a:solidFill>
            <a:srgbClr val="24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useBgFill="1">
        <p:nvSpPr>
          <p:cNvPr id="3" name="Picture Placeholder 2">
            <a:extLst>
              <a:ext uri="{FF2B5EF4-FFF2-40B4-BE49-F238E27FC236}">
                <a16:creationId xmlns:a16="http://schemas.microsoft.com/office/drawing/2014/main" id="{84ABBF62-BB3A-9E4A-910C-CBAD377ADED4}"/>
              </a:ext>
            </a:extLst>
          </p:cNvPr>
          <p:cNvSpPr>
            <a:spLocks noGrp="1"/>
          </p:cNvSpPr>
          <p:nvPr>
            <p:ph type="pic" sz="quarter" idx="10" hasCustomPrompt="1"/>
          </p:nvPr>
        </p:nvSpPr>
        <p:spPr>
          <a:xfrm>
            <a:off x="3051484" y="2225911"/>
            <a:ext cx="5601354" cy="3511296"/>
          </a:xfrm>
        </p:spPr>
        <p:txBody>
          <a:bodyPr/>
          <a:lstStyle>
            <a:lvl1pPr algn="ctr">
              <a:buNone/>
              <a:defRPr sz="1600"/>
            </a:lvl1pPr>
          </a:lstStyle>
          <a:p>
            <a:r>
              <a:rPr lang="en-US"/>
              <a:t>Drag and Drop Photo</a:t>
            </a:r>
          </a:p>
        </p:txBody>
      </p:sp>
      <p:sp>
        <p:nvSpPr>
          <p:cNvPr id="2" name="Date Placeholder 1">
            <a:extLst>
              <a:ext uri="{FF2B5EF4-FFF2-40B4-BE49-F238E27FC236}">
                <a16:creationId xmlns:a16="http://schemas.microsoft.com/office/drawing/2014/main" id="{3B079EA8-8F07-7A43-95F9-9E10C3AC6697}"/>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43FB28-8368-E946-A92E-89D966A9BA12}"/>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CC40C60A-316E-AA44-95DB-0F8C6AFEB7B9}"/>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645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imeline w/ photo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6139935-D364-1F4D-9BC6-C9FA8F52AAA3}"/>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610196"/>
            <a:ext cx="0" cy="42478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CFBB5F2-EFF4-454A-B1A7-B0D3AC0C7DBC}"/>
              </a:ext>
            </a:extLst>
          </p:cNvPr>
          <p:cNvSpPr>
            <a:spLocks noGrp="1"/>
          </p:cNvSpPr>
          <p:nvPr>
            <p:ph type="dt" sz="half" idx="3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6105C65C-12A1-9C4E-9C5B-706E2CD88A1F}"/>
              </a:ext>
            </a:extLst>
          </p:cNvPr>
          <p:cNvSpPr>
            <a:spLocks noGrp="1"/>
          </p:cNvSpPr>
          <p:nvPr>
            <p:ph type="ftr" sz="quarter" idx="3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47392E9-47C7-AA46-85BC-AFBFAB7B936F}"/>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1" name="Picture Placeholder 3">
            <a:extLst>
              <a:ext uri="{FF2B5EF4-FFF2-40B4-BE49-F238E27FC236}">
                <a16:creationId xmlns:a16="http://schemas.microsoft.com/office/drawing/2014/main" id="{93F63D37-F30A-6643-9AE2-8CC1CFA12D88}"/>
              </a:ext>
            </a:extLst>
          </p:cNvPr>
          <p:cNvSpPr>
            <a:spLocks noGrp="1"/>
          </p:cNvSpPr>
          <p:nvPr>
            <p:ph type="pic" sz="quarter" idx="34" hasCustomPrompt="1"/>
          </p:nvPr>
        </p:nvSpPr>
        <p:spPr>
          <a:xfrm>
            <a:off x="4653153" y="2776606"/>
            <a:ext cx="1866901" cy="1301578"/>
          </a:xfrm>
        </p:spPr>
        <p:txBody>
          <a:bodyPr/>
          <a:lstStyle>
            <a:lvl1pPr algn="ctr">
              <a:buNone/>
              <a:defRPr sz="1200"/>
            </a:lvl1pPr>
          </a:lstStyle>
          <a:p>
            <a:r>
              <a:rPr lang="en-US"/>
              <a:t>Drag and Drop Photo</a:t>
            </a:r>
          </a:p>
        </p:txBody>
      </p:sp>
      <p:sp>
        <p:nvSpPr>
          <p:cNvPr id="23" name="Picture Placeholder 5">
            <a:extLst>
              <a:ext uri="{FF2B5EF4-FFF2-40B4-BE49-F238E27FC236}">
                <a16:creationId xmlns:a16="http://schemas.microsoft.com/office/drawing/2014/main" id="{8C3113EF-7CBF-5249-8F15-7559DD4A1BE7}"/>
              </a:ext>
            </a:extLst>
          </p:cNvPr>
          <p:cNvSpPr>
            <a:spLocks noGrp="1"/>
          </p:cNvSpPr>
          <p:nvPr>
            <p:ph type="pic" sz="quarter" idx="35" hasCustomPrompt="1"/>
          </p:nvPr>
        </p:nvSpPr>
        <p:spPr>
          <a:xfrm>
            <a:off x="4653152" y="4703775"/>
            <a:ext cx="1866901" cy="1301578"/>
          </a:xfrm>
        </p:spPr>
        <p:txBody>
          <a:bodyPr/>
          <a:lstStyle>
            <a:lvl1pPr algn="ctr">
              <a:buNone/>
              <a:defRPr sz="1200"/>
            </a:lvl1pPr>
          </a:lstStyle>
          <a:p>
            <a:r>
              <a:rPr lang="en-US"/>
              <a:t>Drag and Drop Photo</a:t>
            </a:r>
          </a:p>
        </p:txBody>
      </p:sp>
      <p:cxnSp>
        <p:nvCxnSpPr>
          <p:cNvPr id="24" name="Straight Connector 23">
            <a:extLst>
              <a:ext uri="{FF2B5EF4-FFF2-40B4-BE49-F238E27FC236}">
                <a16:creationId xmlns:a16="http://schemas.microsoft.com/office/drawing/2014/main" id="{07EDA4CE-DA08-3341-9E0D-293D8804F01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65254F-D533-E54B-95F0-F58A01ADC0EC}"/>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0">
            <a:extLst>
              <a:ext uri="{FF2B5EF4-FFF2-40B4-BE49-F238E27FC236}">
                <a16:creationId xmlns:a16="http://schemas.microsoft.com/office/drawing/2014/main" id="{B2A4B89A-3F3E-8446-8F3D-139BAF9546D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1" name="Text Placeholder 20">
            <a:extLst>
              <a:ext uri="{FF2B5EF4-FFF2-40B4-BE49-F238E27FC236}">
                <a16:creationId xmlns:a16="http://schemas.microsoft.com/office/drawing/2014/main" id="{D8C592C1-AC0F-124E-BF6F-8804926EAA1F}"/>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4">
            <a:extLst>
              <a:ext uri="{FF2B5EF4-FFF2-40B4-BE49-F238E27FC236}">
                <a16:creationId xmlns:a16="http://schemas.microsoft.com/office/drawing/2014/main" id="{F5CC26FA-0CBD-1E4B-BE75-A2524B9670E4}"/>
              </a:ext>
            </a:extLst>
          </p:cNvPr>
          <p:cNvSpPr>
            <a:spLocks noGrp="1"/>
          </p:cNvSpPr>
          <p:nvPr>
            <p:ph type="body" sz="quarter" idx="38"/>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3" name="Text Placeholder 4">
            <a:extLst>
              <a:ext uri="{FF2B5EF4-FFF2-40B4-BE49-F238E27FC236}">
                <a16:creationId xmlns:a16="http://schemas.microsoft.com/office/drawing/2014/main" id="{7CA36F89-0FDC-384B-A0AF-CF93602FD0C4}"/>
              </a:ext>
            </a:extLst>
          </p:cNvPr>
          <p:cNvSpPr>
            <a:spLocks noGrp="1"/>
          </p:cNvSpPr>
          <p:nvPr>
            <p:ph type="body" sz="quarter" idx="39"/>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34" name="Text Placeholder 9">
            <a:extLst>
              <a:ext uri="{FF2B5EF4-FFF2-40B4-BE49-F238E27FC236}">
                <a16:creationId xmlns:a16="http://schemas.microsoft.com/office/drawing/2014/main" id="{7CE6469D-E11B-6A40-82CF-3E441DAFFB48}"/>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3698010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 Photo Middl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sp>
        <p:nvSpPr>
          <p:cNvPr id="18" name="Picture Placeholder 5">
            <a:extLst>
              <a:ext uri="{FF2B5EF4-FFF2-40B4-BE49-F238E27FC236}">
                <a16:creationId xmlns:a16="http://schemas.microsoft.com/office/drawing/2014/main" id="{78334531-D38B-0D4C-9378-348640D37294}"/>
              </a:ext>
            </a:extLst>
          </p:cNvPr>
          <p:cNvSpPr>
            <a:spLocks noGrp="1"/>
          </p:cNvSpPr>
          <p:nvPr>
            <p:ph type="pic" sz="quarter" idx="12" hasCustomPrompt="1"/>
          </p:nvPr>
        </p:nvSpPr>
        <p:spPr>
          <a:xfrm>
            <a:off x="4653152" y="4703775"/>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65669"/>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8" name="Date Placeholder 37">
            <a:extLst>
              <a:ext uri="{FF2B5EF4-FFF2-40B4-BE49-F238E27FC236}">
                <a16:creationId xmlns:a16="http://schemas.microsoft.com/office/drawing/2014/main" id="{F2338980-117B-984E-B0FE-0801A7D47CD9}"/>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9" name="Footer Placeholder 38">
            <a:extLst>
              <a:ext uri="{FF2B5EF4-FFF2-40B4-BE49-F238E27FC236}">
                <a16:creationId xmlns:a16="http://schemas.microsoft.com/office/drawing/2014/main" id="{99BD4C06-C478-C844-B62E-607C01ED8B3D}"/>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0" name="Slide Number Placeholder 39">
            <a:extLst>
              <a:ext uri="{FF2B5EF4-FFF2-40B4-BE49-F238E27FC236}">
                <a16:creationId xmlns:a16="http://schemas.microsoft.com/office/drawing/2014/main" id="{667FA1CB-D7DB-9349-8346-112B152D561D}"/>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6467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w/ Photo End">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76606"/>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58614"/>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4" name="Date Placeholder 3">
            <a:extLst>
              <a:ext uri="{FF2B5EF4-FFF2-40B4-BE49-F238E27FC236}">
                <a16:creationId xmlns:a16="http://schemas.microsoft.com/office/drawing/2014/main" id="{057ABFBB-4B31-994F-AD5D-56E7367347A2}"/>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a:extLst>
              <a:ext uri="{FF2B5EF4-FFF2-40B4-BE49-F238E27FC236}">
                <a16:creationId xmlns:a16="http://schemas.microsoft.com/office/drawing/2014/main" id="{8E964879-8072-2346-8EA3-55DA8DABFE3E}"/>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6">
            <a:extLst>
              <a:ext uri="{FF2B5EF4-FFF2-40B4-BE49-F238E27FC236}">
                <a16:creationId xmlns:a16="http://schemas.microsoft.com/office/drawing/2014/main" id="{18E9BF31-D57D-A543-B954-97013B1D4AC5}"/>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1359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imeline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599679"/>
            <a:ext cx="0" cy="42583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9" y="278336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9" y="469691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 name="Date Placeholder 1">
            <a:extLst>
              <a:ext uri="{FF2B5EF4-FFF2-40B4-BE49-F238E27FC236}">
                <a16:creationId xmlns:a16="http://schemas.microsoft.com/office/drawing/2014/main" id="{91807980-3DBA-B942-AD90-280CD786ED20}"/>
              </a:ext>
            </a:extLst>
          </p:cNvPr>
          <p:cNvSpPr>
            <a:spLocks noGrp="1"/>
          </p:cNvSpPr>
          <p:nvPr>
            <p:ph type="dt" sz="half" idx="3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D2821BE8-BD32-5342-80B3-2A73A51BA397}"/>
              </a:ext>
            </a:extLst>
          </p:cNvPr>
          <p:cNvSpPr>
            <a:spLocks noGrp="1"/>
          </p:cNvSpPr>
          <p:nvPr>
            <p:ph type="ftr" sz="quarter" idx="3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78DFDBA-ED94-9C4C-945E-B1EBFB826E00}"/>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427E75AF-03A5-6749-9133-075E9A1CCC8E}"/>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716960-4137-EF43-963A-990267B5B73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B7A472-E8AB-C945-9C28-B53FBD901A58}"/>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0">
            <a:extLst>
              <a:ext uri="{FF2B5EF4-FFF2-40B4-BE49-F238E27FC236}">
                <a16:creationId xmlns:a16="http://schemas.microsoft.com/office/drawing/2014/main" id="{C2546E82-7261-CF4A-9083-3CB79D259A7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20">
            <a:extLst>
              <a:ext uri="{FF2B5EF4-FFF2-40B4-BE49-F238E27FC236}">
                <a16:creationId xmlns:a16="http://schemas.microsoft.com/office/drawing/2014/main" id="{E1015354-1F26-BC46-BFD4-E86B807A34E4}"/>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3" name="Text Placeholder 9">
            <a:extLst>
              <a:ext uri="{FF2B5EF4-FFF2-40B4-BE49-F238E27FC236}">
                <a16:creationId xmlns:a16="http://schemas.microsoft.com/office/drawing/2014/main" id="{A193125E-BB35-FF40-BD1E-F6E93D9965D9}"/>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908770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5" y="4697092"/>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52C98D4A-1685-6443-9CC7-22DD63609E7B}"/>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019A5E4B-AAD1-9B4E-906F-17CD652030C9}"/>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E15918C7-3A5B-D143-9F90-FE82C3437CAB}"/>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34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4A4EDEE3-F8B2-FA4A-A24F-05F82B621118}"/>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98D4874F-B3E6-DC4B-B2FA-E479595C6245}"/>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B2936B2-8E51-214A-ADAC-F28ACCD7B380}"/>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2298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F02D446A-9A51-FF4F-8927-FF45BCE946A5}"/>
              </a:ext>
            </a:extLst>
          </p:cNvPr>
          <p:cNvSpPr txBox="1">
            <a:spLocks/>
          </p:cNvSpPr>
          <p:nvPr userDrawn="1"/>
        </p:nvSpPr>
        <p:spPr>
          <a:xfrm>
            <a:off x="622300" y="2721136"/>
            <a:ext cx="7359327" cy="16307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ln>
                  <a:no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Questions?</a:t>
            </a:r>
          </a:p>
        </p:txBody>
      </p:sp>
    </p:spTree>
    <p:extLst>
      <p:ext uri="{BB962C8B-B14F-4D97-AF65-F5344CB8AC3E}">
        <p14:creationId xmlns:p14="http://schemas.microsoft.com/office/powerpoint/2010/main" val="416603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 no log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7" name="Picture Placeholder 6">
            <a:extLst>
              <a:ext uri="{FF2B5EF4-FFF2-40B4-BE49-F238E27FC236}">
                <a16:creationId xmlns:a16="http://schemas.microsoft.com/office/drawing/2014/main" id="{35790E51-5C69-9E41-B44C-AC5F8DCE8478}"/>
              </a:ext>
            </a:extLst>
          </p:cNvPr>
          <p:cNvSpPr>
            <a:spLocks noGrp="1"/>
          </p:cNvSpPr>
          <p:nvPr>
            <p:ph type="pic" sz="quarter" idx="11" hasCustomPrompt="1"/>
          </p:nvPr>
        </p:nvSpPr>
        <p:spPr>
          <a:xfrm>
            <a:off x="622300" y="647700"/>
            <a:ext cx="1587500" cy="1587500"/>
          </a:xfrm>
        </p:spPr>
        <p:txBody>
          <a:bodyPr/>
          <a:lstStyle>
            <a:lvl1pPr marL="0" algn="ctr">
              <a:buNone/>
              <a:defRPr sz="1050"/>
            </a:lvl1pPr>
          </a:lstStyle>
          <a:p>
            <a:r>
              <a:rPr lang="en-US"/>
              <a:t>Drag and Drop Icon – Red or Black Only</a:t>
            </a:r>
          </a:p>
        </p:txBody>
      </p:sp>
    </p:spTree>
    <p:extLst>
      <p:ext uri="{BB962C8B-B14F-4D97-AF65-F5344CB8AC3E}">
        <p14:creationId xmlns:p14="http://schemas.microsoft.com/office/powerpoint/2010/main" val="1968071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 mountai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Questions? </a:t>
            </a:r>
          </a:p>
        </p:txBody>
      </p:sp>
    </p:spTree>
    <p:extLst>
      <p:ext uri="{BB962C8B-B14F-4D97-AF65-F5344CB8AC3E}">
        <p14:creationId xmlns:p14="http://schemas.microsoft.com/office/powerpoint/2010/main" val="635786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258704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a:t>Thank you.</a:t>
            </a:r>
          </a:p>
        </p:txBody>
      </p:sp>
      <p:pic>
        <p:nvPicPr>
          <p:cNvPr id="3" name="Picture 2">
            <a:extLst>
              <a:ext uri="{FF2B5EF4-FFF2-40B4-BE49-F238E27FC236}">
                <a16:creationId xmlns:a16="http://schemas.microsoft.com/office/drawing/2014/main" id="{243556BD-E5E3-F14C-9186-4B1EEE5C87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622300" y="4367596"/>
            <a:ext cx="7359327"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z="1800" b="0" err="1"/>
              <a:t>rtd-denver.com</a:t>
            </a:r>
            <a:endParaRPr lang="en-US" sz="1800" b="0"/>
          </a:p>
        </p:txBody>
      </p:sp>
    </p:spTree>
    <p:extLst>
      <p:ext uri="{BB962C8B-B14F-4D97-AF65-F5344CB8AC3E}">
        <p14:creationId xmlns:p14="http://schemas.microsoft.com/office/powerpoint/2010/main" val="2145192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We Make Lives Better Through Connections.</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
        <p:nvSpPr>
          <p:cNvPr id="7" name="Rectangle 6">
            <a:extLst>
              <a:ext uri="{FF2B5EF4-FFF2-40B4-BE49-F238E27FC236}">
                <a16:creationId xmlns:a16="http://schemas.microsoft.com/office/drawing/2014/main" id="{2E7201DD-E525-984F-AF8F-FF24014B0F25}"/>
              </a:ext>
            </a:extLst>
          </p:cNvPr>
          <p:cNvSpPr/>
          <p:nvPr userDrawn="1"/>
        </p:nvSpPr>
        <p:spPr>
          <a:xfrm>
            <a:off x="740566" y="2928939"/>
            <a:ext cx="7088983" cy="135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75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Thank you.</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Tree>
    <p:extLst>
      <p:ext uri="{BB962C8B-B14F-4D97-AF65-F5344CB8AC3E}">
        <p14:creationId xmlns:p14="http://schemas.microsoft.com/office/powerpoint/2010/main" val="4244878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2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Tree>
    <p:extLst>
      <p:ext uri="{BB962C8B-B14F-4D97-AF65-F5344CB8AC3E}">
        <p14:creationId xmlns:p14="http://schemas.microsoft.com/office/powerpoint/2010/main" val="4054333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5" name="TextBox 4">
            <a:extLst>
              <a:ext uri="{FF2B5EF4-FFF2-40B4-BE49-F238E27FC236}">
                <a16:creationId xmlns:a16="http://schemas.microsoft.com/office/drawing/2014/main" id="{2EE1DBDF-17D5-A64C-B8DE-3959A7A6A5AE}"/>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7" name="Rectangle 6">
            <a:extLst>
              <a:ext uri="{FF2B5EF4-FFF2-40B4-BE49-F238E27FC236}">
                <a16:creationId xmlns:a16="http://schemas.microsoft.com/office/drawing/2014/main" id="{BE115B4C-3E15-B945-B25F-F8BA3157B894}"/>
              </a:ext>
            </a:extLst>
          </p:cNvPr>
          <p:cNvSpPr/>
          <p:nvPr userDrawn="1"/>
        </p:nvSpPr>
        <p:spPr>
          <a:xfrm>
            <a:off x="2483642" y="2118391"/>
            <a:ext cx="3928881"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522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useBgFill="1">
        <p:nvSpPr>
          <p:cNvPr id="6" name="Picture Placeholder 5">
            <a:extLst>
              <a:ext uri="{FF2B5EF4-FFF2-40B4-BE49-F238E27FC236}">
                <a16:creationId xmlns:a16="http://schemas.microsoft.com/office/drawing/2014/main" id="{031952AA-BFDD-E04D-90EE-D345E6379813}"/>
              </a:ext>
            </a:extLst>
          </p:cNvPr>
          <p:cNvSpPr>
            <a:spLocks noGrp="1"/>
          </p:cNvSpPr>
          <p:nvPr>
            <p:ph type="pic" sz="quarter" idx="11" hasCustomPrompt="1"/>
          </p:nvPr>
        </p:nvSpPr>
        <p:spPr>
          <a:xfrm>
            <a:off x="8379518" y="648130"/>
            <a:ext cx="3546475" cy="5539151"/>
          </a:xfrm>
        </p:spPr>
        <p:txBody>
          <a:bodyPr/>
          <a:lstStyle>
            <a:lvl1pPr algn="ctr">
              <a:buNone/>
              <a:defRPr/>
            </a:lvl1pPr>
          </a:lstStyle>
          <a:p>
            <a:r>
              <a:rPr lang="en-US"/>
              <a:t>Drag and Drop Photo </a:t>
            </a:r>
          </a:p>
        </p:txBody>
      </p:sp>
    </p:spTree>
    <p:extLst>
      <p:ext uri="{BB962C8B-B14F-4D97-AF65-F5344CB8AC3E}">
        <p14:creationId xmlns:p14="http://schemas.microsoft.com/office/powerpoint/2010/main" val="537225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TableofContents">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20" name="Text Placeholder 18">
            <a:extLst>
              <a:ext uri="{FF2B5EF4-FFF2-40B4-BE49-F238E27FC236}">
                <a16:creationId xmlns:a16="http://schemas.microsoft.com/office/drawing/2014/main" id="{AB4BC768-5692-E14C-9FDE-18343D34E143}"/>
              </a:ext>
            </a:extLst>
          </p:cNvPr>
          <p:cNvSpPr>
            <a:spLocks noGrp="1"/>
          </p:cNvSpPr>
          <p:nvPr>
            <p:ph type="body" sz="quarter" idx="11" hasCustomPrompt="1"/>
          </p:nvPr>
        </p:nvSpPr>
        <p:spPr>
          <a:xfrm>
            <a:off x="9535577" y="1135390"/>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1" name="Text Placeholder 18">
            <a:extLst>
              <a:ext uri="{FF2B5EF4-FFF2-40B4-BE49-F238E27FC236}">
                <a16:creationId xmlns:a16="http://schemas.microsoft.com/office/drawing/2014/main" id="{8B369309-D558-8647-ACDA-2AD79C5A5A02}"/>
              </a:ext>
            </a:extLst>
          </p:cNvPr>
          <p:cNvSpPr>
            <a:spLocks noGrp="1"/>
          </p:cNvSpPr>
          <p:nvPr>
            <p:ph type="body" sz="quarter" idx="12" hasCustomPrompt="1"/>
          </p:nvPr>
        </p:nvSpPr>
        <p:spPr>
          <a:xfrm>
            <a:off x="9535577" y="269516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2" name="Text Placeholder 18">
            <a:extLst>
              <a:ext uri="{FF2B5EF4-FFF2-40B4-BE49-F238E27FC236}">
                <a16:creationId xmlns:a16="http://schemas.microsoft.com/office/drawing/2014/main" id="{76AB9DA9-E76F-7543-A353-B533B3385E33}"/>
              </a:ext>
            </a:extLst>
          </p:cNvPr>
          <p:cNvSpPr>
            <a:spLocks noGrp="1"/>
          </p:cNvSpPr>
          <p:nvPr>
            <p:ph type="body" sz="quarter" idx="13" hasCustomPrompt="1"/>
          </p:nvPr>
        </p:nvSpPr>
        <p:spPr>
          <a:xfrm>
            <a:off x="9535577" y="4195633"/>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3" name="Text Placeholder 18">
            <a:extLst>
              <a:ext uri="{FF2B5EF4-FFF2-40B4-BE49-F238E27FC236}">
                <a16:creationId xmlns:a16="http://schemas.microsoft.com/office/drawing/2014/main" id="{DA73146C-A124-E948-893F-2C9E72FCA94F}"/>
              </a:ext>
            </a:extLst>
          </p:cNvPr>
          <p:cNvSpPr>
            <a:spLocks noGrp="1"/>
          </p:cNvSpPr>
          <p:nvPr>
            <p:ph type="body" sz="quarter" idx="14" hasCustomPrompt="1"/>
          </p:nvPr>
        </p:nvSpPr>
        <p:spPr>
          <a:xfrm>
            <a:off x="9535577" y="584151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4" name="Picture Placeholder 17">
            <a:extLst>
              <a:ext uri="{FF2B5EF4-FFF2-40B4-BE49-F238E27FC236}">
                <a16:creationId xmlns:a16="http://schemas.microsoft.com/office/drawing/2014/main" id="{0F1E751F-3AD0-5D40-A92A-B0488C585568}"/>
              </a:ext>
            </a:extLst>
          </p:cNvPr>
          <p:cNvSpPr>
            <a:spLocks noGrp="1"/>
          </p:cNvSpPr>
          <p:nvPr>
            <p:ph type="pic" sz="quarter" idx="23" hasCustomPrompt="1"/>
          </p:nvPr>
        </p:nvSpPr>
        <p:spPr>
          <a:xfrm>
            <a:off x="8534399" y="892311"/>
            <a:ext cx="685800" cy="685800"/>
          </a:xfrm>
        </p:spPr>
        <p:txBody>
          <a:bodyPr/>
          <a:lstStyle>
            <a:lvl1pPr>
              <a:buNone/>
              <a:defRPr sz="900"/>
            </a:lvl1pPr>
          </a:lstStyle>
          <a:p>
            <a:r>
              <a:rPr lang="en-US"/>
              <a:t>Icon</a:t>
            </a:r>
          </a:p>
        </p:txBody>
      </p:sp>
      <p:sp>
        <p:nvSpPr>
          <p:cNvPr id="25" name="Picture Placeholder 17">
            <a:extLst>
              <a:ext uri="{FF2B5EF4-FFF2-40B4-BE49-F238E27FC236}">
                <a16:creationId xmlns:a16="http://schemas.microsoft.com/office/drawing/2014/main" id="{2C7E38BF-29D1-BB47-8CE2-F2EC0E261243}"/>
              </a:ext>
            </a:extLst>
          </p:cNvPr>
          <p:cNvSpPr>
            <a:spLocks noGrp="1"/>
          </p:cNvSpPr>
          <p:nvPr>
            <p:ph type="pic" sz="quarter" idx="24" hasCustomPrompt="1"/>
          </p:nvPr>
        </p:nvSpPr>
        <p:spPr>
          <a:xfrm>
            <a:off x="8534400" y="2337162"/>
            <a:ext cx="685800" cy="685800"/>
          </a:xfrm>
        </p:spPr>
        <p:txBody>
          <a:bodyPr/>
          <a:lstStyle>
            <a:lvl1pPr>
              <a:buNone/>
              <a:defRPr sz="900"/>
            </a:lvl1pPr>
          </a:lstStyle>
          <a:p>
            <a:r>
              <a:rPr lang="en-US"/>
              <a:t>Icon</a:t>
            </a:r>
          </a:p>
        </p:txBody>
      </p:sp>
      <p:sp>
        <p:nvSpPr>
          <p:cNvPr id="26" name="Picture Placeholder 17">
            <a:extLst>
              <a:ext uri="{FF2B5EF4-FFF2-40B4-BE49-F238E27FC236}">
                <a16:creationId xmlns:a16="http://schemas.microsoft.com/office/drawing/2014/main" id="{1FCA255C-DF16-0048-9FD4-A4C1703016FC}"/>
              </a:ext>
            </a:extLst>
          </p:cNvPr>
          <p:cNvSpPr>
            <a:spLocks noGrp="1"/>
          </p:cNvSpPr>
          <p:nvPr>
            <p:ph type="pic" sz="quarter" idx="25" hasCustomPrompt="1"/>
          </p:nvPr>
        </p:nvSpPr>
        <p:spPr>
          <a:xfrm>
            <a:off x="8534400" y="3915701"/>
            <a:ext cx="685800" cy="685800"/>
          </a:xfrm>
        </p:spPr>
        <p:txBody>
          <a:bodyPr/>
          <a:lstStyle>
            <a:lvl1pPr>
              <a:buNone/>
              <a:defRPr sz="900"/>
            </a:lvl1pPr>
          </a:lstStyle>
          <a:p>
            <a:r>
              <a:rPr lang="en-US"/>
              <a:t>Icon</a:t>
            </a:r>
          </a:p>
        </p:txBody>
      </p:sp>
      <p:sp>
        <p:nvSpPr>
          <p:cNvPr id="27" name="Picture Placeholder 17">
            <a:extLst>
              <a:ext uri="{FF2B5EF4-FFF2-40B4-BE49-F238E27FC236}">
                <a16:creationId xmlns:a16="http://schemas.microsoft.com/office/drawing/2014/main" id="{E2DF9251-2292-7D45-B982-B39F1D7173B4}"/>
              </a:ext>
            </a:extLst>
          </p:cNvPr>
          <p:cNvSpPr>
            <a:spLocks noGrp="1"/>
          </p:cNvSpPr>
          <p:nvPr>
            <p:ph type="pic" sz="quarter" idx="26" hasCustomPrompt="1"/>
          </p:nvPr>
        </p:nvSpPr>
        <p:spPr>
          <a:xfrm>
            <a:off x="8534398" y="5567420"/>
            <a:ext cx="685800" cy="685800"/>
          </a:xfrm>
        </p:spPr>
        <p:txBody>
          <a:bodyPr/>
          <a:lstStyle>
            <a:lvl1pPr>
              <a:buNone/>
              <a:defRPr sz="900"/>
            </a:lvl1pPr>
          </a:lstStyle>
          <a:p>
            <a:r>
              <a:rPr lang="en-US"/>
              <a:t>Icon</a:t>
            </a:r>
          </a:p>
        </p:txBody>
      </p:sp>
      <p:sp>
        <p:nvSpPr>
          <p:cNvPr id="28" name="Text Placeholder 20">
            <a:extLst>
              <a:ext uri="{FF2B5EF4-FFF2-40B4-BE49-F238E27FC236}">
                <a16:creationId xmlns:a16="http://schemas.microsoft.com/office/drawing/2014/main" id="{BD55F6F5-5C2D-0E47-A0DF-B14ED057FF81}"/>
              </a:ext>
            </a:extLst>
          </p:cNvPr>
          <p:cNvSpPr>
            <a:spLocks noGrp="1"/>
          </p:cNvSpPr>
          <p:nvPr>
            <p:ph type="body" sz="quarter" idx="27" hasCustomPrompt="1"/>
          </p:nvPr>
        </p:nvSpPr>
        <p:spPr>
          <a:xfrm>
            <a:off x="9536113" y="2432162"/>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29" name="Text Placeholder 20">
            <a:extLst>
              <a:ext uri="{FF2B5EF4-FFF2-40B4-BE49-F238E27FC236}">
                <a16:creationId xmlns:a16="http://schemas.microsoft.com/office/drawing/2014/main" id="{3904DE36-5759-6C41-8189-EC2B8D08487F}"/>
              </a:ext>
            </a:extLst>
          </p:cNvPr>
          <p:cNvSpPr>
            <a:spLocks noGrp="1"/>
          </p:cNvSpPr>
          <p:nvPr>
            <p:ph type="body" sz="quarter" idx="29" hasCustomPrompt="1"/>
          </p:nvPr>
        </p:nvSpPr>
        <p:spPr>
          <a:xfrm>
            <a:off x="9536113" y="5567420"/>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0" name="Text Placeholder 20">
            <a:extLst>
              <a:ext uri="{FF2B5EF4-FFF2-40B4-BE49-F238E27FC236}">
                <a16:creationId xmlns:a16="http://schemas.microsoft.com/office/drawing/2014/main" id="{8931DAAA-F984-A848-8FFB-0F36A59DDD45}"/>
              </a:ext>
            </a:extLst>
          </p:cNvPr>
          <p:cNvSpPr>
            <a:spLocks noGrp="1"/>
          </p:cNvSpPr>
          <p:nvPr>
            <p:ph type="body" sz="quarter" idx="30" hasCustomPrompt="1"/>
          </p:nvPr>
        </p:nvSpPr>
        <p:spPr>
          <a:xfrm>
            <a:off x="9536113" y="859844"/>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1" name="Text Placeholder 20">
            <a:extLst>
              <a:ext uri="{FF2B5EF4-FFF2-40B4-BE49-F238E27FC236}">
                <a16:creationId xmlns:a16="http://schemas.microsoft.com/office/drawing/2014/main" id="{49EC4390-70B6-DD48-8241-5B2D0067E9D1}"/>
              </a:ext>
            </a:extLst>
          </p:cNvPr>
          <p:cNvSpPr>
            <a:spLocks noGrp="1"/>
          </p:cNvSpPr>
          <p:nvPr>
            <p:ph type="body" sz="quarter" idx="31" hasCustomPrompt="1"/>
          </p:nvPr>
        </p:nvSpPr>
        <p:spPr>
          <a:xfrm>
            <a:off x="9536113" y="3892917"/>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Tree>
    <p:extLst>
      <p:ext uri="{BB962C8B-B14F-4D97-AF65-F5344CB8AC3E}">
        <p14:creationId xmlns:p14="http://schemas.microsoft.com/office/powerpoint/2010/main" val="735751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Slide - no log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7" name="Picture Placeholder 6">
            <a:extLst>
              <a:ext uri="{FF2B5EF4-FFF2-40B4-BE49-F238E27FC236}">
                <a16:creationId xmlns:a16="http://schemas.microsoft.com/office/drawing/2014/main" id="{35790E51-5C69-9E41-B44C-AC5F8DCE8478}"/>
              </a:ext>
            </a:extLst>
          </p:cNvPr>
          <p:cNvSpPr>
            <a:spLocks noGrp="1"/>
          </p:cNvSpPr>
          <p:nvPr>
            <p:ph type="pic" sz="quarter" idx="11" hasCustomPrompt="1"/>
          </p:nvPr>
        </p:nvSpPr>
        <p:spPr>
          <a:xfrm>
            <a:off x="622300" y="647700"/>
            <a:ext cx="1587500" cy="1587500"/>
          </a:xfrm>
        </p:spPr>
        <p:txBody>
          <a:bodyPr/>
          <a:lstStyle>
            <a:lvl1pPr marL="0" algn="ctr">
              <a:buNone/>
              <a:defRPr sz="1050"/>
            </a:lvl1pPr>
          </a:lstStyle>
          <a:p>
            <a:r>
              <a:rPr lang="en-US"/>
              <a:t>Drag and Drop Icon – Red or Black Only</a:t>
            </a:r>
          </a:p>
        </p:txBody>
      </p:sp>
    </p:spTree>
    <p:extLst>
      <p:ext uri="{BB962C8B-B14F-4D97-AF65-F5344CB8AC3E}">
        <p14:creationId xmlns:p14="http://schemas.microsoft.com/office/powerpoint/2010/main" val="404788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2BC60127-5DDC-4B41-840A-952A88F0F335}"/>
              </a:ext>
            </a:extLst>
          </p:cNvPr>
          <p:cNvPicPr>
            <a:picLocks noChangeAspect="1"/>
          </p:cNvPicPr>
          <p:nvPr userDrawn="1"/>
        </p:nvPicPr>
        <p:blipFill>
          <a:blip r:embed="rId2"/>
          <a:stretch>
            <a:fillRect/>
          </a:stretch>
        </p:blipFill>
        <p:spPr>
          <a:xfrm>
            <a:off x="622300" y="647700"/>
            <a:ext cx="1587500" cy="1587500"/>
          </a:xfrm>
          <a:prstGeom prst="rect">
            <a:avLst/>
          </a:prstGeom>
        </p:spPr>
      </p:pic>
    </p:spTree>
    <p:extLst>
      <p:ext uri="{BB962C8B-B14F-4D97-AF65-F5344CB8AC3E}">
        <p14:creationId xmlns:p14="http://schemas.microsoft.com/office/powerpoint/2010/main" val="2725638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2BC60127-5DDC-4B41-840A-952A88F0F335}"/>
              </a:ext>
            </a:extLst>
          </p:cNvPr>
          <p:cNvPicPr>
            <a:picLocks noChangeAspect="1"/>
          </p:cNvPicPr>
          <p:nvPr userDrawn="1"/>
        </p:nvPicPr>
        <p:blipFill>
          <a:blip r:embed="rId2"/>
          <a:stretch>
            <a:fillRect/>
          </a:stretch>
        </p:blipFill>
        <p:spPr>
          <a:xfrm>
            <a:off x="622300" y="647700"/>
            <a:ext cx="1587500" cy="1587500"/>
          </a:xfrm>
          <a:prstGeom prst="rect">
            <a:avLst/>
          </a:prstGeom>
        </p:spPr>
      </p:pic>
    </p:spTree>
    <p:extLst>
      <p:ext uri="{BB962C8B-B14F-4D97-AF65-F5344CB8AC3E}">
        <p14:creationId xmlns:p14="http://schemas.microsoft.com/office/powerpoint/2010/main" val="1272029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Title Slide - no logo - re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pic>
        <p:nvPicPr>
          <p:cNvPr id="6" name="Picture 5" descr="A close up of a sign&#10;&#10;Description automatically generated">
            <a:extLst>
              <a:ext uri="{FF2B5EF4-FFF2-40B4-BE49-F238E27FC236}">
                <a16:creationId xmlns:a16="http://schemas.microsoft.com/office/drawing/2014/main" id="{31BD8177-8667-AF42-853E-0355A3D055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713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Tree>
    <p:extLst>
      <p:ext uri="{BB962C8B-B14F-4D97-AF65-F5344CB8AC3E}">
        <p14:creationId xmlns:p14="http://schemas.microsoft.com/office/powerpoint/2010/main" val="97477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Slide - no logo - dark re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Red Only </a:t>
            </a:r>
          </a:p>
        </p:txBody>
      </p:sp>
    </p:spTree>
    <p:extLst>
      <p:ext uri="{BB962C8B-B14F-4D97-AF65-F5344CB8AC3E}">
        <p14:creationId xmlns:p14="http://schemas.microsoft.com/office/powerpoint/2010/main" val="3377683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Slide - no logo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accent5">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2328621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lide - no logo -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2001632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Slide - no logo - 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Black Only</a:t>
            </a:r>
          </a:p>
        </p:txBody>
      </p:sp>
    </p:spTree>
    <p:extLst>
      <p:ext uri="{BB962C8B-B14F-4D97-AF65-F5344CB8AC3E}">
        <p14:creationId xmlns:p14="http://schemas.microsoft.com/office/powerpoint/2010/main" val="1085580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Slide - train 1">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471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Slide - train 2">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8232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68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Slide - train 3">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1650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75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 no logo - re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pic>
        <p:nvPicPr>
          <p:cNvPr id="6" name="Picture 5" descr="A close up of a sign&#10;&#10;Description automatically generated">
            <a:extLst>
              <a:ext uri="{FF2B5EF4-FFF2-40B4-BE49-F238E27FC236}">
                <a16:creationId xmlns:a16="http://schemas.microsoft.com/office/drawing/2014/main" id="{31BD8177-8667-AF42-853E-0355A3D055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518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Slide - train 4">
    <p:bg>
      <p:bgPr>
        <a:blipFill dpi="0" rotWithShape="1">
          <a:blip r:embed="rId2"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269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Slide - train 5">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890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Slide - train 6">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074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Slide - bus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209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Slide - bus 2">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751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Slide - bus 3">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74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927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11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Slide - bus 5">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5490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8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Tree>
    <p:extLst>
      <p:ext uri="{BB962C8B-B14F-4D97-AF65-F5344CB8AC3E}">
        <p14:creationId xmlns:p14="http://schemas.microsoft.com/office/powerpoint/2010/main" val="515453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2">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806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029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663F36-032F-9446-80A3-2701CB57D483}"/>
              </a:ext>
            </a:extLst>
          </p:cNvPr>
          <p:cNvSpPr>
            <a:spLocks noGrp="1"/>
          </p:cNvSpPr>
          <p:nvPr>
            <p:ph type="dt" sz="half" idx="10"/>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7" name="Picture Placeholder 6">
            <a:extLst>
              <a:ext uri="{FF2B5EF4-FFF2-40B4-BE49-F238E27FC236}">
                <a16:creationId xmlns:a16="http://schemas.microsoft.com/office/drawing/2014/main" id="{5F74C1B1-83AB-C34C-9002-ED4F91FA4822}"/>
              </a:ext>
            </a:extLst>
          </p:cNvPr>
          <p:cNvSpPr>
            <a:spLocks noGrp="1"/>
          </p:cNvSpPr>
          <p:nvPr>
            <p:ph type="pic" sz="quarter" idx="11" hasCustomPrompt="1"/>
          </p:nvPr>
        </p:nvSpPr>
        <p:spPr>
          <a:xfrm>
            <a:off x="0" y="0"/>
            <a:ext cx="12192000" cy="6858000"/>
          </a:xfrm>
        </p:spPr>
        <p:txBody>
          <a:bodyPr/>
          <a:lstStyle>
            <a:lvl1pPr>
              <a:buNone/>
              <a:defRPr/>
            </a:lvl1pPr>
          </a:lstStyle>
          <a:p>
            <a:r>
              <a:rPr lang="en-US"/>
              <a:t>Drag and Drop Photo</a:t>
            </a:r>
          </a:p>
        </p:txBody>
      </p:sp>
    </p:spTree>
    <p:extLst>
      <p:ext uri="{BB962C8B-B14F-4D97-AF65-F5344CB8AC3E}">
        <p14:creationId xmlns:p14="http://schemas.microsoft.com/office/powerpoint/2010/main" val="3243420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lnSpc>
                <a:spcPct val="100000"/>
              </a:lnSpc>
              <a:buClr>
                <a:schemeClr val="accent1"/>
              </a:buClr>
              <a:buSzPct val="150000"/>
              <a:defRPr/>
            </a:lvl1pPr>
            <a:lvl2pPr>
              <a:lnSpc>
                <a:spcPct val="100000"/>
              </a:lnSpc>
              <a:buClr>
                <a:schemeClr val="accent1"/>
              </a:buClr>
              <a:buSzPct val="150000"/>
              <a:defRPr/>
            </a:lvl2pPr>
            <a:lvl3pPr>
              <a:lnSpc>
                <a:spcPct val="100000"/>
              </a:lnSpc>
              <a:buClr>
                <a:schemeClr val="accent1"/>
              </a:buClr>
              <a:buSzPct val="150000"/>
              <a:defRPr/>
            </a:lvl3pPr>
            <a:lvl4pPr>
              <a:lnSpc>
                <a:spcPct val="100000"/>
              </a:lnSpc>
              <a:buClr>
                <a:schemeClr val="accent1"/>
              </a:buClr>
              <a:buSzPct val="150000"/>
              <a:defRPr/>
            </a:lvl4pPr>
            <a:lvl5pPr>
              <a:lnSpc>
                <a:spcPct val="100000"/>
              </a:lnSpc>
              <a:buClr>
                <a:schemeClr val="accent1"/>
              </a:buClr>
              <a:buSzPct val="150000"/>
              <a:defRPr sz="12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2001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Text -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buClr>
                <a:schemeClr val="bg1"/>
              </a:buClr>
              <a:buSzPct val="150000"/>
              <a:defRPr>
                <a:solidFill>
                  <a:schemeClr val="bg1"/>
                </a:solidFill>
              </a:defRPr>
            </a:lvl1pPr>
            <a:lvl2pPr>
              <a:buClr>
                <a:schemeClr val="bg1"/>
              </a:buClr>
              <a:buSzPct val="150000"/>
              <a:defRPr>
                <a:solidFill>
                  <a:schemeClr val="bg1"/>
                </a:solidFill>
              </a:defRPr>
            </a:lvl2pPr>
            <a:lvl3pPr>
              <a:buClr>
                <a:schemeClr val="bg1"/>
              </a:buClr>
              <a:buSzPct val="150000"/>
              <a:defRPr>
                <a:solidFill>
                  <a:schemeClr val="bg1"/>
                </a:solidFill>
              </a:defRPr>
            </a:lvl3pPr>
            <a:lvl4pPr>
              <a:buClr>
                <a:schemeClr val="bg1"/>
              </a:buClr>
              <a:buSzPct val="150000"/>
              <a:defRPr>
                <a:solidFill>
                  <a:schemeClr val="bg1"/>
                </a:solidFill>
              </a:defRPr>
            </a:lvl4pPr>
            <a:lvl5pPr>
              <a:buClr>
                <a:schemeClr val="bg1"/>
              </a:buClr>
              <a:buSzPct val="150000"/>
              <a:defRPr sz="120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4607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Text + Photo 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615064"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751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 Text + Photo 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3E1FDD-E47A-024C-BF30-88EC7C1B988D}"/>
              </a:ext>
            </a:extLst>
          </p:cNvPr>
          <p:cNvSpPr/>
          <p:nvPr userDrawn="1"/>
        </p:nvSpPr>
        <p:spPr>
          <a:xfrm>
            <a:off x="7646258" y="2074150"/>
            <a:ext cx="4364063" cy="404505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6988444"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9" y="1796948"/>
            <a:ext cx="6689294"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449519" y="1772847"/>
            <a:ext cx="4355451" cy="4045058"/>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843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L + 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4927600"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610408"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57984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Photo L + Title + Tex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6040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Photo L + Title + Text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a:noFill/>
        </p:spPr>
        <p:txBody>
          <a:bodyPr/>
          <a:lstStyle>
            <a:lvl1pPr marL="285750" indent="-285750">
              <a:buClr>
                <a:schemeClr val="bg1"/>
              </a:buClr>
              <a:buFont typeface="Wingdings" pitchFamily="2" charset="2"/>
              <a:buChar char="§"/>
              <a:defRPr>
                <a:solidFill>
                  <a:schemeClr val="bg1"/>
                </a:solidFill>
              </a:defRPr>
            </a:lvl1pPr>
            <a:lvl2pPr marL="742950" indent="-285750">
              <a:buClr>
                <a:schemeClr val="bg1"/>
              </a:buClr>
              <a:buFont typeface="Wingdings" pitchFamily="2" charset="2"/>
              <a:buChar char="§"/>
              <a:defRPr>
                <a:solidFill>
                  <a:schemeClr val="bg1"/>
                </a:solidFill>
              </a:defRPr>
            </a:lvl2pPr>
            <a:lvl3pPr marL="1200150" indent="-285750">
              <a:buClr>
                <a:schemeClr val="bg1"/>
              </a:buClr>
              <a:buFont typeface="Wingdings" pitchFamily="2" charset="2"/>
              <a:buChar char="§"/>
              <a:defRPr>
                <a:solidFill>
                  <a:schemeClr val="bg1"/>
                </a:solidFill>
              </a:defRPr>
            </a:lvl3pPr>
            <a:lvl4pPr marL="1543050" indent="-171450">
              <a:buClr>
                <a:schemeClr val="bg1"/>
              </a:buClr>
              <a:buFont typeface="Wingdings" pitchFamily="2" charset="2"/>
              <a:buChar char="§"/>
              <a:defRPr>
                <a:solidFill>
                  <a:schemeClr val="bg1"/>
                </a:solidFill>
              </a:defRPr>
            </a:lvl4pPr>
            <a:lvl5pPr marL="2000250" indent="-171450">
              <a:buClr>
                <a:schemeClr val="bg1"/>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140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 no logo - dark re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Red Only </a:t>
            </a:r>
          </a:p>
        </p:txBody>
      </p:sp>
    </p:spTree>
    <p:extLst>
      <p:ext uri="{BB962C8B-B14F-4D97-AF65-F5344CB8AC3E}">
        <p14:creationId xmlns:p14="http://schemas.microsoft.com/office/powerpoint/2010/main" val="38732356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Text + 2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A9DB09AF-8F07-704F-928F-33260AD72A1C}"/>
              </a:ext>
            </a:extLst>
          </p:cNvPr>
          <p:cNvSpPr>
            <a:spLocks noGrp="1"/>
          </p:cNvSpPr>
          <p:nvPr>
            <p:ph type="dt" sz="half"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CD5D1F-DB1F-2F41-8740-D69775DA2720}"/>
              </a:ext>
            </a:extLst>
          </p:cNvPr>
          <p:cNvSpPr>
            <a:spLocks noGrp="1"/>
          </p:cNvSpPr>
          <p:nvPr>
            <p:ph type="ftr" sz="quarter"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CA4B868F-E994-1746-A970-7E4E7D63445E}"/>
              </a:ext>
            </a:extLst>
          </p:cNvPr>
          <p:cNvSpPr>
            <a:spLocks noGrp="1"/>
          </p:cNvSpPr>
          <p:nvPr>
            <p:ph type="sldNum" sz="quarter" idx="15"/>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1" name="Picture Placeholder 2">
            <a:extLst>
              <a:ext uri="{FF2B5EF4-FFF2-40B4-BE49-F238E27FC236}">
                <a16:creationId xmlns:a16="http://schemas.microsoft.com/office/drawing/2014/main" id="{13BCC5A4-2CA6-CC4C-AD68-9EAA89CCC5AA}"/>
              </a:ext>
            </a:extLst>
          </p:cNvPr>
          <p:cNvSpPr>
            <a:spLocks noGrp="1"/>
          </p:cNvSpPr>
          <p:nvPr>
            <p:ph type="pic" sz="quarter" idx="16" hasCustomPrompt="1"/>
          </p:nvPr>
        </p:nvSpPr>
        <p:spPr>
          <a:xfrm>
            <a:off x="7615064" y="1818349"/>
            <a:ext cx="4089400" cy="2107035"/>
          </a:xfrm>
        </p:spPr>
        <p:txBody>
          <a:bodyPr/>
          <a:lstStyle>
            <a:lvl1pPr algn="ctr">
              <a:buNone/>
              <a:defRPr/>
            </a:lvl1pPr>
          </a:lstStyle>
          <a:p>
            <a:r>
              <a:rPr lang="en-US"/>
              <a:t>Drag and Drop Photo</a:t>
            </a:r>
          </a:p>
        </p:txBody>
      </p:sp>
    </p:spTree>
    <p:extLst>
      <p:ext uri="{BB962C8B-B14F-4D97-AF65-F5344CB8AC3E}">
        <p14:creationId xmlns:p14="http://schemas.microsoft.com/office/powerpoint/2010/main" val="2992035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Text + Sidebar+ 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9" name="Rectangle 8">
            <a:extLst>
              <a:ext uri="{FF2B5EF4-FFF2-40B4-BE49-F238E27FC236}">
                <a16:creationId xmlns:a16="http://schemas.microsoft.com/office/drawing/2014/main" id="{275982A1-9BF5-7D45-A173-0A28EBAE343E}"/>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BB7C57D-2E04-D54D-9FE1-E637F369F609}"/>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4399BEC6-B4AE-5442-B374-C080D0EE71ED}"/>
              </a:ext>
            </a:extLst>
          </p:cNvPr>
          <p:cNvSpPr>
            <a:spLocks noGrp="1"/>
          </p:cNvSpPr>
          <p:nvPr>
            <p:ph type="dt" sz="half"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256EB475-A18C-A847-9716-E368CDE67146}"/>
              </a:ext>
            </a:extLst>
          </p:cNvPr>
          <p:cNvSpPr>
            <a:spLocks noGrp="1"/>
          </p:cNvSpPr>
          <p:nvPr>
            <p:ph type="ftr" sz="quarter" idx="1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2D901EC-5C53-B747-9629-C60D56203B19}"/>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1325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 Text + Sideba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3DB30B5-F23D-6248-B39F-4539056095B9}"/>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FA96D02-461E-0646-8C55-DE5124F13B9E}"/>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082E7F40-6BD5-A549-8616-7875A5555107}"/>
              </a:ext>
            </a:extLst>
          </p:cNvPr>
          <p:cNvSpPr>
            <a:spLocks noGrp="1"/>
          </p:cNvSpPr>
          <p:nvPr>
            <p:ph type="dt" sz="half" idx="1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7FA69371-1880-A44A-9EC6-08170225CD57}"/>
              </a:ext>
            </a:extLst>
          </p:cNvPr>
          <p:cNvSpPr>
            <a:spLocks noGrp="1"/>
          </p:cNvSpPr>
          <p:nvPr>
            <p:ph type="ftr" sz="quarter" idx="1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039F03D8-1954-2841-A14A-E0F53A17CDB0}"/>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68579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ext + Chart or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56410" y="1796948"/>
            <a:ext cx="5425182"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6D945255-6C09-4C4F-9C82-A941C75DF43E}"/>
              </a:ext>
            </a:extLst>
          </p:cNvPr>
          <p:cNvSpPr>
            <a:spLocks noGrp="1"/>
          </p:cNvSpPr>
          <p:nvPr>
            <p:ph sz="quarter" idx="16"/>
          </p:nvPr>
        </p:nvSpPr>
        <p:spPr>
          <a:xfrm>
            <a:off x="611188" y="1797050"/>
            <a:ext cx="5087937" cy="45593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008019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ext + Phone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F1D48E4A-B221-714F-9F31-8539EC65BF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4433" y="-963827"/>
            <a:ext cx="5339879" cy="9127998"/>
          </a:xfrm>
          <a:prstGeom prst="rect">
            <a:avLst/>
          </a:prstGeom>
          <a:effectLst/>
        </p:spPr>
      </p:pic>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97477" y="1512392"/>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9226193" y="2013736"/>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4" name="Date Placeholder 3">
            <a:extLst>
              <a:ext uri="{FF2B5EF4-FFF2-40B4-BE49-F238E27FC236}">
                <a16:creationId xmlns:a16="http://schemas.microsoft.com/office/drawing/2014/main" id="{616CED1A-2C36-AE43-849E-3C0CF49BFF24}"/>
              </a:ext>
            </a:extLst>
          </p:cNvPr>
          <p:cNvSpPr>
            <a:spLocks noGrp="1"/>
          </p:cNvSpPr>
          <p:nvPr>
            <p:ph type="dt" sz="half"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290C75A1-BAAF-A740-9C07-8DD6F45E5B78}"/>
              </a:ext>
            </a:extLst>
          </p:cNvPr>
          <p:cNvSpPr>
            <a:spLocks noGrp="1"/>
          </p:cNvSpPr>
          <p:nvPr>
            <p:ph type="ftr" sz="quarter" idx="13"/>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AB86604E-AB31-C041-9E2D-9AC1D4627660}"/>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80189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neMockup Multi">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669" y="1925751"/>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5253652"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9" name="Picture Placeholder 2">
            <a:extLst>
              <a:ext uri="{FF2B5EF4-FFF2-40B4-BE49-F238E27FC236}">
                <a16:creationId xmlns:a16="http://schemas.microsoft.com/office/drawing/2014/main" id="{C1A09D85-D0FB-3449-9144-51CF26405920}"/>
              </a:ext>
            </a:extLst>
          </p:cNvPr>
          <p:cNvSpPr>
            <a:spLocks noGrp="1"/>
          </p:cNvSpPr>
          <p:nvPr>
            <p:ph type="pic" sz="quarter" idx="12" hasCustomPrompt="1"/>
          </p:nvPr>
        </p:nvSpPr>
        <p:spPr>
          <a:xfrm>
            <a:off x="7408128"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1" name="Picture Placeholder 2">
            <a:extLst>
              <a:ext uri="{FF2B5EF4-FFF2-40B4-BE49-F238E27FC236}">
                <a16:creationId xmlns:a16="http://schemas.microsoft.com/office/drawing/2014/main" id="{447BFC6A-DBDF-E848-936E-286CAE893806}"/>
              </a:ext>
            </a:extLst>
          </p:cNvPr>
          <p:cNvSpPr>
            <a:spLocks noGrp="1"/>
          </p:cNvSpPr>
          <p:nvPr>
            <p:ph type="pic" sz="quarter" idx="13" hasCustomPrompt="1"/>
          </p:nvPr>
        </p:nvSpPr>
        <p:spPr>
          <a:xfrm>
            <a:off x="9512501"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4" name="Picture Placeholder 2">
            <a:extLst>
              <a:ext uri="{FF2B5EF4-FFF2-40B4-BE49-F238E27FC236}">
                <a16:creationId xmlns:a16="http://schemas.microsoft.com/office/drawing/2014/main" id="{5AE40C4A-B99B-764A-85BB-8AAEC41F47E5}"/>
              </a:ext>
            </a:extLst>
          </p:cNvPr>
          <p:cNvSpPr>
            <a:spLocks noGrp="1"/>
          </p:cNvSpPr>
          <p:nvPr>
            <p:ph type="pic" sz="quarter" idx="14" hasCustomPrompt="1"/>
          </p:nvPr>
        </p:nvSpPr>
        <p:spPr>
          <a:xfrm>
            <a:off x="919646"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5" name="Picture Placeholder 2">
            <a:extLst>
              <a:ext uri="{FF2B5EF4-FFF2-40B4-BE49-F238E27FC236}">
                <a16:creationId xmlns:a16="http://schemas.microsoft.com/office/drawing/2014/main" id="{5A6EFF08-516D-1C4D-831B-4886BF47C5F6}"/>
              </a:ext>
            </a:extLst>
          </p:cNvPr>
          <p:cNvSpPr>
            <a:spLocks noGrp="1"/>
          </p:cNvSpPr>
          <p:nvPr>
            <p:ph type="pic" sz="quarter" idx="15" hasCustomPrompt="1"/>
          </p:nvPr>
        </p:nvSpPr>
        <p:spPr>
          <a:xfrm>
            <a:off x="3024019"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2" name="Date Placeholder 1">
            <a:extLst>
              <a:ext uri="{FF2B5EF4-FFF2-40B4-BE49-F238E27FC236}">
                <a16:creationId xmlns:a16="http://schemas.microsoft.com/office/drawing/2014/main" id="{49ECDE22-0D94-E646-8BBA-E064193472D1}"/>
              </a:ext>
            </a:extLst>
          </p:cNvPr>
          <p:cNvSpPr>
            <a:spLocks noGrp="1"/>
          </p:cNvSpPr>
          <p:nvPr>
            <p:ph type="dt" sz="half" idx="16"/>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B7B96EA-FA2F-604B-B732-6180D957C767}"/>
              </a:ext>
            </a:extLst>
          </p:cNvPr>
          <p:cNvSpPr>
            <a:spLocks noGrp="1"/>
          </p:cNvSpPr>
          <p:nvPr>
            <p:ph type="ftr" sz="quarter" idx="17"/>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D3FDC374-BAB9-FF43-BF03-AF08838CDF20}"/>
              </a:ext>
            </a:extLst>
          </p:cNvPr>
          <p:cNvSpPr>
            <a:spLocks noGrp="1"/>
          </p:cNvSpPr>
          <p:nvPr>
            <p:ph type="sldNum" sz="quarter" idx="18"/>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1443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Laptop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4EEAF7-075D-1548-B0C7-EAD195AEE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2817" y="1936795"/>
            <a:ext cx="7388023" cy="4337809"/>
          </a:xfrm>
          <a:prstGeom prst="rect">
            <a:avLst/>
          </a:prstGeom>
          <a:effectLst/>
        </p:spPr>
      </p:pic>
      <p:sp>
        <p:nvSpPr>
          <p:cNvPr id="13" name="Rectangle 12">
            <a:extLst>
              <a:ext uri="{FF2B5EF4-FFF2-40B4-BE49-F238E27FC236}">
                <a16:creationId xmlns:a16="http://schemas.microsoft.com/office/drawing/2014/main" id="{E1C6EDF7-1F64-0D41-8E53-A58B3D5CC71F}"/>
              </a:ext>
            </a:extLst>
          </p:cNvPr>
          <p:cNvSpPr/>
          <p:nvPr userDrawn="1"/>
        </p:nvSpPr>
        <p:spPr>
          <a:xfrm>
            <a:off x="5554743" y="5881216"/>
            <a:ext cx="734627" cy="154523"/>
          </a:xfrm>
          <a:prstGeom prst="rect">
            <a:avLst/>
          </a:prstGeom>
          <a:solidFill>
            <a:srgbClr val="24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useBgFill="1">
        <p:nvSpPr>
          <p:cNvPr id="3" name="Picture Placeholder 2">
            <a:extLst>
              <a:ext uri="{FF2B5EF4-FFF2-40B4-BE49-F238E27FC236}">
                <a16:creationId xmlns:a16="http://schemas.microsoft.com/office/drawing/2014/main" id="{84ABBF62-BB3A-9E4A-910C-CBAD377ADED4}"/>
              </a:ext>
            </a:extLst>
          </p:cNvPr>
          <p:cNvSpPr>
            <a:spLocks noGrp="1"/>
          </p:cNvSpPr>
          <p:nvPr>
            <p:ph type="pic" sz="quarter" idx="10" hasCustomPrompt="1"/>
          </p:nvPr>
        </p:nvSpPr>
        <p:spPr>
          <a:xfrm>
            <a:off x="3051484" y="2225911"/>
            <a:ext cx="5601354" cy="3511296"/>
          </a:xfrm>
        </p:spPr>
        <p:txBody>
          <a:bodyPr/>
          <a:lstStyle>
            <a:lvl1pPr algn="ctr">
              <a:buNone/>
              <a:defRPr sz="1600"/>
            </a:lvl1pPr>
          </a:lstStyle>
          <a:p>
            <a:r>
              <a:rPr lang="en-US"/>
              <a:t>Drag and Drop Photo</a:t>
            </a:r>
          </a:p>
        </p:txBody>
      </p:sp>
      <p:sp>
        <p:nvSpPr>
          <p:cNvPr id="2" name="Date Placeholder 1">
            <a:extLst>
              <a:ext uri="{FF2B5EF4-FFF2-40B4-BE49-F238E27FC236}">
                <a16:creationId xmlns:a16="http://schemas.microsoft.com/office/drawing/2014/main" id="{3B079EA8-8F07-7A43-95F9-9E10C3AC6697}"/>
              </a:ext>
            </a:extLst>
          </p:cNvPr>
          <p:cNvSpPr>
            <a:spLocks noGrp="1"/>
          </p:cNvSpPr>
          <p:nvPr>
            <p:ph type="dt" sz="half" idx="1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43FB28-8368-E946-A92E-89D966A9BA12}"/>
              </a:ext>
            </a:extLst>
          </p:cNvPr>
          <p:cNvSpPr>
            <a:spLocks noGrp="1"/>
          </p:cNvSpPr>
          <p:nvPr>
            <p:ph type="ftr" sz="quarter" idx="1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CC40C60A-316E-AA44-95DB-0F8C6AFEB7B9}"/>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28477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Timeline w/ photo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6139935-D364-1F4D-9BC6-C9FA8F52AAA3}"/>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610196"/>
            <a:ext cx="0" cy="42478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CFBB5F2-EFF4-454A-B1A7-B0D3AC0C7DBC}"/>
              </a:ext>
            </a:extLst>
          </p:cNvPr>
          <p:cNvSpPr>
            <a:spLocks noGrp="1"/>
          </p:cNvSpPr>
          <p:nvPr>
            <p:ph type="dt" sz="half" idx="3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6105C65C-12A1-9C4E-9C5B-706E2CD88A1F}"/>
              </a:ext>
            </a:extLst>
          </p:cNvPr>
          <p:cNvSpPr>
            <a:spLocks noGrp="1"/>
          </p:cNvSpPr>
          <p:nvPr>
            <p:ph type="ftr" sz="quarter" idx="32"/>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47392E9-47C7-AA46-85BC-AFBFAB7B936F}"/>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1" name="Picture Placeholder 3">
            <a:extLst>
              <a:ext uri="{FF2B5EF4-FFF2-40B4-BE49-F238E27FC236}">
                <a16:creationId xmlns:a16="http://schemas.microsoft.com/office/drawing/2014/main" id="{93F63D37-F30A-6643-9AE2-8CC1CFA12D88}"/>
              </a:ext>
            </a:extLst>
          </p:cNvPr>
          <p:cNvSpPr>
            <a:spLocks noGrp="1"/>
          </p:cNvSpPr>
          <p:nvPr>
            <p:ph type="pic" sz="quarter" idx="34" hasCustomPrompt="1"/>
          </p:nvPr>
        </p:nvSpPr>
        <p:spPr>
          <a:xfrm>
            <a:off x="4653153" y="2776606"/>
            <a:ext cx="1866901" cy="1301578"/>
          </a:xfrm>
        </p:spPr>
        <p:txBody>
          <a:bodyPr/>
          <a:lstStyle>
            <a:lvl1pPr algn="ctr">
              <a:buNone/>
              <a:defRPr sz="1200"/>
            </a:lvl1pPr>
          </a:lstStyle>
          <a:p>
            <a:r>
              <a:rPr lang="en-US"/>
              <a:t>Drag and Drop Photo</a:t>
            </a:r>
          </a:p>
        </p:txBody>
      </p:sp>
      <p:sp>
        <p:nvSpPr>
          <p:cNvPr id="23" name="Picture Placeholder 5">
            <a:extLst>
              <a:ext uri="{FF2B5EF4-FFF2-40B4-BE49-F238E27FC236}">
                <a16:creationId xmlns:a16="http://schemas.microsoft.com/office/drawing/2014/main" id="{8C3113EF-7CBF-5249-8F15-7559DD4A1BE7}"/>
              </a:ext>
            </a:extLst>
          </p:cNvPr>
          <p:cNvSpPr>
            <a:spLocks noGrp="1"/>
          </p:cNvSpPr>
          <p:nvPr>
            <p:ph type="pic" sz="quarter" idx="35" hasCustomPrompt="1"/>
          </p:nvPr>
        </p:nvSpPr>
        <p:spPr>
          <a:xfrm>
            <a:off x="4653152" y="4703775"/>
            <a:ext cx="1866901" cy="1301578"/>
          </a:xfrm>
        </p:spPr>
        <p:txBody>
          <a:bodyPr/>
          <a:lstStyle>
            <a:lvl1pPr algn="ctr">
              <a:buNone/>
              <a:defRPr sz="1200"/>
            </a:lvl1pPr>
          </a:lstStyle>
          <a:p>
            <a:r>
              <a:rPr lang="en-US"/>
              <a:t>Drag and Drop Photo</a:t>
            </a:r>
          </a:p>
        </p:txBody>
      </p:sp>
      <p:cxnSp>
        <p:nvCxnSpPr>
          <p:cNvPr id="24" name="Straight Connector 23">
            <a:extLst>
              <a:ext uri="{FF2B5EF4-FFF2-40B4-BE49-F238E27FC236}">
                <a16:creationId xmlns:a16="http://schemas.microsoft.com/office/drawing/2014/main" id="{07EDA4CE-DA08-3341-9E0D-293D8804F01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65254F-D533-E54B-95F0-F58A01ADC0EC}"/>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0">
            <a:extLst>
              <a:ext uri="{FF2B5EF4-FFF2-40B4-BE49-F238E27FC236}">
                <a16:creationId xmlns:a16="http://schemas.microsoft.com/office/drawing/2014/main" id="{B2A4B89A-3F3E-8446-8F3D-139BAF9546D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1" name="Text Placeholder 20">
            <a:extLst>
              <a:ext uri="{FF2B5EF4-FFF2-40B4-BE49-F238E27FC236}">
                <a16:creationId xmlns:a16="http://schemas.microsoft.com/office/drawing/2014/main" id="{D8C592C1-AC0F-124E-BF6F-8804926EAA1F}"/>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4">
            <a:extLst>
              <a:ext uri="{FF2B5EF4-FFF2-40B4-BE49-F238E27FC236}">
                <a16:creationId xmlns:a16="http://schemas.microsoft.com/office/drawing/2014/main" id="{F5CC26FA-0CBD-1E4B-BE75-A2524B9670E4}"/>
              </a:ext>
            </a:extLst>
          </p:cNvPr>
          <p:cNvSpPr>
            <a:spLocks noGrp="1"/>
          </p:cNvSpPr>
          <p:nvPr>
            <p:ph type="body" sz="quarter" idx="38"/>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3" name="Text Placeholder 4">
            <a:extLst>
              <a:ext uri="{FF2B5EF4-FFF2-40B4-BE49-F238E27FC236}">
                <a16:creationId xmlns:a16="http://schemas.microsoft.com/office/drawing/2014/main" id="{7CA36F89-0FDC-384B-A0AF-CF93602FD0C4}"/>
              </a:ext>
            </a:extLst>
          </p:cNvPr>
          <p:cNvSpPr>
            <a:spLocks noGrp="1"/>
          </p:cNvSpPr>
          <p:nvPr>
            <p:ph type="body" sz="quarter" idx="39"/>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34" name="Text Placeholder 9">
            <a:extLst>
              <a:ext uri="{FF2B5EF4-FFF2-40B4-BE49-F238E27FC236}">
                <a16:creationId xmlns:a16="http://schemas.microsoft.com/office/drawing/2014/main" id="{7CE6469D-E11B-6A40-82CF-3E441DAFFB48}"/>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21300504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w/ Photo Middl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sp>
        <p:nvSpPr>
          <p:cNvPr id="18" name="Picture Placeholder 5">
            <a:extLst>
              <a:ext uri="{FF2B5EF4-FFF2-40B4-BE49-F238E27FC236}">
                <a16:creationId xmlns:a16="http://schemas.microsoft.com/office/drawing/2014/main" id="{78334531-D38B-0D4C-9378-348640D37294}"/>
              </a:ext>
            </a:extLst>
          </p:cNvPr>
          <p:cNvSpPr>
            <a:spLocks noGrp="1"/>
          </p:cNvSpPr>
          <p:nvPr>
            <p:ph type="pic" sz="quarter" idx="12" hasCustomPrompt="1"/>
          </p:nvPr>
        </p:nvSpPr>
        <p:spPr>
          <a:xfrm>
            <a:off x="4653152" y="4703775"/>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65669"/>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8" name="Date Placeholder 37">
            <a:extLst>
              <a:ext uri="{FF2B5EF4-FFF2-40B4-BE49-F238E27FC236}">
                <a16:creationId xmlns:a16="http://schemas.microsoft.com/office/drawing/2014/main" id="{F2338980-117B-984E-B0FE-0801A7D47CD9}"/>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9" name="Footer Placeholder 38">
            <a:extLst>
              <a:ext uri="{FF2B5EF4-FFF2-40B4-BE49-F238E27FC236}">
                <a16:creationId xmlns:a16="http://schemas.microsoft.com/office/drawing/2014/main" id="{99BD4C06-C478-C844-B62E-607C01ED8B3D}"/>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0" name="Slide Number Placeholder 39">
            <a:extLst>
              <a:ext uri="{FF2B5EF4-FFF2-40B4-BE49-F238E27FC236}">
                <a16:creationId xmlns:a16="http://schemas.microsoft.com/office/drawing/2014/main" id="{667FA1CB-D7DB-9349-8346-112B152D561D}"/>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65474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w/ Photo End">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76606"/>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58614"/>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4" name="Date Placeholder 3">
            <a:extLst>
              <a:ext uri="{FF2B5EF4-FFF2-40B4-BE49-F238E27FC236}">
                <a16:creationId xmlns:a16="http://schemas.microsoft.com/office/drawing/2014/main" id="{057ABFBB-4B31-994F-AD5D-56E7367347A2}"/>
              </a:ext>
            </a:extLst>
          </p:cNvPr>
          <p:cNvSpPr>
            <a:spLocks noGrp="1"/>
          </p:cNvSpPr>
          <p:nvPr>
            <p:ph type="dt" sz="half" idx="34"/>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a:extLst>
              <a:ext uri="{FF2B5EF4-FFF2-40B4-BE49-F238E27FC236}">
                <a16:creationId xmlns:a16="http://schemas.microsoft.com/office/drawing/2014/main" id="{8E964879-8072-2346-8EA3-55DA8DABFE3E}"/>
              </a:ext>
            </a:extLst>
          </p:cNvPr>
          <p:cNvSpPr>
            <a:spLocks noGrp="1"/>
          </p:cNvSpPr>
          <p:nvPr>
            <p:ph type="ftr" sz="quarter" idx="35"/>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6">
            <a:extLst>
              <a:ext uri="{FF2B5EF4-FFF2-40B4-BE49-F238E27FC236}">
                <a16:creationId xmlns:a16="http://schemas.microsoft.com/office/drawing/2014/main" id="{18E9BF31-D57D-A543-B954-97013B1D4AC5}"/>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79113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55" Type="http://schemas.openxmlformats.org/officeDocument/2006/relationships/theme" Target="../theme/theme2.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slideLayout" Target="../slideLayouts/slideLayout107.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54" Type="http://schemas.openxmlformats.org/officeDocument/2006/relationships/slideLayout" Target="../slideLayouts/slideLayout10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745633"/>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5" r:id="rId3"/>
    <p:sldLayoutId id="2147483681" r:id="rId4"/>
    <p:sldLayoutId id="2147483699" r:id="rId5"/>
    <p:sldLayoutId id="2147483738" r:id="rId6"/>
    <p:sldLayoutId id="2147483736" r:id="rId7"/>
    <p:sldLayoutId id="2147483686" r:id="rId8"/>
    <p:sldLayoutId id="2147483732" r:id="rId9"/>
    <p:sldLayoutId id="2147483727" r:id="rId10"/>
    <p:sldLayoutId id="2147483728" r:id="rId11"/>
    <p:sldLayoutId id="2147483729" r:id="rId12"/>
    <p:sldLayoutId id="2147483709" r:id="rId13"/>
    <p:sldLayoutId id="2147483708" r:id="rId14"/>
    <p:sldLayoutId id="2147483712" r:id="rId15"/>
    <p:sldLayoutId id="2147483713" r:id="rId16"/>
    <p:sldLayoutId id="2147483715" r:id="rId17"/>
    <p:sldLayoutId id="2147483716" r:id="rId18"/>
    <p:sldLayoutId id="2147483711" r:id="rId19"/>
    <p:sldLayoutId id="2147483714" r:id="rId20"/>
    <p:sldLayoutId id="2147483717" r:id="rId21"/>
    <p:sldLayoutId id="2147483720" r:id="rId22"/>
    <p:sldLayoutId id="2147483737" r:id="rId23"/>
    <p:sldLayoutId id="2147483718" r:id="rId24"/>
    <p:sldLayoutId id="2147483710" r:id="rId25"/>
    <p:sldLayoutId id="2147483719" r:id="rId26"/>
    <p:sldLayoutId id="2147483721" r:id="rId27"/>
    <p:sldLayoutId id="2147483705" r:id="rId28"/>
    <p:sldLayoutId id="2147483679" r:id="rId29"/>
    <p:sldLayoutId id="2147483706" r:id="rId30"/>
    <p:sldLayoutId id="2147483680" r:id="rId31"/>
    <p:sldLayoutId id="2147483733" r:id="rId32"/>
    <p:sldLayoutId id="2147483726" r:id="rId33"/>
    <p:sldLayoutId id="2147483722" r:id="rId34"/>
    <p:sldLayoutId id="2147483723" r:id="rId35"/>
    <p:sldLayoutId id="2147483682" r:id="rId36"/>
    <p:sldLayoutId id="2147483684" r:id="rId37"/>
    <p:sldLayoutId id="2147483691" r:id="rId38"/>
    <p:sldLayoutId id="2147483725" r:id="rId39"/>
    <p:sldLayoutId id="2147483689" r:id="rId40"/>
    <p:sldLayoutId id="2147483692" r:id="rId41"/>
    <p:sldLayoutId id="2147483690" r:id="rId42"/>
    <p:sldLayoutId id="2147483694" r:id="rId43"/>
    <p:sldLayoutId id="2147483683" r:id="rId44"/>
    <p:sldLayoutId id="2147483695" r:id="rId45"/>
    <p:sldLayoutId id="2147483696" r:id="rId46"/>
    <p:sldLayoutId id="2147483697" r:id="rId47"/>
    <p:sldLayoutId id="2147483698" r:id="rId48"/>
    <p:sldLayoutId id="2147483701" r:id="rId49"/>
    <p:sldLayoutId id="2147483731" r:id="rId50"/>
    <p:sldLayoutId id="2147483702" r:id="rId51"/>
    <p:sldLayoutId id="2147483734" r:id="rId52"/>
    <p:sldLayoutId id="2147483730" r:id="rId53"/>
    <p:sldLayoutId id="2147483704" r:id="rId54"/>
  </p:sldLayoutIdLst>
  <p:hf sldNum="0" hdr="0" ftr="0" dt="0"/>
  <p:txStyles>
    <p:title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592802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Lst>
  <p:hf sldNum="0" hdr="0" ftr="0" dt="0"/>
  <p:txStyles>
    <p:title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chart" Target="../charts/char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chart" Target="../charts/char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chart" Target="../charts/char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chart" Target="../charts/chart2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chart" Target="../charts/char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chart" Target="../charts/chart2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chart" Target="../charts/char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chart" Target="../charts/char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chart" Target="../charts/char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chart" Target="../charts/char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chart" Target="../charts/char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6BD3-ECD9-014F-845C-5E59A4D0708A}"/>
              </a:ext>
            </a:extLst>
          </p:cNvPr>
          <p:cNvSpPr>
            <a:spLocks noGrp="1"/>
          </p:cNvSpPr>
          <p:nvPr>
            <p:ph type="ctrTitle"/>
          </p:nvPr>
        </p:nvSpPr>
        <p:spPr>
          <a:xfrm>
            <a:off x="457200" y="2667000"/>
            <a:ext cx="11318240" cy="2387600"/>
          </a:xfrm>
        </p:spPr>
        <p:txBody>
          <a:bodyPr>
            <a:normAutofit/>
          </a:bodyPr>
          <a:lstStyle/>
          <a:p>
            <a:r>
              <a:rPr lang="en-US">
                <a:solidFill>
                  <a:srgbClr val="263B80"/>
                </a:solidFill>
              </a:rPr>
              <a:t>2024 Survey Results – Part 1</a:t>
            </a:r>
            <a:br>
              <a:rPr lang="en-US"/>
            </a:br>
            <a:r>
              <a:rPr lang="en-US" sz="3600">
                <a:solidFill>
                  <a:schemeClr val="accent5"/>
                </a:solidFill>
              </a:rPr>
              <a:t>Community and Paratransit</a:t>
            </a:r>
            <a:endParaRPr lang="en-US">
              <a:solidFill>
                <a:schemeClr val="accent5"/>
              </a:solidFill>
            </a:endParaRPr>
          </a:p>
        </p:txBody>
      </p:sp>
      <p:sp>
        <p:nvSpPr>
          <p:cNvPr id="4" name="Date Placeholder 3">
            <a:extLst>
              <a:ext uri="{FF2B5EF4-FFF2-40B4-BE49-F238E27FC236}">
                <a16:creationId xmlns:a16="http://schemas.microsoft.com/office/drawing/2014/main" id="{A3866348-0447-CD2A-6311-F9B922C4F6BB}"/>
              </a:ext>
            </a:extLst>
          </p:cNvPr>
          <p:cNvSpPr txBox="1">
            <a:spLocks/>
          </p:cNvSpPr>
          <p:nvPr/>
        </p:nvSpPr>
        <p:spPr>
          <a:xfrm>
            <a:off x="9448800" y="533400"/>
            <a:ext cx="2354138" cy="5175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200" b="1" i="0" u="none" strike="noStrike" kern="1200" cap="none" spc="0" normalizeH="0" baseline="0" noProof="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200" b="1" i="0" u="none" strike="noStrike" kern="1200" cap="none" spc="0" normalizeH="0" baseline="0" noProof="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Subtitle 2">
            <a:extLst>
              <a:ext uri="{FF2B5EF4-FFF2-40B4-BE49-F238E27FC236}">
                <a16:creationId xmlns:a16="http://schemas.microsoft.com/office/drawing/2014/main" id="{0185FC27-F8EC-DF20-C574-BE0F820C9645}"/>
              </a:ext>
            </a:extLst>
          </p:cNvPr>
          <p:cNvSpPr txBox="1">
            <a:spLocks noGrp="1"/>
          </p:cNvSpPr>
          <p:nvPr/>
        </p:nvSpPr>
        <p:spPr>
          <a:xfrm>
            <a:off x="574221" y="5479597"/>
            <a:ext cx="9252857" cy="94705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chemeClr val="accent1"/>
              </a:buClr>
              <a:buSzPct val="150000"/>
              <a:buFont typeface="Wingdings" pitchFamily="2" charset="2"/>
              <a:buNone/>
              <a:defRPr sz="1800" kern="12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0"/>
              </a:spcBef>
              <a:spcAft>
                <a:spcPts val="1200"/>
              </a:spcAft>
              <a:buClr>
                <a:schemeClr val="accent1"/>
              </a:buClr>
              <a:buSzPct val="150000"/>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100000"/>
              </a:lnSpc>
              <a:spcBef>
                <a:spcPts val="0"/>
              </a:spcBef>
              <a:spcAft>
                <a:spcPts val="1200"/>
              </a:spcAft>
              <a:buClr>
                <a:schemeClr val="accent1"/>
              </a:buClr>
              <a:buSzPct val="150000"/>
              <a:buFont typeface="System Font Regular"/>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100000"/>
              </a:lnSpc>
              <a:spcBef>
                <a:spcPts val="0"/>
              </a:spcBef>
              <a:spcAft>
                <a:spcPts val="1200"/>
              </a:spcAft>
              <a:buClr>
                <a:schemeClr val="accent1"/>
              </a:buClr>
              <a:buSzPct val="150000"/>
              <a:buFont typeface="System Font Regular"/>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None/>
              <a:defRPr sz="16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Aft>
                <a:spcPts val="200"/>
              </a:spcAft>
            </a:pPr>
            <a:r>
              <a:rPr lang="en-US" sz="2000" b="1"/>
              <a:t>John McKay</a:t>
            </a:r>
          </a:p>
          <a:p>
            <a:pPr lvl="0">
              <a:spcAft>
                <a:spcPts val="200"/>
              </a:spcAft>
            </a:pPr>
            <a:r>
              <a:rPr lang="en-US" sz="2000"/>
              <a:t>Executive Business Partner</a:t>
            </a:r>
          </a:p>
        </p:txBody>
      </p:sp>
    </p:spTree>
    <p:extLst>
      <p:ext uri="{BB962C8B-B14F-4D97-AF65-F5344CB8AC3E}">
        <p14:creationId xmlns:p14="http://schemas.microsoft.com/office/powerpoint/2010/main" val="49306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72764"/>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Reasons for Public Transportation Use</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5D366ED-B8FE-402F-D89E-BF1E0C138151}"/>
              </a:ext>
            </a:extLst>
          </p:cNvPr>
          <p:cNvSpPr txBox="1"/>
          <p:nvPr/>
        </p:nvSpPr>
        <p:spPr>
          <a:xfrm>
            <a:off x="1621165" y="1504219"/>
            <a:ext cx="6617960" cy="338554"/>
          </a:xfrm>
          <a:prstGeom prst="rect">
            <a:avLst/>
          </a:prstGeom>
          <a:noFill/>
        </p:spPr>
        <p:txBody>
          <a:bodyPr wrap="square" rtlCol="0">
            <a:spAutoFit/>
          </a:bodyPr>
          <a:lstStyle/>
          <a:p>
            <a:r>
              <a:rPr lang="en-US" sz="1600" b="1" kern="0">
                <a:solidFill>
                  <a:srgbClr val="002060"/>
                </a:solidFill>
                <a:latin typeface="Tahoma" panose="020B0604030504040204" pitchFamily="34" charset="0"/>
                <a:ea typeface="Tahoma" panose="020B0604030504040204" pitchFamily="34" charset="0"/>
                <a:cs typeface="Tahoma" panose="020B0604030504040204" pitchFamily="34" charset="0"/>
              </a:rPr>
              <a:t>What is your primary purpose for using public transportation?</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1696208E-9C70-77E8-5FFD-76666D5DC0FC}"/>
              </a:ext>
            </a:extLst>
          </p:cNvPr>
          <p:cNvGrpSpPr/>
          <p:nvPr/>
        </p:nvGrpSpPr>
        <p:grpSpPr>
          <a:xfrm>
            <a:off x="8078236" y="5717331"/>
            <a:ext cx="3822217" cy="870828"/>
            <a:chOff x="8078236" y="5717331"/>
            <a:chExt cx="3822217" cy="870828"/>
          </a:xfrm>
        </p:grpSpPr>
        <p:sp>
          <p:nvSpPr>
            <p:cNvPr id="10" name="Slide Number Placeholder 4">
              <a:extLst>
                <a:ext uri="{FF2B5EF4-FFF2-40B4-BE49-F238E27FC236}">
                  <a16:creationId xmlns:a16="http://schemas.microsoft.com/office/drawing/2014/main" id="{4D51F9B7-64EB-DA95-6CB3-08BB7BD3E26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D1112CA4-F522-CFD9-F605-8ECD40F628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5" name="Picture 4">
            <a:extLst>
              <a:ext uri="{FF2B5EF4-FFF2-40B4-BE49-F238E27FC236}">
                <a16:creationId xmlns:a16="http://schemas.microsoft.com/office/drawing/2014/main" id="{1B0BC229-2786-C69C-0597-8A31C33AFB5E}"/>
              </a:ext>
            </a:extLst>
          </p:cNvPr>
          <p:cNvPicPr>
            <a:picLocks noChangeAspect="1"/>
          </p:cNvPicPr>
          <p:nvPr/>
        </p:nvPicPr>
        <p:blipFill>
          <a:blip r:embed="rId3"/>
          <a:stretch>
            <a:fillRect/>
          </a:stretch>
        </p:blipFill>
        <p:spPr>
          <a:xfrm>
            <a:off x="10401485" y="396935"/>
            <a:ext cx="685859" cy="731583"/>
          </a:xfrm>
          <a:prstGeom prst="rect">
            <a:avLst/>
          </a:prstGeom>
        </p:spPr>
      </p:pic>
      <p:sp>
        <p:nvSpPr>
          <p:cNvPr id="4" name="Date Placeholder 3">
            <a:extLst>
              <a:ext uri="{FF2B5EF4-FFF2-40B4-BE49-F238E27FC236}">
                <a16:creationId xmlns:a16="http://schemas.microsoft.com/office/drawing/2014/main" id="{ACBFA975-6005-FA98-E488-846DF4AC8C5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3" name="Chart 2">
            <a:extLst>
              <a:ext uri="{FF2B5EF4-FFF2-40B4-BE49-F238E27FC236}">
                <a16:creationId xmlns:a16="http://schemas.microsoft.com/office/drawing/2014/main" id="{AEE2CB38-0A75-230E-903D-B3F95F46579D}"/>
              </a:ext>
            </a:extLst>
          </p:cNvPr>
          <p:cNvGraphicFramePr/>
          <p:nvPr>
            <p:extLst>
              <p:ext uri="{D42A27DB-BD31-4B8C-83A1-F6EECF244321}">
                <p14:modId xmlns:p14="http://schemas.microsoft.com/office/powerpoint/2010/main" val="2033424139"/>
              </p:ext>
            </p:extLst>
          </p:nvPr>
        </p:nvGraphicFramePr>
        <p:xfrm>
          <a:off x="1298207" y="2093394"/>
          <a:ext cx="8898415" cy="4129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163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14156"/>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Reasons for Discontinued Use</a:t>
            </a:r>
            <a:endParaRPr lang="en-US" sz="280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752FDCED-0216-8A06-691D-598853195CAC}"/>
              </a:ext>
            </a:extLst>
          </p:cNvPr>
          <p:cNvGrpSpPr/>
          <p:nvPr/>
        </p:nvGrpSpPr>
        <p:grpSpPr>
          <a:xfrm>
            <a:off x="8078236" y="5717331"/>
            <a:ext cx="3822217" cy="870828"/>
            <a:chOff x="8078236" y="5717331"/>
            <a:chExt cx="3822217" cy="870828"/>
          </a:xfrm>
        </p:grpSpPr>
        <p:sp>
          <p:nvSpPr>
            <p:cNvPr id="13" name="Slide Number Placeholder 4">
              <a:extLst>
                <a:ext uri="{FF2B5EF4-FFF2-40B4-BE49-F238E27FC236}">
                  <a16:creationId xmlns:a16="http://schemas.microsoft.com/office/drawing/2014/main" id="{612990DA-D91F-4C34-0305-1964847C0EC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red background with white text&#10;&#10;Description automatically generated with medium confidence">
              <a:extLst>
                <a:ext uri="{FF2B5EF4-FFF2-40B4-BE49-F238E27FC236}">
                  <a16:creationId xmlns:a16="http://schemas.microsoft.com/office/drawing/2014/main" id="{3E69611A-5AFA-F670-FA59-AE5681F94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5" name="Picture 4">
            <a:extLst>
              <a:ext uri="{FF2B5EF4-FFF2-40B4-BE49-F238E27FC236}">
                <a16:creationId xmlns:a16="http://schemas.microsoft.com/office/drawing/2014/main" id="{24B7C393-A2C0-7F5A-9AE7-96AC8A958FBD}"/>
              </a:ext>
            </a:extLst>
          </p:cNvPr>
          <p:cNvPicPr>
            <a:picLocks noChangeAspect="1"/>
          </p:cNvPicPr>
          <p:nvPr/>
        </p:nvPicPr>
        <p:blipFill>
          <a:blip r:embed="rId4"/>
          <a:stretch>
            <a:fillRect/>
          </a:stretch>
        </p:blipFill>
        <p:spPr>
          <a:xfrm>
            <a:off x="10401485" y="396935"/>
            <a:ext cx="685859" cy="731583"/>
          </a:xfrm>
          <a:prstGeom prst="rect">
            <a:avLst/>
          </a:prstGeom>
        </p:spPr>
      </p:pic>
      <p:sp>
        <p:nvSpPr>
          <p:cNvPr id="4" name="Date Placeholder 3">
            <a:extLst>
              <a:ext uri="{FF2B5EF4-FFF2-40B4-BE49-F238E27FC236}">
                <a16:creationId xmlns:a16="http://schemas.microsoft.com/office/drawing/2014/main" id="{FF263CFD-42A4-6D81-BBF9-F5BDCCD5B85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9" name="Chart 8">
            <a:extLst>
              <a:ext uri="{FF2B5EF4-FFF2-40B4-BE49-F238E27FC236}">
                <a16:creationId xmlns:a16="http://schemas.microsoft.com/office/drawing/2014/main" id="{2333E819-499B-EBA9-2FAB-3DFDD1694444}"/>
              </a:ext>
            </a:extLst>
          </p:cNvPr>
          <p:cNvGraphicFramePr/>
          <p:nvPr>
            <p:extLst>
              <p:ext uri="{D42A27DB-BD31-4B8C-83A1-F6EECF244321}">
                <p14:modId xmlns:p14="http://schemas.microsoft.com/office/powerpoint/2010/main" val="385330474"/>
              </p:ext>
            </p:extLst>
          </p:nvPr>
        </p:nvGraphicFramePr>
        <p:xfrm>
          <a:off x="225890" y="1294562"/>
          <a:ext cx="6727804" cy="4598449"/>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 Placeholder 2">
            <a:extLst>
              <a:ext uri="{FF2B5EF4-FFF2-40B4-BE49-F238E27FC236}">
                <a16:creationId xmlns:a16="http://schemas.microsoft.com/office/drawing/2014/main" id="{D8726DC8-0F13-DEDC-E25B-A252224BE094}"/>
              </a:ext>
            </a:extLst>
          </p:cNvPr>
          <p:cNvSpPr>
            <a:spLocks noGrp="1"/>
          </p:cNvSpPr>
          <p:nvPr>
            <p:ph type="body" sz="quarter" idx="10"/>
          </p:nvPr>
        </p:nvSpPr>
        <p:spPr>
          <a:xfrm>
            <a:off x="6953694" y="1294562"/>
            <a:ext cx="4927048" cy="4674438"/>
          </a:xfrm>
        </p:spPr>
        <p:txBody>
          <a:bodyPr>
            <a:noAutofit/>
          </a:bodyPr>
          <a:lstStyle/>
          <a:p>
            <a:pPr marL="0" indent="0">
              <a:spcAft>
                <a:spcPts val="600"/>
              </a:spcAft>
              <a:buNone/>
            </a:pPr>
            <a:r>
              <a:rPr lang="en-US" sz="1500" b="1"/>
              <a:t>Additional reasons:</a:t>
            </a:r>
          </a:p>
          <a:p>
            <a:pPr marL="457200" indent="-457200">
              <a:spcAft>
                <a:spcPts val="600"/>
              </a:spcAft>
              <a:buSzPct val="100000"/>
              <a:buFont typeface="+mj-lt"/>
              <a:buAutoNum type="arabicPeriod" startAt="6"/>
            </a:pPr>
            <a:r>
              <a:rPr lang="en-US" sz="1500"/>
              <a:t>Bus/train does not go to places I need to go</a:t>
            </a:r>
          </a:p>
          <a:p>
            <a:pPr marL="457200" indent="-457200">
              <a:spcAft>
                <a:spcPts val="600"/>
              </a:spcAft>
              <a:buSzPct val="100000"/>
              <a:buFont typeface="+mj-lt"/>
              <a:buAutoNum type="arabicPeriod" startAt="6"/>
            </a:pPr>
            <a:r>
              <a:rPr lang="en-US" sz="1500"/>
              <a:t>Service is too infrequent</a:t>
            </a:r>
          </a:p>
          <a:p>
            <a:pPr marL="457200" indent="-457200">
              <a:spcAft>
                <a:spcPts val="600"/>
              </a:spcAft>
              <a:buSzPct val="100000"/>
              <a:buFont typeface="+mj-lt"/>
              <a:buAutoNum type="arabicPeriod" startAt="6"/>
            </a:pPr>
            <a:r>
              <a:rPr lang="en-US" sz="1500"/>
              <a:t>It is too expensive</a:t>
            </a:r>
          </a:p>
          <a:p>
            <a:pPr marL="457200" indent="-457200">
              <a:spcAft>
                <a:spcPts val="600"/>
              </a:spcAft>
              <a:buSzPct val="100000"/>
              <a:buFont typeface="+mj-lt"/>
              <a:buAutoNum type="arabicPeriod" startAt="6"/>
            </a:pPr>
            <a:r>
              <a:rPr lang="en-US" sz="1500"/>
              <a:t>I live in an area where services were reduced or suspended</a:t>
            </a:r>
          </a:p>
          <a:p>
            <a:pPr marL="457200" indent="-457200">
              <a:spcAft>
                <a:spcPts val="600"/>
              </a:spcAft>
              <a:buSzPct val="100000"/>
              <a:buFont typeface="+mj-lt"/>
              <a:buAutoNum type="arabicPeriod" startAt="6"/>
            </a:pPr>
            <a:r>
              <a:rPr lang="en-US" sz="1500"/>
              <a:t>Bus/train does not operate at times I need it to</a:t>
            </a:r>
          </a:p>
          <a:p>
            <a:pPr marL="457200" indent="-457200">
              <a:spcAft>
                <a:spcPts val="600"/>
              </a:spcAft>
              <a:buSzPct val="100000"/>
              <a:buFont typeface="+mj-lt"/>
              <a:buAutoNum type="arabicPeriod" startAt="6"/>
            </a:pPr>
            <a:r>
              <a:rPr lang="en-US" sz="1500"/>
              <a:t>I started working from home</a:t>
            </a:r>
          </a:p>
          <a:p>
            <a:pPr marL="457200" indent="-457200">
              <a:spcAft>
                <a:spcPts val="600"/>
              </a:spcAft>
              <a:buSzPct val="100000"/>
              <a:buFont typeface="+mj-lt"/>
              <a:buAutoNum type="arabicPeriod" startAt="6"/>
            </a:pPr>
            <a:r>
              <a:rPr lang="en-US" sz="1500"/>
              <a:t>I no longer live within service area</a:t>
            </a:r>
          </a:p>
          <a:p>
            <a:pPr marL="457200" indent="-457200">
              <a:spcAft>
                <a:spcPts val="600"/>
              </a:spcAft>
              <a:buSzPct val="100000"/>
              <a:buFont typeface="+mj-lt"/>
              <a:buAutoNum type="arabicPeriod" startAt="6"/>
            </a:pPr>
            <a:r>
              <a:rPr lang="en-US" sz="1500"/>
              <a:t>I am no longer employed</a:t>
            </a:r>
          </a:p>
          <a:p>
            <a:pPr marL="457200" indent="-457200">
              <a:spcAft>
                <a:spcPts val="600"/>
              </a:spcAft>
              <a:buSzPct val="100000"/>
              <a:buFont typeface="+mj-lt"/>
              <a:buAutoNum type="arabicPeriod" startAt="6"/>
            </a:pPr>
            <a:r>
              <a:rPr lang="en-US" sz="1500"/>
              <a:t>Schedules are too complicated</a:t>
            </a:r>
          </a:p>
          <a:p>
            <a:pPr marL="457200" indent="-457200">
              <a:spcAft>
                <a:spcPts val="600"/>
              </a:spcAft>
              <a:buSzPct val="100000"/>
              <a:buFont typeface="+mj-lt"/>
              <a:buAutoNum type="arabicPeriod" startAt="6"/>
            </a:pPr>
            <a:r>
              <a:rPr lang="en-US" sz="1500"/>
              <a:t>Bus/train does not operate on days I need it to</a:t>
            </a:r>
          </a:p>
          <a:p>
            <a:pPr marL="457200" indent="-457200">
              <a:spcAft>
                <a:spcPts val="600"/>
              </a:spcAft>
              <a:buSzPct val="100000"/>
              <a:buFont typeface="+mj-lt"/>
              <a:buAutoNum type="arabicPeriod" startAt="6"/>
            </a:pPr>
            <a:r>
              <a:rPr lang="en-US" sz="1500"/>
              <a:t>Limiting other non-work travel</a:t>
            </a:r>
          </a:p>
          <a:p>
            <a:pPr marL="457200" indent="-457200">
              <a:spcAft>
                <a:spcPts val="600"/>
              </a:spcAft>
              <a:buSzPct val="100000"/>
              <a:buFont typeface="+mj-lt"/>
              <a:buAutoNum type="arabicPeriod" startAt="6"/>
            </a:pPr>
            <a:r>
              <a:rPr lang="en-US" sz="1500"/>
              <a:t>I do not feel that RTD’s vehicles are mechanically safe</a:t>
            </a:r>
          </a:p>
        </p:txBody>
      </p:sp>
    </p:spTree>
    <p:extLst>
      <p:ext uri="{BB962C8B-B14F-4D97-AF65-F5344CB8AC3E}">
        <p14:creationId xmlns:p14="http://schemas.microsoft.com/office/powerpoint/2010/main" val="379930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14156"/>
          </a:xfrm>
        </p:spPr>
        <p:txBody>
          <a:bodyPr>
            <a:normAutofit fontScale="90000"/>
          </a:bodyPr>
          <a:lstStyle/>
          <a:p>
            <a:r>
              <a:rPr lang="en-US" sz="2800" b="1" kern="0">
                <a:latin typeface="Tahoma" panose="020B0604030504040204" pitchFamily="34" charset="0"/>
                <a:ea typeface="Tahoma" panose="020B0604030504040204" pitchFamily="34" charset="0"/>
                <a:cs typeface="Tahoma" panose="020B0604030504040204" pitchFamily="34" charset="0"/>
              </a:rPr>
              <a:t>Three features that RTD could add to its current service that would make it more appealing for you to use public transportation.</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752FDCED-0216-8A06-691D-598853195CAC}"/>
              </a:ext>
            </a:extLst>
          </p:cNvPr>
          <p:cNvGrpSpPr/>
          <p:nvPr/>
        </p:nvGrpSpPr>
        <p:grpSpPr>
          <a:xfrm>
            <a:off x="8078236" y="5717331"/>
            <a:ext cx="3822217" cy="870828"/>
            <a:chOff x="8078236" y="5717331"/>
            <a:chExt cx="3822217" cy="870828"/>
          </a:xfrm>
        </p:grpSpPr>
        <p:sp>
          <p:nvSpPr>
            <p:cNvPr id="13" name="Slide Number Placeholder 4">
              <a:extLst>
                <a:ext uri="{FF2B5EF4-FFF2-40B4-BE49-F238E27FC236}">
                  <a16:creationId xmlns:a16="http://schemas.microsoft.com/office/drawing/2014/main" id="{612990DA-D91F-4C34-0305-1964847C0EC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red background with white text&#10;&#10;Description automatically generated with medium confidence">
              <a:extLst>
                <a:ext uri="{FF2B5EF4-FFF2-40B4-BE49-F238E27FC236}">
                  <a16:creationId xmlns:a16="http://schemas.microsoft.com/office/drawing/2014/main" id="{3E69611A-5AFA-F670-FA59-AE5681F94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5" name="Picture 4">
            <a:extLst>
              <a:ext uri="{FF2B5EF4-FFF2-40B4-BE49-F238E27FC236}">
                <a16:creationId xmlns:a16="http://schemas.microsoft.com/office/drawing/2014/main" id="{24B7C393-A2C0-7F5A-9AE7-96AC8A958FBD}"/>
              </a:ext>
            </a:extLst>
          </p:cNvPr>
          <p:cNvPicPr>
            <a:picLocks noChangeAspect="1"/>
          </p:cNvPicPr>
          <p:nvPr/>
        </p:nvPicPr>
        <p:blipFill>
          <a:blip r:embed="rId4"/>
          <a:stretch>
            <a:fillRect/>
          </a:stretch>
        </p:blipFill>
        <p:spPr>
          <a:xfrm>
            <a:off x="10401485" y="396935"/>
            <a:ext cx="685859" cy="731583"/>
          </a:xfrm>
          <a:prstGeom prst="rect">
            <a:avLst/>
          </a:prstGeom>
        </p:spPr>
      </p:pic>
      <p:sp>
        <p:nvSpPr>
          <p:cNvPr id="4" name="Date Placeholder 3">
            <a:extLst>
              <a:ext uri="{FF2B5EF4-FFF2-40B4-BE49-F238E27FC236}">
                <a16:creationId xmlns:a16="http://schemas.microsoft.com/office/drawing/2014/main" id="{FF263CFD-42A4-6D81-BBF9-F5BDCCD5B85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
        <p:nvSpPr>
          <p:cNvPr id="9" name="Text Placeholder 2">
            <a:extLst>
              <a:ext uri="{FF2B5EF4-FFF2-40B4-BE49-F238E27FC236}">
                <a16:creationId xmlns:a16="http://schemas.microsoft.com/office/drawing/2014/main" id="{DBDC338C-7E6D-8CFE-50D7-3556EF7A1D2B}"/>
              </a:ext>
            </a:extLst>
          </p:cNvPr>
          <p:cNvSpPr>
            <a:spLocks noGrp="1"/>
          </p:cNvSpPr>
          <p:nvPr>
            <p:ph type="body" sz="quarter" idx="10"/>
          </p:nvPr>
        </p:nvSpPr>
        <p:spPr>
          <a:xfrm>
            <a:off x="7929056" y="2714778"/>
            <a:ext cx="3500944" cy="2640994"/>
          </a:xfrm>
        </p:spPr>
        <p:txBody>
          <a:bodyPr>
            <a:noAutofit/>
          </a:bodyPr>
          <a:lstStyle/>
          <a:p>
            <a:pPr marL="0" indent="0">
              <a:spcAft>
                <a:spcPts val="600"/>
              </a:spcAft>
              <a:buNone/>
            </a:pPr>
            <a:r>
              <a:rPr lang="en-US" sz="1500" b="1"/>
              <a:t>Additional choices:</a:t>
            </a:r>
          </a:p>
          <a:p>
            <a:pPr marL="342900" indent="-342900">
              <a:spcAft>
                <a:spcPts val="600"/>
              </a:spcAft>
              <a:buSzPct val="100000"/>
              <a:buFont typeface="+mj-lt"/>
              <a:buAutoNum type="arabicPeriod" startAt="4"/>
            </a:pPr>
            <a:r>
              <a:rPr lang="en-US" sz="1500"/>
              <a:t>Shorter trip times</a:t>
            </a:r>
          </a:p>
          <a:p>
            <a:pPr marL="342900" indent="-342900">
              <a:spcAft>
                <a:spcPts val="600"/>
              </a:spcAft>
              <a:buSzPct val="100000"/>
              <a:buFont typeface="+mj-lt"/>
              <a:buAutoNum type="arabicPeriod" startAt="4"/>
            </a:pPr>
            <a:r>
              <a:rPr lang="en-US" sz="1500"/>
              <a:t>Additional security/fare inspectors</a:t>
            </a:r>
          </a:p>
          <a:p>
            <a:pPr marL="342900" indent="-342900">
              <a:spcAft>
                <a:spcPts val="600"/>
              </a:spcAft>
              <a:buSzPct val="100000"/>
              <a:buFont typeface="+mj-lt"/>
              <a:buAutoNum type="arabicPeriod" startAt="4"/>
            </a:pPr>
            <a:r>
              <a:rPr lang="en-US" sz="1500"/>
              <a:t>Lower fares</a:t>
            </a:r>
          </a:p>
          <a:p>
            <a:pPr marL="342900" indent="-342900">
              <a:spcAft>
                <a:spcPts val="600"/>
              </a:spcAft>
              <a:buSzPct val="100000"/>
              <a:buFont typeface="+mj-lt"/>
              <a:buAutoNum type="arabicPeriod" startAt="4"/>
            </a:pPr>
            <a:r>
              <a:rPr lang="en-US" sz="1500"/>
              <a:t>Stops closer to my home</a:t>
            </a:r>
          </a:p>
          <a:p>
            <a:pPr marL="342900" indent="-342900">
              <a:spcAft>
                <a:spcPts val="600"/>
              </a:spcAft>
              <a:buSzPct val="100000"/>
              <a:buFont typeface="+mj-lt"/>
              <a:buAutoNum type="arabicPeriod" startAt="4"/>
            </a:pPr>
            <a:r>
              <a:rPr lang="en-US" sz="1500"/>
              <a:t>Shelter at transit stops/stations</a:t>
            </a:r>
          </a:p>
          <a:p>
            <a:pPr marL="342900" indent="-342900">
              <a:spcAft>
                <a:spcPts val="600"/>
              </a:spcAft>
              <a:buSzPct val="100000"/>
              <a:buFont typeface="+mj-lt"/>
              <a:buAutoNum type="arabicPeriod" startAt="4"/>
            </a:pPr>
            <a:r>
              <a:rPr lang="en-US" sz="1500"/>
              <a:t>Cleaner vehicles</a:t>
            </a:r>
          </a:p>
          <a:p>
            <a:pPr marL="342900" indent="-342900">
              <a:spcAft>
                <a:spcPts val="600"/>
              </a:spcAft>
              <a:buSzPct val="100000"/>
              <a:buFont typeface="+mj-lt"/>
              <a:buAutoNum type="arabicPeriod" startAt="4"/>
            </a:pPr>
            <a:r>
              <a:rPr lang="en-US" sz="1500"/>
              <a:t>Cleaner stops/stations</a:t>
            </a:r>
          </a:p>
          <a:p>
            <a:pPr marL="0" indent="0">
              <a:spcAft>
                <a:spcPts val="600"/>
              </a:spcAft>
              <a:buSzPct val="100000"/>
              <a:buNone/>
            </a:pPr>
            <a:endParaRPr lang="en-US" sz="1400"/>
          </a:p>
        </p:txBody>
      </p:sp>
      <p:graphicFrame>
        <p:nvGraphicFramePr>
          <p:cNvPr id="3" name="Chart 2">
            <a:extLst>
              <a:ext uri="{FF2B5EF4-FFF2-40B4-BE49-F238E27FC236}">
                <a16:creationId xmlns:a16="http://schemas.microsoft.com/office/drawing/2014/main" id="{4CE53932-F7AA-42A2-5F39-8B883EFA2078}"/>
              </a:ext>
            </a:extLst>
          </p:cNvPr>
          <p:cNvGraphicFramePr/>
          <p:nvPr>
            <p:extLst>
              <p:ext uri="{D42A27DB-BD31-4B8C-83A1-F6EECF244321}">
                <p14:modId xmlns:p14="http://schemas.microsoft.com/office/powerpoint/2010/main" val="4092901181"/>
              </p:ext>
            </p:extLst>
          </p:nvPr>
        </p:nvGraphicFramePr>
        <p:xfrm>
          <a:off x="172347" y="1725673"/>
          <a:ext cx="6727804" cy="39335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096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14156"/>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How is RTD doing?</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752FDCED-0216-8A06-691D-598853195CAC}"/>
              </a:ext>
            </a:extLst>
          </p:cNvPr>
          <p:cNvGrpSpPr/>
          <p:nvPr/>
        </p:nvGrpSpPr>
        <p:grpSpPr>
          <a:xfrm>
            <a:off x="8078236" y="5717331"/>
            <a:ext cx="3822217" cy="870828"/>
            <a:chOff x="8078236" y="5717331"/>
            <a:chExt cx="3822217" cy="870828"/>
          </a:xfrm>
        </p:grpSpPr>
        <p:sp>
          <p:nvSpPr>
            <p:cNvPr id="13" name="Slide Number Placeholder 4">
              <a:extLst>
                <a:ext uri="{FF2B5EF4-FFF2-40B4-BE49-F238E27FC236}">
                  <a16:creationId xmlns:a16="http://schemas.microsoft.com/office/drawing/2014/main" id="{612990DA-D91F-4C34-0305-1964847C0EC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red background with white text&#10;&#10;Description automatically generated with medium confidence">
              <a:extLst>
                <a:ext uri="{FF2B5EF4-FFF2-40B4-BE49-F238E27FC236}">
                  <a16:creationId xmlns:a16="http://schemas.microsoft.com/office/drawing/2014/main" id="{3E69611A-5AFA-F670-FA59-AE5681F94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5" name="Picture 4">
            <a:extLst>
              <a:ext uri="{FF2B5EF4-FFF2-40B4-BE49-F238E27FC236}">
                <a16:creationId xmlns:a16="http://schemas.microsoft.com/office/drawing/2014/main" id="{24B7C393-A2C0-7F5A-9AE7-96AC8A958FBD}"/>
              </a:ext>
            </a:extLst>
          </p:cNvPr>
          <p:cNvPicPr>
            <a:picLocks noChangeAspect="1"/>
          </p:cNvPicPr>
          <p:nvPr/>
        </p:nvPicPr>
        <p:blipFill>
          <a:blip r:embed="rId4"/>
          <a:stretch>
            <a:fillRect/>
          </a:stretch>
        </p:blipFill>
        <p:spPr>
          <a:xfrm>
            <a:off x="10401485" y="396935"/>
            <a:ext cx="685859" cy="731583"/>
          </a:xfrm>
          <a:prstGeom prst="rect">
            <a:avLst/>
          </a:prstGeom>
        </p:spPr>
      </p:pic>
      <p:sp>
        <p:nvSpPr>
          <p:cNvPr id="4" name="Date Placeholder 3">
            <a:extLst>
              <a:ext uri="{FF2B5EF4-FFF2-40B4-BE49-F238E27FC236}">
                <a16:creationId xmlns:a16="http://schemas.microsoft.com/office/drawing/2014/main" id="{FF263CFD-42A4-6D81-BBF9-F5BDCCD5B85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
        <p:nvSpPr>
          <p:cNvPr id="8" name="Text Placeholder 7">
            <a:extLst>
              <a:ext uri="{FF2B5EF4-FFF2-40B4-BE49-F238E27FC236}">
                <a16:creationId xmlns:a16="http://schemas.microsoft.com/office/drawing/2014/main" id="{0CA573A5-4ECE-7012-3758-A5F092C51C4A}"/>
              </a:ext>
            </a:extLst>
          </p:cNvPr>
          <p:cNvSpPr>
            <a:spLocks noGrp="1"/>
          </p:cNvSpPr>
          <p:nvPr>
            <p:ph type="body" sz="quarter" idx="10"/>
          </p:nvPr>
        </p:nvSpPr>
        <p:spPr/>
        <p:txBody>
          <a:bodyPr/>
          <a:lstStyle/>
          <a:p>
            <a:pPr marL="0" indent="0">
              <a:buNone/>
            </a:pPr>
            <a:r>
              <a:rPr lang="en-US"/>
              <a:t>Based on your personal experience or anything you may have seen, read, or heard, how would you rate the overall job you think RTD is doing in providing transit service in the Denver area?</a:t>
            </a:r>
          </a:p>
        </p:txBody>
      </p:sp>
      <p:graphicFrame>
        <p:nvGraphicFramePr>
          <p:cNvPr id="9" name="Chart 8">
            <a:extLst>
              <a:ext uri="{FF2B5EF4-FFF2-40B4-BE49-F238E27FC236}">
                <a16:creationId xmlns:a16="http://schemas.microsoft.com/office/drawing/2014/main" id="{4368B3C9-7A2C-8A26-A152-6B8774128D96}"/>
              </a:ext>
            </a:extLst>
          </p:cNvPr>
          <p:cNvGraphicFramePr/>
          <p:nvPr>
            <p:extLst>
              <p:ext uri="{D42A27DB-BD31-4B8C-83A1-F6EECF244321}">
                <p14:modId xmlns:p14="http://schemas.microsoft.com/office/powerpoint/2010/main" val="1142151637"/>
              </p:ext>
            </p:extLst>
          </p:nvPr>
        </p:nvGraphicFramePr>
        <p:xfrm>
          <a:off x="291547" y="2537606"/>
          <a:ext cx="6455802" cy="36151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4368B3C9-7A2C-8A26-A152-6B8774128D96}"/>
              </a:ext>
            </a:extLst>
          </p:cNvPr>
          <p:cNvGraphicFramePr/>
          <p:nvPr>
            <p:extLst>
              <p:ext uri="{D42A27DB-BD31-4B8C-83A1-F6EECF244321}">
                <p14:modId xmlns:p14="http://schemas.microsoft.com/office/powerpoint/2010/main" val="3425562675"/>
              </p:ext>
            </p:extLst>
          </p:nvPr>
        </p:nvGraphicFramePr>
        <p:xfrm>
          <a:off x="5904614" y="2537606"/>
          <a:ext cx="5436781" cy="36151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9057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4F365E7C-9578-E4E9-5E3E-0C1CADC22DDB}"/>
              </a:ext>
            </a:extLst>
          </p:cNvPr>
          <p:cNvGrpSpPr/>
          <p:nvPr/>
        </p:nvGrpSpPr>
        <p:grpSpPr>
          <a:xfrm>
            <a:off x="553685" y="1535610"/>
            <a:ext cx="3467100" cy="2704221"/>
            <a:chOff x="4272491" y="1707865"/>
            <a:chExt cx="3467100" cy="2704221"/>
          </a:xfrm>
        </p:grpSpPr>
        <p:sp>
          <p:nvSpPr>
            <p:cNvPr id="137" name="Oval 136">
              <a:extLst>
                <a:ext uri="{FF2B5EF4-FFF2-40B4-BE49-F238E27FC236}">
                  <a16:creationId xmlns:a16="http://schemas.microsoft.com/office/drawing/2014/main" id="{4C0C96E0-3315-55E1-646F-AB6500CCF5FC}"/>
                </a:ext>
              </a:extLst>
            </p:cNvPr>
            <p:cNvSpPr/>
            <p:nvPr/>
          </p:nvSpPr>
          <p:spPr>
            <a:xfrm>
              <a:off x="4889819" y="2246092"/>
              <a:ext cx="2085975" cy="2011680"/>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9F0C1F4-C66D-A3A8-D345-1E189B4ADC29}"/>
                </a:ext>
              </a:extLst>
            </p:cNvPr>
            <p:cNvSpPr/>
            <p:nvPr/>
          </p:nvSpPr>
          <p:spPr>
            <a:xfrm>
              <a:off x="4272491" y="3176235"/>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B88B680-6C37-531B-F60D-AF121C3785E9}"/>
                </a:ext>
              </a:extLst>
            </p:cNvPr>
            <p:cNvSpPr/>
            <p:nvPr/>
          </p:nvSpPr>
          <p:spPr>
            <a:xfrm>
              <a:off x="5557467" y="2814325"/>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CC87F98A-DAD1-31E3-63DC-92D9BC28A3B2}"/>
                </a:ext>
              </a:extLst>
            </p:cNvPr>
            <p:cNvSpPr/>
            <p:nvPr/>
          </p:nvSpPr>
          <p:spPr>
            <a:xfrm>
              <a:off x="5685171" y="2911115"/>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597BEB96-A67D-A700-5C24-70E409086244}"/>
                </a:ext>
              </a:extLst>
            </p:cNvPr>
            <p:cNvCxnSpPr>
              <a:cxnSpLocks/>
              <a:stCxn id="137" idx="1"/>
              <a:endCxn id="139" idx="1"/>
            </p:cNvCxnSpPr>
            <p:nvPr/>
          </p:nvCxnSpPr>
          <p:spPr>
            <a:xfrm>
              <a:off x="5195303" y="2540696"/>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3535FAA-1013-0782-E0DD-C52BDCEBA072}"/>
                </a:ext>
              </a:extLst>
            </p:cNvPr>
            <p:cNvCxnSpPr>
              <a:cxnSpLocks/>
              <a:stCxn id="137" idx="0"/>
            </p:cNvCxnSpPr>
            <p:nvPr/>
          </p:nvCxnSpPr>
          <p:spPr>
            <a:xfrm>
              <a:off x="5932807" y="2246092"/>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87075A-A80E-5E17-52E1-A323149D1B6A}"/>
                </a:ext>
              </a:extLst>
            </p:cNvPr>
            <p:cNvCxnSpPr>
              <a:cxnSpLocks/>
              <a:stCxn id="137" idx="7"/>
            </p:cNvCxnSpPr>
            <p:nvPr/>
          </p:nvCxnSpPr>
          <p:spPr>
            <a:xfrm flipH="1">
              <a:off x="6222459" y="2540696"/>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A03B8F1-9850-4334-7882-CA3810B8C887}"/>
                </a:ext>
              </a:extLst>
            </p:cNvPr>
            <p:cNvSpPr txBox="1"/>
            <p:nvPr/>
          </p:nvSpPr>
          <p:spPr>
            <a:xfrm>
              <a:off x="4428180" y="3030608"/>
              <a:ext cx="529410" cy="276999"/>
            </a:xfrm>
            <a:prstGeom prst="rect">
              <a:avLst/>
            </a:prstGeom>
            <a:noFill/>
          </p:spPr>
          <p:txBody>
            <a:bodyPr wrap="square" rtlCol="0">
              <a:spAutoFit/>
            </a:bodyPr>
            <a:lstStyle/>
            <a:p>
              <a:r>
                <a:rPr lang="en-US" sz="1200"/>
                <a:t>-100</a:t>
              </a:r>
            </a:p>
          </p:txBody>
        </p:sp>
        <p:sp>
          <p:nvSpPr>
            <p:cNvPr id="145" name="TextBox 144">
              <a:extLst>
                <a:ext uri="{FF2B5EF4-FFF2-40B4-BE49-F238E27FC236}">
                  <a16:creationId xmlns:a16="http://schemas.microsoft.com/office/drawing/2014/main" id="{4C68D84F-8411-EB88-60B0-4D5967ABE306}"/>
                </a:ext>
              </a:extLst>
            </p:cNvPr>
            <p:cNvSpPr txBox="1"/>
            <p:nvPr/>
          </p:nvSpPr>
          <p:spPr>
            <a:xfrm>
              <a:off x="4790921" y="2320632"/>
              <a:ext cx="529410" cy="276999"/>
            </a:xfrm>
            <a:prstGeom prst="rect">
              <a:avLst/>
            </a:prstGeom>
            <a:noFill/>
          </p:spPr>
          <p:txBody>
            <a:bodyPr wrap="square" rtlCol="0">
              <a:spAutoFit/>
            </a:bodyPr>
            <a:lstStyle/>
            <a:p>
              <a:r>
                <a:rPr lang="en-US" sz="1200"/>
                <a:t>-50</a:t>
              </a:r>
            </a:p>
          </p:txBody>
        </p:sp>
        <p:sp>
          <p:nvSpPr>
            <p:cNvPr id="146" name="TextBox 145">
              <a:extLst>
                <a:ext uri="{FF2B5EF4-FFF2-40B4-BE49-F238E27FC236}">
                  <a16:creationId xmlns:a16="http://schemas.microsoft.com/office/drawing/2014/main" id="{2FFDC095-9BE2-E2DF-A3E5-1F5973BA1403}"/>
                </a:ext>
              </a:extLst>
            </p:cNvPr>
            <p:cNvSpPr txBox="1"/>
            <p:nvPr/>
          </p:nvSpPr>
          <p:spPr>
            <a:xfrm>
              <a:off x="5778735" y="1955502"/>
              <a:ext cx="529410" cy="276999"/>
            </a:xfrm>
            <a:prstGeom prst="rect">
              <a:avLst/>
            </a:prstGeom>
            <a:noFill/>
          </p:spPr>
          <p:txBody>
            <a:bodyPr wrap="square" rtlCol="0">
              <a:spAutoFit/>
            </a:bodyPr>
            <a:lstStyle/>
            <a:p>
              <a:r>
                <a:rPr lang="en-US" sz="1200"/>
                <a:t> 0</a:t>
              </a:r>
            </a:p>
          </p:txBody>
        </p:sp>
        <p:sp>
          <p:nvSpPr>
            <p:cNvPr id="147" name="TextBox 146">
              <a:extLst>
                <a:ext uri="{FF2B5EF4-FFF2-40B4-BE49-F238E27FC236}">
                  <a16:creationId xmlns:a16="http://schemas.microsoft.com/office/drawing/2014/main" id="{F67AB723-A857-6A2D-74CB-D52D55D9325F}"/>
                </a:ext>
              </a:extLst>
            </p:cNvPr>
            <p:cNvSpPr txBox="1"/>
            <p:nvPr/>
          </p:nvSpPr>
          <p:spPr>
            <a:xfrm>
              <a:off x="6614063" y="2302461"/>
              <a:ext cx="529410" cy="276999"/>
            </a:xfrm>
            <a:prstGeom prst="rect">
              <a:avLst/>
            </a:prstGeom>
            <a:noFill/>
          </p:spPr>
          <p:txBody>
            <a:bodyPr wrap="square" rtlCol="0">
              <a:spAutoFit/>
            </a:bodyPr>
            <a:lstStyle/>
            <a:p>
              <a:r>
                <a:rPr lang="en-US" sz="1200"/>
                <a:t>50</a:t>
              </a:r>
            </a:p>
          </p:txBody>
        </p:sp>
        <p:sp>
          <p:nvSpPr>
            <p:cNvPr id="148" name="TextBox 147">
              <a:extLst>
                <a:ext uri="{FF2B5EF4-FFF2-40B4-BE49-F238E27FC236}">
                  <a16:creationId xmlns:a16="http://schemas.microsoft.com/office/drawing/2014/main" id="{CA7B5F9D-D8EC-55D3-382F-24FEE6072414}"/>
                </a:ext>
              </a:extLst>
            </p:cNvPr>
            <p:cNvSpPr txBox="1"/>
            <p:nvPr/>
          </p:nvSpPr>
          <p:spPr>
            <a:xfrm>
              <a:off x="6940587" y="2986855"/>
              <a:ext cx="529410" cy="276999"/>
            </a:xfrm>
            <a:prstGeom prst="rect">
              <a:avLst/>
            </a:prstGeom>
            <a:noFill/>
          </p:spPr>
          <p:txBody>
            <a:bodyPr wrap="square" rtlCol="0">
              <a:spAutoFit/>
            </a:bodyPr>
            <a:lstStyle/>
            <a:p>
              <a:r>
                <a:rPr lang="en-US" sz="1200"/>
                <a:t>100</a:t>
              </a:r>
            </a:p>
          </p:txBody>
        </p:sp>
        <p:sp>
          <p:nvSpPr>
            <p:cNvPr id="149" name="TextBox 148">
              <a:extLst>
                <a:ext uri="{FF2B5EF4-FFF2-40B4-BE49-F238E27FC236}">
                  <a16:creationId xmlns:a16="http://schemas.microsoft.com/office/drawing/2014/main" id="{0F106F74-9DFB-DC4B-216E-61D110013E14}"/>
                </a:ext>
              </a:extLst>
            </p:cNvPr>
            <p:cNvSpPr txBox="1"/>
            <p:nvPr/>
          </p:nvSpPr>
          <p:spPr>
            <a:xfrm>
              <a:off x="5675646" y="2961458"/>
              <a:ext cx="599877" cy="369332"/>
            </a:xfrm>
            <a:prstGeom prst="rect">
              <a:avLst/>
            </a:prstGeom>
            <a:noFill/>
          </p:spPr>
          <p:txBody>
            <a:bodyPr wrap="square" rtlCol="0">
              <a:spAutoFit/>
            </a:bodyPr>
            <a:lstStyle/>
            <a:p>
              <a:r>
                <a:rPr lang="en-US">
                  <a:solidFill>
                    <a:schemeClr val="bg1"/>
                  </a:solidFill>
                </a:rPr>
                <a:t>-22</a:t>
              </a:r>
            </a:p>
          </p:txBody>
        </p:sp>
        <p:sp>
          <p:nvSpPr>
            <p:cNvPr id="150" name="TextBox 149">
              <a:extLst>
                <a:ext uri="{FF2B5EF4-FFF2-40B4-BE49-F238E27FC236}">
                  <a16:creationId xmlns:a16="http://schemas.microsoft.com/office/drawing/2014/main" id="{1D331D91-F140-B602-E4AE-A8F679CC2E6C}"/>
                </a:ext>
              </a:extLst>
            </p:cNvPr>
            <p:cNvSpPr txBox="1"/>
            <p:nvPr/>
          </p:nvSpPr>
          <p:spPr>
            <a:xfrm>
              <a:off x="5616702" y="1707865"/>
              <a:ext cx="622249" cy="338554"/>
            </a:xfrm>
            <a:prstGeom prst="rect">
              <a:avLst/>
            </a:prstGeom>
            <a:noFill/>
          </p:spPr>
          <p:txBody>
            <a:bodyPr wrap="square" rtlCol="0">
              <a:spAutoFit/>
            </a:bodyPr>
            <a:lstStyle/>
            <a:p>
              <a:r>
                <a:rPr lang="en-US" sz="1600" b="1" i="0" strike="noStrike" kern="0">
                  <a:solidFill>
                    <a:srgbClr val="002060"/>
                  </a:solidFill>
                  <a:effectLst/>
                </a:rPr>
                <a:t>2024</a:t>
              </a:r>
              <a:endParaRPr lang="en-US" sz="1600" b="1">
                <a:solidFill>
                  <a:srgbClr val="002060"/>
                </a:solidFill>
              </a:endParaRPr>
            </a:p>
          </p:txBody>
        </p:sp>
        <p:cxnSp>
          <p:nvCxnSpPr>
            <p:cNvPr id="151" name="Straight Arrow Connector 150">
              <a:extLst>
                <a:ext uri="{FF2B5EF4-FFF2-40B4-BE49-F238E27FC236}">
                  <a16:creationId xmlns:a16="http://schemas.microsoft.com/office/drawing/2014/main" id="{F095118F-4DE4-C388-75BB-12B7F7A0BC63}"/>
                </a:ext>
              </a:extLst>
            </p:cNvPr>
            <p:cNvCxnSpPr>
              <a:cxnSpLocks/>
            </p:cNvCxnSpPr>
            <p:nvPr/>
          </p:nvCxnSpPr>
          <p:spPr>
            <a:xfrm flipH="1" flipV="1">
              <a:off x="5625238" y="2325610"/>
              <a:ext cx="204251" cy="607036"/>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55834" y="210073"/>
            <a:ext cx="10515600" cy="1097744"/>
          </a:xfrm>
        </p:spPr>
        <p:txBody>
          <a:bodyPr>
            <a:noAutofit/>
          </a:bodyPr>
          <a:lstStyle/>
          <a:p>
            <a:r>
              <a:rPr lang="en-US" sz="2800" b="1" kern="0">
                <a:latin typeface="Tahoma" panose="020B0604030504040204" pitchFamily="34" charset="0"/>
                <a:ea typeface="Tahoma" panose="020B0604030504040204" pitchFamily="34" charset="0"/>
                <a:cs typeface="Tahoma" panose="020B0604030504040204" pitchFamily="34" charset="0"/>
              </a:rPr>
              <a:t>Net Promoter Score: Community</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618ADEAF-F8E6-1630-75DB-700C73AE020D}"/>
              </a:ext>
            </a:extLst>
          </p:cNvPr>
          <p:cNvPicPr>
            <a:picLocks noChangeAspect="1"/>
          </p:cNvPicPr>
          <p:nvPr/>
        </p:nvPicPr>
        <p:blipFill>
          <a:blip r:embed="rId3"/>
          <a:stretch>
            <a:fillRect/>
          </a:stretch>
        </p:blipFill>
        <p:spPr>
          <a:xfrm>
            <a:off x="10401485" y="396935"/>
            <a:ext cx="685859" cy="731583"/>
          </a:xfrm>
          <a:prstGeom prst="rect">
            <a:avLst/>
          </a:prstGeom>
        </p:spPr>
      </p:pic>
      <p:sp>
        <p:nvSpPr>
          <p:cNvPr id="3" name="Date Placeholder 3">
            <a:extLst>
              <a:ext uri="{FF2B5EF4-FFF2-40B4-BE49-F238E27FC236}">
                <a16:creationId xmlns:a16="http://schemas.microsoft.com/office/drawing/2014/main" id="{44B8BB09-88C3-AEFF-BA1C-26D7DAA7B225}"/>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pSp>
        <p:nvGrpSpPr>
          <p:cNvPr id="4" name="Group 3">
            <a:extLst>
              <a:ext uri="{FF2B5EF4-FFF2-40B4-BE49-F238E27FC236}">
                <a16:creationId xmlns:a16="http://schemas.microsoft.com/office/drawing/2014/main" id="{D02EA466-E3B7-8522-37E2-BFFB3F4D7A90}"/>
              </a:ext>
            </a:extLst>
          </p:cNvPr>
          <p:cNvGrpSpPr/>
          <p:nvPr/>
        </p:nvGrpSpPr>
        <p:grpSpPr>
          <a:xfrm>
            <a:off x="4278688" y="1414381"/>
            <a:ext cx="3467100" cy="2762675"/>
            <a:chOff x="1002973" y="1970159"/>
            <a:chExt cx="3467100" cy="2762675"/>
          </a:xfrm>
        </p:grpSpPr>
        <p:sp>
          <p:nvSpPr>
            <p:cNvPr id="5" name="Oval 4">
              <a:extLst>
                <a:ext uri="{FF2B5EF4-FFF2-40B4-BE49-F238E27FC236}">
                  <a16:creationId xmlns:a16="http://schemas.microsoft.com/office/drawing/2014/main" id="{4E443DF4-0129-70A6-746C-DA9CEC49668F}"/>
                </a:ext>
              </a:extLst>
            </p:cNvPr>
            <p:cNvSpPr/>
            <p:nvPr/>
          </p:nvSpPr>
          <p:spPr>
            <a:xfrm>
              <a:off x="1628940" y="2566840"/>
              <a:ext cx="2085975" cy="201168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86B14D-80CD-A9ED-EED1-CC4F09C1BC9C}"/>
                </a:ext>
              </a:extLst>
            </p:cNvPr>
            <p:cNvSpPr/>
            <p:nvPr/>
          </p:nvSpPr>
          <p:spPr>
            <a:xfrm>
              <a:off x="1002973" y="3496983"/>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1E4A41-3943-4524-62CB-51E12FED70FC}"/>
                </a:ext>
              </a:extLst>
            </p:cNvPr>
            <p:cNvSpPr/>
            <p:nvPr/>
          </p:nvSpPr>
          <p:spPr>
            <a:xfrm>
              <a:off x="2287949" y="3135073"/>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13C160-3E03-7720-540D-2006E617AFA8}"/>
                </a:ext>
              </a:extLst>
            </p:cNvPr>
            <p:cNvSpPr/>
            <p:nvPr/>
          </p:nvSpPr>
          <p:spPr>
            <a:xfrm>
              <a:off x="2401350" y="3253394"/>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022FAA-3379-4B3C-1136-D6A401FF650E}"/>
                </a:ext>
              </a:extLst>
            </p:cNvPr>
            <p:cNvCxnSpPr>
              <a:cxnSpLocks/>
              <a:stCxn id="5" idx="1"/>
              <a:endCxn id="7" idx="1"/>
            </p:cNvCxnSpPr>
            <p:nvPr/>
          </p:nvCxnSpPr>
          <p:spPr>
            <a:xfrm>
              <a:off x="1934424" y="2861444"/>
              <a:ext cx="463459"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5C2A75-91F0-4247-5F9E-85FFF47D4EDE}"/>
                </a:ext>
              </a:extLst>
            </p:cNvPr>
            <p:cNvCxnSpPr>
              <a:cxnSpLocks/>
              <a:stCxn id="5" idx="7"/>
            </p:cNvCxnSpPr>
            <p:nvPr/>
          </p:nvCxnSpPr>
          <p:spPr>
            <a:xfrm flipH="1">
              <a:off x="2961580" y="2861444"/>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1EF407-F0DD-3B96-6812-26289764C1DE}"/>
                </a:ext>
              </a:extLst>
            </p:cNvPr>
            <p:cNvSpPr txBox="1"/>
            <p:nvPr/>
          </p:nvSpPr>
          <p:spPr>
            <a:xfrm>
              <a:off x="1158662" y="3351356"/>
              <a:ext cx="529410" cy="276999"/>
            </a:xfrm>
            <a:prstGeom prst="rect">
              <a:avLst/>
            </a:prstGeom>
            <a:noFill/>
          </p:spPr>
          <p:txBody>
            <a:bodyPr wrap="square" rtlCol="0">
              <a:spAutoFit/>
            </a:bodyPr>
            <a:lstStyle/>
            <a:p>
              <a:r>
                <a:rPr lang="en-US" sz="1200"/>
                <a:t>-100</a:t>
              </a:r>
            </a:p>
          </p:txBody>
        </p:sp>
        <p:sp>
          <p:nvSpPr>
            <p:cNvPr id="13" name="TextBox 12">
              <a:extLst>
                <a:ext uri="{FF2B5EF4-FFF2-40B4-BE49-F238E27FC236}">
                  <a16:creationId xmlns:a16="http://schemas.microsoft.com/office/drawing/2014/main" id="{C23B7FAE-3137-7987-8142-6CD6B94FC541}"/>
                </a:ext>
              </a:extLst>
            </p:cNvPr>
            <p:cNvSpPr txBox="1"/>
            <p:nvPr/>
          </p:nvSpPr>
          <p:spPr>
            <a:xfrm>
              <a:off x="1521403" y="2641380"/>
              <a:ext cx="529410" cy="276999"/>
            </a:xfrm>
            <a:prstGeom prst="rect">
              <a:avLst/>
            </a:prstGeom>
            <a:noFill/>
          </p:spPr>
          <p:txBody>
            <a:bodyPr wrap="square" rtlCol="0">
              <a:spAutoFit/>
            </a:bodyPr>
            <a:lstStyle/>
            <a:p>
              <a:r>
                <a:rPr lang="en-US" sz="1200"/>
                <a:t>-50</a:t>
              </a:r>
            </a:p>
          </p:txBody>
        </p:sp>
        <p:sp>
          <p:nvSpPr>
            <p:cNvPr id="14" name="TextBox 13">
              <a:extLst>
                <a:ext uri="{FF2B5EF4-FFF2-40B4-BE49-F238E27FC236}">
                  <a16:creationId xmlns:a16="http://schemas.microsoft.com/office/drawing/2014/main" id="{E59C3777-5FA0-358C-DABD-D50E9DB294D6}"/>
                </a:ext>
              </a:extLst>
            </p:cNvPr>
            <p:cNvSpPr txBox="1"/>
            <p:nvPr/>
          </p:nvSpPr>
          <p:spPr>
            <a:xfrm>
              <a:off x="2509217" y="2276250"/>
              <a:ext cx="529410" cy="276999"/>
            </a:xfrm>
            <a:prstGeom prst="rect">
              <a:avLst/>
            </a:prstGeom>
            <a:noFill/>
          </p:spPr>
          <p:txBody>
            <a:bodyPr wrap="square" rtlCol="0">
              <a:spAutoFit/>
            </a:bodyPr>
            <a:lstStyle/>
            <a:p>
              <a:r>
                <a:rPr lang="en-US" sz="1200"/>
                <a:t> 0</a:t>
              </a:r>
            </a:p>
          </p:txBody>
        </p:sp>
        <p:sp>
          <p:nvSpPr>
            <p:cNvPr id="15" name="TextBox 14">
              <a:extLst>
                <a:ext uri="{FF2B5EF4-FFF2-40B4-BE49-F238E27FC236}">
                  <a16:creationId xmlns:a16="http://schemas.microsoft.com/office/drawing/2014/main" id="{DB1723D4-0429-FF14-5202-E71ED61CA750}"/>
                </a:ext>
              </a:extLst>
            </p:cNvPr>
            <p:cNvSpPr txBox="1"/>
            <p:nvPr/>
          </p:nvSpPr>
          <p:spPr>
            <a:xfrm>
              <a:off x="3344545" y="2623209"/>
              <a:ext cx="529410" cy="276999"/>
            </a:xfrm>
            <a:prstGeom prst="rect">
              <a:avLst/>
            </a:prstGeom>
            <a:noFill/>
          </p:spPr>
          <p:txBody>
            <a:bodyPr wrap="square" rtlCol="0">
              <a:spAutoFit/>
            </a:bodyPr>
            <a:lstStyle/>
            <a:p>
              <a:r>
                <a:rPr lang="en-US" sz="1200"/>
                <a:t>50</a:t>
              </a:r>
            </a:p>
          </p:txBody>
        </p:sp>
        <p:sp>
          <p:nvSpPr>
            <p:cNvPr id="17" name="TextBox 16">
              <a:extLst>
                <a:ext uri="{FF2B5EF4-FFF2-40B4-BE49-F238E27FC236}">
                  <a16:creationId xmlns:a16="http://schemas.microsoft.com/office/drawing/2014/main" id="{CCEC8A27-27A9-9CCA-4DE6-3496DB2D4F40}"/>
                </a:ext>
              </a:extLst>
            </p:cNvPr>
            <p:cNvSpPr txBox="1"/>
            <p:nvPr/>
          </p:nvSpPr>
          <p:spPr>
            <a:xfrm>
              <a:off x="3671069" y="3307603"/>
              <a:ext cx="529410" cy="276999"/>
            </a:xfrm>
            <a:prstGeom prst="rect">
              <a:avLst/>
            </a:prstGeom>
            <a:noFill/>
          </p:spPr>
          <p:txBody>
            <a:bodyPr wrap="square" rtlCol="0">
              <a:spAutoFit/>
            </a:bodyPr>
            <a:lstStyle/>
            <a:p>
              <a:r>
                <a:rPr lang="en-US" sz="1200"/>
                <a:t>100</a:t>
              </a:r>
            </a:p>
          </p:txBody>
        </p:sp>
        <p:sp>
          <p:nvSpPr>
            <p:cNvPr id="19" name="TextBox 18">
              <a:extLst>
                <a:ext uri="{FF2B5EF4-FFF2-40B4-BE49-F238E27FC236}">
                  <a16:creationId xmlns:a16="http://schemas.microsoft.com/office/drawing/2014/main" id="{C9093B0E-F4D2-8690-E254-A7CD504A8679}"/>
                </a:ext>
              </a:extLst>
            </p:cNvPr>
            <p:cNvSpPr txBox="1"/>
            <p:nvPr/>
          </p:nvSpPr>
          <p:spPr>
            <a:xfrm>
              <a:off x="2399032" y="3305847"/>
              <a:ext cx="599877" cy="369332"/>
            </a:xfrm>
            <a:prstGeom prst="rect">
              <a:avLst/>
            </a:prstGeom>
            <a:noFill/>
          </p:spPr>
          <p:txBody>
            <a:bodyPr wrap="square" rtlCol="0">
              <a:spAutoFit/>
            </a:bodyPr>
            <a:lstStyle/>
            <a:p>
              <a:r>
                <a:rPr lang="en-US">
                  <a:solidFill>
                    <a:schemeClr val="bg1"/>
                  </a:solidFill>
                </a:rPr>
                <a:t>-44</a:t>
              </a:r>
            </a:p>
          </p:txBody>
        </p:sp>
        <p:sp>
          <p:nvSpPr>
            <p:cNvPr id="20" name="TextBox 19">
              <a:extLst>
                <a:ext uri="{FF2B5EF4-FFF2-40B4-BE49-F238E27FC236}">
                  <a16:creationId xmlns:a16="http://schemas.microsoft.com/office/drawing/2014/main" id="{D4EB5BE5-123B-2039-DAA1-32AF42E375D0}"/>
                </a:ext>
              </a:extLst>
            </p:cNvPr>
            <p:cNvSpPr txBox="1"/>
            <p:nvPr/>
          </p:nvSpPr>
          <p:spPr>
            <a:xfrm>
              <a:off x="2367135" y="1970159"/>
              <a:ext cx="622249" cy="338554"/>
            </a:xfrm>
            <a:prstGeom prst="rect">
              <a:avLst/>
            </a:prstGeom>
            <a:noFill/>
          </p:spPr>
          <p:txBody>
            <a:bodyPr wrap="square" lIns="91440" rtlCol="0">
              <a:noAutofit/>
            </a:bodyPr>
            <a:lstStyle/>
            <a:p>
              <a:r>
                <a:rPr lang="en-US" sz="1600" b="1" i="0" strike="noStrike" kern="0">
                  <a:solidFill>
                    <a:srgbClr val="002060"/>
                  </a:solidFill>
                  <a:effectLst/>
                </a:rPr>
                <a:t>2023</a:t>
              </a:r>
              <a:endParaRPr lang="en-US" sz="1600" b="1">
                <a:solidFill>
                  <a:srgbClr val="002060"/>
                </a:solidFill>
              </a:endParaRPr>
            </a:p>
          </p:txBody>
        </p:sp>
        <p:cxnSp>
          <p:nvCxnSpPr>
            <p:cNvPr id="22" name="Straight Arrow Connector 21">
              <a:extLst>
                <a:ext uri="{FF2B5EF4-FFF2-40B4-BE49-F238E27FC236}">
                  <a16:creationId xmlns:a16="http://schemas.microsoft.com/office/drawing/2014/main" id="{B0204DBF-F744-53B6-D611-4ACAF3B0713F}"/>
                </a:ext>
              </a:extLst>
            </p:cNvPr>
            <p:cNvCxnSpPr>
              <a:cxnSpLocks/>
              <a:endCxn id="13" idx="3"/>
            </p:cNvCxnSpPr>
            <p:nvPr/>
          </p:nvCxnSpPr>
          <p:spPr>
            <a:xfrm flipH="1" flipV="1">
              <a:off x="2050813" y="2779880"/>
              <a:ext cx="655113" cy="655111"/>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12738D-C62B-C37E-D885-80A8D524A7F8}"/>
                </a:ext>
              </a:extLst>
            </p:cNvPr>
            <p:cNvCxnSpPr>
              <a:cxnSpLocks/>
              <a:stCxn id="5" idx="0"/>
            </p:cNvCxnSpPr>
            <p:nvPr/>
          </p:nvCxnSpPr>
          <p:spPr>
            <a:xfrm>
              <a:off x="2671928" y="2566840"/>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0350C6A-D6AE-A24A-F104-76FC007D500E}"/>
              </a:ext>
            </a:extLst>
          </p:cNvPr>
          <p:cNvGrpSpPr/>
          <p:nvPr/>
        </p:nvGrpSpPr>
        <p:grpSpPr>
          <a:xfrm>
            <a:off x="8459762" y="1518351"/>
            <a:ext cx="3467100" cy="2704221"/>
            <a:chOff x="4272491" y="1707865"/>
            <a:chExt cx="3467100" cy="2704221"/>
          </a:xfrm>
        </p:grpSpPr>
        <p:sp>
          <p:nvSpPr>
            <p:cNvPr id="31" name="Oval 30">
              <a:extLst>
                <a:ext uri="{FF2B5EF4-FFF2-40B4-BE49-F238E27FC236}">
                  <a16:creationId xmlns:a16="http://schemas.microsoft.com/office/drawing/2014/main" id="{9596D5D1-1243-1D46-4F68-FBC9ABC9AE55}"/>
                </a:ext>
              </a:extLst>
            </p:cNvPr>
            <p:cNvSpPr/>
            <p:nvPr/>
          </p:nvSpPr>
          <p:spPr>
            <a:xfrm>
              <a:off x="4889819" y="2246092"/>
              <a:ext cx="2085975" cy="2011680"/>
            </a:xfrm>
            <a:prstGeom prst="ellipse">
              <a:avLst/>
            </a:prstGeom>
            <a:solidFill>
              <a:schemeClr val="accent5">
                <a:lumMod val="40000"/>
                <a:lumOff val="60000"/>
              </a:schemeClr>
            </a:solidFill>
            <a:ln>
              <a:solidFill>
                <a:srgbClr val="76B7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5DF180-4FA4-787C-43EE-B6793BCCDC8D}"/>
                </a:ext>
              </a:extLst>
            </p:cNvPr>
            <p:cNvSpPr/>
            <p:nvPr/>
          </p:nvSpPr>
          <p:spPr>
            <a:xfrm>
              <a:off x="4272491" y="3176235"/>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556BD2-F139-0095-2D5A-8AC683A03021}"/>
                </a:ext>
              </a:extLst>
            </p:cNvPr>
            <p:cNvSpPr/>
            <p:nvPr/>
          </p:nvSpPr>
          <p:spPr>
            <a:xfrm>
              <a:off x="5557467" y="2814325"/>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D9B1144-E1F3-7FFB-A182-805B7F031314}"/>
                </a:ext>
              </a:extLst>
            </p:cNvPr>
            <p:cNvSpPr/>
            <p:nvPr/>
          </p:nvSpPr>
          <p:spPr>
            <a:xfrm>
              <a:off x="5662938" y="2911115"/>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E65F581-0E93-A1E4-3111-32519391E909}"/>
                </a:ext>
              </a:extLst>
            </p:cNvPr>
            <p:cNvCxnSpPr>
              <a:cxnSpLocks/>
              <a:stCxn id="31" idx="1"/>
              <a:endCxn id="33" idx="1"/>
            </p:cNvCxnSpPr>
            <p:nvPr/>
          </p:nvCxnSpPr>
          <p:spPr>
            <a:xfrm>
              <a:off x="5195303" y="2540696"/>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990AAA-2439-D55C-53C1-AE5B8ED387C2}"/>
                </a:ext>
              </a:extLst>
            </p:cNvPr>
            <p:cNvCxnSpPr>
              <a:cxnSpLocks/>
              <a:stCxn id="31" idx="0"/>
            </p:cNvCxnSpPr>
            <p:nvPr/>
          </p:nvCxnSpPr>
          <p:spPr>
            <a:xfrm>
              <a:off x="5932807" y="2246092"/>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9A4C70-D017-50A1-54E3-B6C1BDE5BC7C}"/>
                </a:ext>
              </a:extLst>
            </p:cNvPr>
            <p:cNvCxnSpPr>
              <a:cxnSpLocks/>
              <a:stCxn id="31" idx="7"/>
            </p:cNvCxnSpPr>
            <p:nvPr/>
          </p:nvCxnSpPr>
          <p:spPr>
            <a:xfrm flipH="1">
              <a:off x="6222459" y="2540696"/>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5AC30A0-0F15-223F-D05F-558F6AB4785B}"/>
                </a:ext>
              </a:extLst>
            </p:cNvPr>
            <p:cNvSpPr txBox="1"/>
            <p:nvPr/>
          </p:nvSpPr>
          <p:spPr>
            <a:xfrm>
              <a:off x="4428180" y="3030608"/>
              <a:ext cx="529410" cy="276999"/>
            </a:xfrm>
            <a:prstGeom prst="rect">
              <a:avLst/>
            </a:prstGeom>
            <a:noFill/>
          </p:spPr>
          <p:txBody>
            <a:bodyPr wrap="square" rtlCol="0">
              <a:spAutoFit/>
            </a:bodyPr>
            <a:lstStyle/>
            <a:p>
              <a:r>
                <a:rPr lang="en-US" sz="1200"/>
                <a:t>-100</a:t>
              </a:r>
            </a:p>
          </p:txBody>
        </p:sp>
        <p:sp>
          <p:nvSpPr>
            <p:cNvPr id="39" name="TextBox 38">
              <a:extLst>
                <a:ext uri="{FF2B5EF4-FFF2-40B4-BE49-F238E27FC236}">
                  <a16:creationId xmlns:a16="http://schemas.microsoft.com/office/drawing/2014/main" id="{7DA27B92-FB31-9D59-32B3-B141E96EF5D2}"/>
                </a:ext>
              </a:extLst>
            </p:cNvPr>
            <p:cNvSpPr txBox="1"/>
            <p:nvPr/>
          </p:nvSpPr>
          <p:spPr>
            <a:xfrm>
              <a:off x="4790921" y="2320632"/>
              <a:ext cx="529410" cy="276999"/>
            </a:xfrm>
            <a:prstGeom prst="rect">
              <a:avLst/>
            </a:prstGeom>
            <a:noFill/>
          </p:spPr>
          <p:txBody>
            <a:bodyPr wrap="square" rtlCol="0">
              <a:spAutoFit/>
            </a:bodyPr>
            <a:lstStyle/>
            <a:p>
              <a:r>
                <a:rPr lang="en-US" sz="1200"/>
                <a:t>-50</a:t>
              </a:r>
            </a:p>
          </p:txBody>
        </p:sp>
        <p:sp>
          <p:nvSpPr>
            <p:cNvPr id="40" name="TextBox 39">
              <a:extLst>
                <a:ext uri="{FF2B5EF4-FFF2-40B4-BE49-F238E27FC236}">
                  <a16:creationId xmlns:a16="http://schemas.microsoft.com/office/drawing/2014/main" id="{FE1501F3-9860-E829-BCD8-13313B18CCCC}"/>
                </a:ext>
              </a:extLst>
            </p:cNvPr>
            <p:cNvSpPr txBox="1"/>
            <p:nvPr/>
          </p:nvSpPr>
          <p:spPr>
            <a:xfrm>
              <a:off x="5778735" y="1955502"/>
              <a:ext cx="529410" cy="276999"/>
            </a:xfrm>
            <a:prstGeom prst="rect">
              <a:avLst/>
            </a:prstGeom>
            <a:noFill/>
          </p:spPr>
          <p:txBody>
            <a:bodyPr wrap="square" rtlCol="0">
              <a:spAutoFit/>
            </a:bodyPr>
            <a:lstStyle/>
            <a:p>
              <a:r>
                <a:rPr lang="en-US" sz="1200"/>
                <a:t> 0</a:t>
              </a:r>
            </a:p>
          </p:txBody>
        </p:sp>
        <p:sp>
          <p:nvSpPr>
            <p:cNvPr id="41" name="TextBox 40">
              <a:extLst>
                <a:ext uri="{FF2B5EF4-FFF2-40B4-BE49-F238E27FC236}">
                  <a16:creationId xmlns:a16="http://schemas.microsoft.com/office/drawing/2014/main" id="{50FC43FD-529C-1458-3D63-64190492779A}"/>
                </a:ext>
              </a:extLst>
            </p:cNvPr>
            <p:cNvSpPr txBox="1"/>
            <p:nvPr/>
          </p:nvSpPr>
          <p:spPr>
            <a:xfrm>
              <a:off x="6614063" y="2302461"/>
              <a:ext cx="529410" cy="276999"/>
            </a:xfrm>
            <a:prstGeom prst="rect">
              <a:avLst/>
            </a:prstGeom>
            <a:noFill/>
          </p:spPr>
          <p:txBody>
            <a:bodyPr wrap="square" rtlCol="0">
              <a:spAutoFit/>
            </a:bodyPr>
            <a:lstStyle/>
            <a:p>
              <a:r>
                <a:rPr lang="en-US" sz="1200"/>
                <a:t>50</a:t>
              </a:r>
            </a:p>
          </p:txBody>
        </p:sp>
        <p:sp>
          <p:nvSpPr>
            <p:cNvPr id="42" name="TextBox 41">
              <a:extLst>
                <a:ext uri="{FF2B5EF4-FFF2-40B4-BE49-F238E27FC236}">
                  <a16:creationId xmlns:a16="http://schemas.microsoft.com/office/drawing/2014/main" id="{493042A4-8CA1-668F-AB7C-E1CDD222CDA2}"/>
                </a:ext>
              </a:extLst>
            </p:cNvPr>
            <p:cNvSpPr txBox="1"/>
            <p:nvPr/>
          </p:nvSpPr>
          <p:spPr>
            <a:xfrm>
              <a:off x="6940587" y="2986855"/>
              <a:ext cx="529410" cy="276999"/>
            </a:xfrm>
            <a:prstGeom prst="rect">
              <a:avLst/>
            </a:prstGeom>
            <a:noFill/>
          </p:spPr>
          <p:txBody>
            <a:bodyPr wrap="square" rtlCol="0">
              <a:spAutoFit/>
            </a:bodyPr>
            <a:lstStyle/>
            <a:p>
              <a:r>
                <a:rPr lang="en-US" sz="1200"/>
                <a:t>100</a:t>
              </a:r>
            </a:p>
          </p:txBody>
        </p:sp>
        <p:sp>
          <p:nvSpPr>
            <p:cNvPr id="43" name="TextBox 42">
              <a:extLst>
                <a:ext uri="{FF2B5EF4-FFF2-40B4-BE49-F238E27FC236}">
                  <a16:creationId xmlns:a16="http://schemas.microsoft.com/office/drawing/2014/main" id="{19AB8AB4-D7DF-6153-D9DC-5277AF7D5A65}"/>
                </a:ext>
              </a:extLst>
            </p:cNvPr>
            <p:cNvSpPr txBox="1"/>
            <p:nvPr/>
          </p:nvSpPr>
          <p:spPr>
            <a:xfrm>
              <a:off x="5667662" y="2977549"/>
              <a:ext cx="599877" cy="369332"/>
            </a:xfrm>
            <a:prstGeom prst="rect">
              <a:avLst/>
            </a:prstGeom>
            <a:noFill/>
          </p:spPr>
          <p:txBody>
            <a:bodyPr wrap="square" rtlCol="0">
              <a:spAutoFit/>
            </a:bodyPr>
            <a:lstStyle/>
            <a:p>
              <a:r>
                <a:rPr lang="en-US">
                  <a:solidFill>
                    <a:schemeClr val="bg1"/>
                  </a:solidFill>
                </a:rPr>
                <a:t>-33</a:t>
              </a:r>
            </a:p>
          </p:txBody>
        </p:sp>
        <p:sp>
          <p:nvSpPr>
            <p:cNvPr id="44" name="TextBox 43">
              <a:extLst>
                <a:ext uri="{FF2B5EF4-FFF2-40B4-BE49-F238E27FC236}">
                  <a16:creationId xmlns:a16="http://schemas.microsoft.com/office/drawing/2014/main" id="{8F8251BE-B277-614E-7429-D8BF726B2DD2}"/>
                </a:ext>
              </a:extLst>
            </p:cNvPr>
            <p:cNvSpPr txBox="1"/>
            <p:nvPr/>
          </p:nvSpPr>
          <p:spPr>
            <a:xfrm>
              <a:off x="5616702" y="1707865"/>
              <a:ext cx="622249" cy="338554"/>
            </a:xfrm>
            <a:prstGeom prst="rect">
              <a:avLst/>
            </a:prstGeom>
            <a:noFill/>
          </p:spPr>
          <p:txBody>
            <a:bodyPr wrap="square" rtlCol="0">
              <a:spAutoFit/>
            </a:bodyPr>
            <a:lstStyle/>
            <a:p>
              <a:r>
                <a:rPr lang="en-US" sz="1600" b="1" i="0" strike="noStrike" kern="0">
                  <a:solidFill>
                    <a:srgbClr val="002060"/>
                  </a:solidFill>
                  <a:effectLst/>
                </a:rPr>
                <a:t>2022</a:t>
              </a:r>
              <a:endParaRPr lang="en-US" sz="1600" b="1">
                <a:solidFill>
                  <a:srgbClr val="002060"/>
                </a:solidFill>
              </a:endParaRPr>
            </a:p>
          </p:txBody>
        </p:sp>
        <p:cxnSp>
          <p:nvCxnSpPr>
            <p:cNvPr id="45" name="Straight Arrow Connector 44">
              <a:extLst>
                <a:ext uri="{FF2B5EF4-FFF2-40B4-BE49-F238E27FC236}">
                  <a16:creationId xmlns:a16="http://schemas.microsoft.com/office/drawing/2014/main" id="{07D1A8E2-0F10-40B1-188B-D7561770D584}"/>
                </a:ext>
              </a:extLst>
            </p:cNvPr>
            <p:cNvCxnSpPr>
              <a:cxnSpLocks/>
            </p:cNvCxnSpPr>
            <p:nvPr/>
          </p:nvCxnSpPr>
          <p:spPr>
            <a:xfrm flipH="1" flipV="1">
              <a:off x="5469991" y="2348360"/>
              <a:ext cx="341484" cy="584286"/>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791DF759-FEF2-76E4-82F8-5E6E4ACAA37F}"/>
              </a:ext>
            </a:extLst>
          </p:cNvPr>
          <p:cNvGrpSpPr/>
          <p:nvPr/>
        </p:nvGrpSpPr>
        <p:grpSpPr>
          <a:xfrm>
            <a:off x="4225126" y="3688480"/>
            <a:ext cx="3842791" cy="3108979"/>
            <a:chOff x="5360971" y="1742807"/>
            <a:chExt cx="3657600" cy="2652623"/>
          </a:xfrm>
        </p:grpSpPr>
        <p:sp>
          <p:nvSpPr>
            <p:cNvPr id="75" name="Oval 74">
              <a:extLst>
                <a:ext uri="{FF2B5EF4-FFF2-40B4-BE49-F238E27FC236}">
                  <a16:creationId xmlns:a16="http://schemas.microsoft.com/office/drawing/2014/main" id="{4F29F927-20F5-C45D-65BC-B4E17A39E8EF}"/>
                </a:ext>
              </a:extLst>
            </p:cNvPr>
            <p:cNvSpPr/>
            <p:nvPr/>
          </p:nvSpPr>
          <p:spPr>
            <a:xfrm>
              <a:off x="5978299" y="2282570"/>
              <a:ext cx="2108231" cy="208367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FF4491E-268E-FE12-C8D8-37A9C74E1999}"/>
                </a:ext>
              </a:extLst>
            </p:cNvPr>
            <p:cNvSpPr/>
            <p:nvPr/>
          </p:nvSpPr>
          <p:spPr>
            <a:xfrm>
              <a:off x="5360971" y="3284708"/>
              <a:ext cx="3657600" cy="1110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BAB3B5B-0C9A-26F4-E5BC-3297016B519E}"/>
                </a:ext>
              </a:extLst>
            </p:cNvPr>
            <p:cNvSpPr/>
            <p:nvPr/>
          </p:nvSpPr>
          <p:spPr>
            <a:xfrm>
              <a:off x="6645947" y="2922799"/>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D4D12F0-AF9C-4137-F060-D977CB0F7DCE}"/>
                </a:ext>
              </a:extLst>
            </p:cNvPr>
            <p:cNvSpPr/>
            <p:nvPr/>
          </p:nvSpPr>
          <p:spPr>
            <a:xfrm>
              <a:off x="6759348" y="3041120"/>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9E1D71DF-AA6B-9515-64B1-6449BDB2E84E}"/>
                </a:ext>
              </a:extLst>
            </p:cNvPr>
            <p:cNvCxnSpPr>
              <a:cxnSpLocks/>
              <a:stCxn id="75" idx="1"/>
              <a:endCxn id="83" idx="1"/>
            </p:cNvCxnSpPr>
            <p:nvPr/>
          </p:nvCxnSpPr>
          <p:spPr>
            <a:xfrm>
              <a:off x="6287042" y="2587717"/>
              <a:ext cx="468839" cy="43899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32A940A-A80B-8021-BB1A-662A4E34BABD}"/>
                </a:ext>
              </a:extLst>
            </p:cNvPr>
            <p:cNvCxnSpPr>
              <a:cxnSpLocks/>
              <a:stCxn id="75" idx="0"/>
            </p:cNvCxnSpPr>
            <p:nvPr/>
          </p:nvCxnSpPr>
          <p:spPr>
            <a:xfrm flipH="1">
              <a:off x="7021287" y="2282570"/>
              <a:ext cx="11128" cy="64022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584B234-448C-908B-7304-2CF355825744}"/>
                </a:ext>
              </a:extLst>
            </p:cNvPr>
            <p:cNvCxnSpPr>
              <a:cxnSpLocks/>
              <a:stCxn id="75" idx="7"/>
            </p:cNvCxnSpPr>
            <p:nvPr/>
          </p:nvCxnSpPr>
          <p:spPr>
            <a:xfrm flipH="1">
              <a:off x="7310939" y="2587717"/>
              <a:ext cx="466848" cy="43899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D586605B-BD70-DAF5-2FC2-BD52E4E9DEA0}"/>
                </a:ext>
              </a:extLst>
            </p:cNvPr>
            <p:cNvSpPr txBox="1"/>
            <p:nvPr/>
          </p:nvSpPr>
          <p:spPr>
            <a:xfrm>
              <a:off x="5516660" y="3139082"/>
              <a:ext cx="529410" cy="276999"/>
            </a:xfrm>
            <a:prstGeom prst="rect">
              <a:avLst/>
            </a:prstGeom>
            <a:noFill/>
          </p:spPr>
          <p:txBody>
            <a:bodyPr wrap="square" rtlCol="0">
              <a:spAutoFit/>
            </a:bodyPr>
            <a:lstStyle/>
            <a:p>
              <a:r>
                <a:rPr lang="en-US" sz="1200"/>
                <a:t>-100</a:t>
              </a:r>
            </a:p>
          </p:txBody>
        </p:sp>
        <p:sp>
          <p:nvSpPr>
            <p:cNvPr id="129" name="TextBox 128">
              <a:extLst>
                <a:ext uri="{FF2B5EF4-FFF2-40B4-BE49-F238E27FC236}">
                  <a16:creationId xmlns:a16="http://schemas.microsoft.com/office/drawing/2014/main" id="{32D2E92D-FDF4-1921-90F4-E0D40BFDCDE3}"/>
                </a:ext>
              </a:extLst>
            </p:cNvPr>
            <p:cNvSpPr txBox="1"/>
            <p:nvPr/>
          </p:nvSpPr>
          <p:spPr>
            <a:xfrm>
              <a:off x="5992051" y="2381596"/>
              <a:ext cx="529410" cy="276999"/>
            </a:xfrm>
            <a:prstGeom prst="rect">
              <a:avLst/>
            </a:prstGeom>
            <a:noFill/>
          </p:spPr>
          <p:txBody>
            <a:bodyPr wrap="square" rtlCol="0">
              <a:spAutoFit/>
            </a:bodyPr>
            <a:lstStyle/>
            <a:p>
              <a:r>
                <a:rPr lang="en-US" sz="1200"/>
                <a:t>-50</a:t>
              </a:r>
            </a:p>
          </p:txBody>
        </p:sp>
        <p:sp>
          <p:nvSpPr>
            <p:cNvPr id="130" name="TextBox 129">
              <a:extLst>
                <a:ext uri="{FF2B5EF4-FFF2-40B4-BE49-F238E27FC236}">
                  <a16:creationId xmlns:a16="http://schemas.microsoft.com/office/drawing/2014/main" id="{E0B85449-7295-6361-7175-5058BCB63043}"/>
                </a:ext>
              </a:extLst>
            </p:cNvPr>
            <p:cNvSpPr txBox="1"/>
            <p:nvPr/>
          </p:nvSpPr>
          <p:spPr>
            <a:xfrm>
              <a:off x="6891957" y="2040353"/>
              <a:ext cx="529410" cy="276999"/>
            </a:xfrm>
            <a:prstGeom prst="rect">
              <a:avLst/>
            </a:prstGeom>
            <a:noFill/>
          </p:spPr>
          <p:txBody>
            <a:bodyPr wrap="square" rtlCol="0">
              <a:spAutoFit/>
            </a:bodyPr>
            <a:lstStyle/>
            <a:p>
              <a:r>
                <a:rPr lang="en-US" sz="1200"/>
                <a:t> 0</a:t>
              </a:r>
            </a:p>
          </p:txBody>
        </p:sp>
        <p:sp>
          <p:nvSpPr>
            <p:cNvPr id="131" name="TextBox 130">
              <a:extLst>
                <a:ext uri="{FF2B5EF4-FFF2-40B4-BE49-F238E27FC236}">
                  <a16:creationId xmlns:a16="http://schemas.microsoft.com/office/drawing/2014/main" id="{4325C428-744D-3AD4-835F-E6EBE50951CC}"/>
                </a:ext>
              </a:extLst>
            </p:cNvPr>
            <p:cNvSpPr txBox="1"/>
            <p:nvPr/>
          </p:nvSpPr>
          <p:spPr>
            <a:xfrm>
              <a:off x="7758435" y="2399168"/>
              <a:ext cx="529410" cy="276999"/>
            </a:xfrm>
            <a:prstGeom prst="rect">
              <a:avLst/>
            </a:prstGeom>
            <a:noFill/>
          </p:spPr>
          <p:txBody>
            <a:bodyPr wrap="square" rtlCol="0">
              <a:spAutoFit/>
            </a:bodyPr>
            <a:lstStyle/>
            <a:p>
              <a:r>
                <a:rPr lang="en-US" sz="1200"/>
                <a:t>50</a:t>
              </a:r>
            </a:p>
          </p:txBody>
        </p:sp>
        <p:sp>
          <p:nvSpPr>
            <p:cNvPr id="132" name="TextBox 131">
              <a:extLst>
                <a:ext uri="{FF2B5EF4-FFF2-40B4-BE49-F238E27FC236}">
                  <a16:creationId xmlns:a16="http://schemas.microsoft.com/office/drawing/2014/main" id="{80782A03-2690-65DB-30EC-DEB4D9105A06}"/>
                </a:ext>
              </a:extLst>
            </p:cNvPr>
            <p:cNvSpPr txBox="1"/>
            <p:nvPr/>
          </p:nvSpPr>
          <p:spPr>
            <a:xfrm>
              <a:off x="8064273" y="3115285"/>
              <a:ext cx="529410" cy="276999"/>
            </a:xfrm>
            <a:prstGeom prst="rect">
              <a:avLst/>
            </a:prstGeom>
            <a:noFill/>
          </p:spPr>
          <p:txBody>
            <a:bodyPr wrap="square" rtlCol="0">
              <a:spAutoFit/>
            </a:bodyPr>
            <a:lstStyle/>
            <a:p>
              <a:r>
                <a:rPr lang="en-US" sz="1200"/>
                <a:t>100</a:t>
              </a:r>
            </a:p>
          </p:txBody>
        </p:sp>
        <p:sp>
          <p:nvSpPr>
            <p:cNvPr id="133" name="TextBox 132">
              <a:extLst>
                <a:ext uri="{FF2B5EF4-FFF2-40B4-BE49-F238E27FC236}">
                  <a16:creationId xmlns:a16="http://schemas.microsoft.com/office/drawing/2014/main" id="{0BE76B51-D4A5-AC51-8E97-33347079A0DC}"/>
                </a:ext>
              </a:extLst>
            </p:cNvPr>
            <p:cNvSpPr txBox="1"/>
            <p:nvPr/>
          </p:nvSpPr>
          <p:spPr>
            <a:xfrm>
              <a:off x="6718960" y="3121327"/>
              <a:ext cx="599877" cy="342978"/>
            </a:xfrm>
            <a:prstGeom prst="rect">
              <a:avLst/>
            </a:prstGeom>
            <a:noFill/>
          </p:spPr>
          <p:txBody>
            <a:bodyPr wrap="square" rtlCol="0">
              <a:spAutoFit/>
            </a:bodyPr>
            <a:lstStyle/>
            <a:p>
              <a:r>
                <a:rPr lang="en-US">
                  <a:solidFill>
                    <a:schemeClr val="bg1"/>
                  </a:solidFill>
                </a:rPr>
                <a:t> -62</a:t>
              </a:r>
            </a:p>
          </p:txBody>
        </p:sp>
        <p:cxnSp>
          <p:nvCxnSpPr>
            <p:cNvPr id="134" name="Straight Arrow Connector 133">
              <a:extLst>
                <a:ext uri="{FF2B5EF4-FFF2-40B4-BE49-F238E27FC236}">
                  <a16:creationId xmlns:a16="http://schemas.microsoft.com/office/drawing/2014/main" id="{1E6C89FC-1C5A-0B7A-84EB-E24CB0F9DA32}"/>
                </a:ext>
              </a:extLst>
            </p:cNvPr>
            <p:cNvCxnSpPr>
              <a:cxnSpLocks/>
            </p:cNvCxnSpPr>
            <p:nvPr/>
          </p:nvCxnSpPr>
          <p:spPr>
            <a:xfrm flipH="1" flipV="1">
              <a:off x="6165799" y="2808488"/>
              <a:ext cx="726159" cy="412072"/>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642DC858-30C0-A5A7-5E58-201BC59488B4}"/>
                </a:ext>
              </a:extLst>
            </p:cNvPr>
            <p:cNvSpPr txBox="1"/>
            <p:nvPr/>
          </p:nvSpPr>
          <p:spPr>
            <a:xfrm>
              <a:off x="6134257" y="1742807"/>
              <a:ext cx="2259890" cy="288859"/>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National Average</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D12E0D89-47DF-2AE7-DDA9-2DD2093616A6}"/>
              </a:ext>
            </a:extLst>
          </p:cNvPr>
          <p:cNvGrpSpPr/>
          <p:nvPr/>
        </p:nvGrpSpPr>
        <p:grpSpPr>
          <a:xfrm>
            <a:off x="8078236" y="5717331"/>
            <a:ext cx="3822217" cy="870828"/>
            <a:chOff x="8078236" y="5717331"/>
            <a:chExt cx="3822217" cy="870828"/>
          </a:xfrm>
        </p:grpSpPr>
        <p:pic>
          <p:nvPicPr>
            <p:cNvPr id="21" name="Picture 20" descr="A red background with white text&#10;&#10;Description automatically generated with medium confidence">
              <a:extLst>
                <a:ext uri="{FF2B5EF4-FFF2-40B4-BE49-F238E27FC236}">
                  <a16:creationId xmlns:a16="http://schemas.microsoft.com/office/drawing/2014/main" id="{160F94F0-A7F3-57E7-1CC0-65CD4DA69A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8" name="Slide Number Placeholder 4">
              <a:extLst>
                <a:ext uri="{FF2B5EF4-FFF2-40B4-BE49-F238E27FC236}">
                  <a16:creationId xmlns:a16="http://schemas.microsoft.com/office/drawing/2014/main" id="{77E85BEB-567E-BFB7-6FA5-7D0804A37C33}"/>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37000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62980"/>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RTD Value</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571146B-724E-4FCD-0F65-C509A2733713}"/>
              </a:ext>
            </a:extLst>
          </p:cNvPr>
          <p:cNvSpPr txBox="1"/>
          <p:nvPr/>
        </p:nvSpPr>
        <p:spPr>
          <a:xfrm>
            <a:off x="383263" y="1486868"/>
            <a:ext cx="5522107"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How valuable is RTD:</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8CFA561-3121-D6BE-C931-07A6A0432BB4}"/>
              </a:ext>
            </a:extLst>
          </p:cNvPr>
          <p:cNvPicPr>
            <a:picLocks noChangeAspect="1"/>
          </p:cNvPicPr>
          <p:nvPr/>
        </p:nvPicPr>
        <p:blipFill>
          <a:blip r:embed="rId3"/>
          <a:stretch>
            <a:fillRect/>
          </a:stretch>
        </p:blipFill>
        <p:spPr>
          <a:xfrm>
            <a:off x="10401485" y="396935"/>
            <a:ext cx="685859" cy="731583"/>
          </a:xfrm>
          <a:prstGeom prst="rect">
            <a:avLst/>
          </a:prstGeom>
        </p:spPr>
      </p:pic>
      <p:sp>
        <p:nvSpPr>
          <p:cNvPr id="3" name="Date Placeholder 3">
            <a:extLst>
              <a:ext uri="{FF2B5EF4-FFF2-40B4-BE49-F238E27FC236}">
                <a16:creationId xmlns:a16="http://schemas.microsoft.com/office/drawing/2014/main" id="{8B45F71D-B920-9A93-6069-503B538215D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
        <p:nvSpPr>
          <p:cNvPr id="6" name="TextBox 5">
            <a:extLst>
              <a:ext uri="{FF2B5EF4-FFF2-40B4-BE49-F238E27FC236}">
                <a16:creationId xmlns:a16="http://schemas.microsoft.com/office/drawing/2014/main" id="{82461AF8-9828-D569-EA7F-BF1A4BEF5677}"/>
              </a:ext>
            </a:extLst>
          </p:cNvPr>
          <p:cNvSpPr txBox="1"/>
          <p:nvPr/>
        </p:nvSpPr>
        <p:spPr>
          <a:xfrm>
            <a:off x="4315280" y="6231006"/>
            <a:ext cx="2911143"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1100" b="1" kern="0">
                <a:solidFill>
                  <a:srgbClr val="002060"/>
                </a:solidFill>
                <a:latin typeface="Tahoma" panose="020B0604030504040204" pitchFamily="34" charset="0"/>
                <a:ea typeface="Tahoma" panose="020B0604030504040204" pitchFamily="34" charset="0"/>
                <a:cs typeface="Tahoma" panose="020B0604030504040204" pitchFamily="34" charset="0"/>
              </a:rPr>
              <a:t>Valuable</a:t>
            </a:r>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and Extremely Valuable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397EB464-5FA2-B005-A393-0E8F5A3979FB}"/>
              </a:ext>
            </a:extLst>
          </p:cNvPr>
          <p:cNvGrpSpPr/>
          <p:nvPr/>
        </p:nvGrpSpPr>
        <p:grpSpPr>
          <a:xfrm>
            <a:off x="7921622" y="5926397"/>
            <a:ext cx="3822217" cy="870828"/>
            <a:chOff x="8078236" y="5717331"/>
            <a:chExt cx="3822217" cy="870828"/>
          </a:xfrm>
        </p:grpSpPr>
        <p:sp>
          <p:nvSpPr>
            <p:cNvPr id="15" name="Slide Number Placeholder 4">
              <a:extLst>
                <a:ext uri="{FF2B5EF4-FFF2-40B4-BE49-F238E27FC236}">
                  <a16:creationId xmlns:a16="http://schemas.microsoft.com/office/drawing/2014/main" id="{EA98B03A-5C5D-52BA-0540-45ABFD61870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red background with white text&#10;&#10;Description automatically generated with medium confidence">
              <a:extLst>
                <a:ext uri="{FF2B5EF4-FFF2-40B4-BE49-F238E27FC236}">
                  <a16:creationId xmlns:a16="http://schemas.microsoft.com/office/drawing/2014/main" id="{4F41C9DC-51E8-4A33-1DF2-20CC5B2776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4" name="Chart 3">
            <a:extLst>
              <a:ext uri="{FF2B5EF4-FFF2-40B4-BE49-F238E27FC236}">
                <a16:creationId xmlns:a16="http://schemas.microsoft.com/office/drawing/2014/main" id="{E292F5C2-2DCA-5C5E-02D2-53189CFBCB05}"/>
              </a:ext>
            </a:extLst>
          </p:cNvPr>
          <p:cNvGraphicFramePr/>
          <p:nvPr>
            <p:extLst>
              <p:ext uri="{D42A27DB-BD31-4B8C-83A1-F6EECF244321}">
                <p14:modId xmlns:p14="http://schemas.microsoft.com/office/powerpoint/2010/main" val="3676559162"/>
              </p:ext>
            </p:extLst>
          </p:nvPr>
        </p:nvGraphicFramePr>
        <p:xfrm>
          <a:off x="448161" y="1978058"/>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C7B743DA-EBCA-39BD-D48C-ECFD2499D74E}"/>
              </a:ext>
            </a:extLst>
          </p:cNvPr>
          <p:cNvGraphicFramePr/>
          <p:nvPr>
            <p:extLst>
              <p:ext uri="{D42A27DB-BD31-4B8C-83A1-F6EECF244321}">
                <p14:modId xmlns:p14="http://schemas.microsoft.com/office/powerpoint/2010/main" val="3855754835"/>
              </p:ext>
            </p:extLst>
          </p:nvPr>
        </p:nvGraphicFramePr>
        <p:xfrm>
          <a:off x="6039134" y="1910553"/>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77106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62980"/>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RTD Value (cont’d)</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571146B-724E-4FCD-0F65-C509A2733713}"/>
              </a:ext>
            </a:extLst>
          </p:cNvPr>
          <p:cNvSpPr txBox="1"/>
          <p:nvPr/>
        </p:nvSpPr>
        <p:spPr>
          <a:xfrm>
            <a:off x="383263" y="1486868"/>
            <a:ext cx="5522107"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How valuable is RTD:</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8CFA561-3121-D6BE-C931-07A6A0432BB4}"/>
              </a:ext>
            </a:extLst>
          </p:cNvPr>
          <p:cNvPicPr>
            <a:picLocks noChangeAspect="1"/>
          </p:cNvPicPr>
          <p:nvPr/>
        </p:nvPicPr>
        <p:blipFill>
          <a:blip r:embed="rId3"/>
          <a:stretch>
            <a:fillRect/>
          </a:stretch>
        </p:blipFill>
        <p:spPr>
          <a:xfrm>
            <a:off x="10401485" y="396935"/>
            <a:ext cx="685859" cy="731583"/>
          </a:xfrm>
          <a:prstGeom prst="rect">
            <a:avLst/>
          </a:prstGeom>
        </p:spPr>
      </p:pic>
      <p:pic>
        <p:nvPicPr>
          <p:cNvPr id="7" name="Picture 6" descr="A red background with white text&#10;&#10;Description automatically generated with medium confidence">
            <a:extLst>
              <a:ext uri="{FF2B5EF4-FFF2-40B4-BE49-F238E27FC236}">
                <a16:creationId xmlns:a16="http://schemas.microsoft.com/office/drawing/2014/main" id="{71D08BF8-508B-9C47-E733-4280E76AF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645477"/>
            <a:ext cx="870828" cy="870828"/>
          </a:xfrm>
          <a:prstGeom prst="rect">
            <a:avLst/>
          </a:prstGeom>
        </p:spPr>
      </p:pic>
      <p:sp>
        <p:nvSpPr>
          <p:cNvPr id="3" name="Date Placeholder 3">
            <a:extLst>
              <a:ext uri="{FF2B5EF4-FFF2-40B4-BE49-F238E27FC236}">
                <a16:creationId xmlns:a16="http://schemas.microsoft.com/office/drawing/2014/main" id="{8B45F71D-B920-9A93-6069-503B538215D3}"/>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
        <p:nvSpPr>
          <p:cNvPr id="6" name="TextBox 5">
            <a:extLst>
              <a:ext uri="{FF2B5EF4-FFF2-40B4-BE49-F238E27FC236}">
                <a16:creationId xmlns:a16="http://schemas.microsoft.com/office/drawing/2014/main" id="{82461AF8-9828-D569-EA7F-BF1A4BEF5677}"/>
              </a:ext>
            </a:extLst>
          </p:cNvPr>
          <p:cNvSpPr txBox="1"/>
          <p:nvPr/>
        </p:nvSpPr>
        <p:spPr>
          <a:xfrm>
            <a:off x="4315280" y="6231006"/>
            <a:ext cx="2911143"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1100" b="1" kern="0">
                <a:solidFill>
                  <a:srgbClr val="002060"/>
                </a:solidFill>
                <a:latin typeface="Tahoma" panose="020B0604030504040204" pitchFamily="34" charset="0"/>
                <a:ea typeface="Tahoma" panose="020B0604030504040204" pitchFamily="34" charset="0"/>
                <a:cs typeface="Tahoma" panose="020B0604030504040204" pitchFamily="34" charset="0"/>
              </a:rPr>
              <a:t>Valuable</a:t>
            </a:r>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and Extremely Valuable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397EB464-5FA2-B005-A393-0E8F5A3979FB}"/>
              </a:ext>
            </a:extLst>
          </p:cNvPr>
          <p:cNvGrpSpPr/>
          <p:nvPr/>
        </p:nvGrpSpPr>
        <p:grpSpPr>
          <a:xfrm>
            <a:off x="8078236" y="5717331"/>
            <a:ext cx="3822217" cy="870828"/>
            <a:chOff x="8078236" y="5717331"/>
            <a:chExt cx="3822217" cy="870828"/>
          </a:xfrm>
        </p:grpSpPr>
        <p:sp>
          <p:nvSpPr>
            <p:cNvPr id="15" name="Slide Number Placeholder 4">
              <a:extLst>
                <a:ext uri="{FF2B5EF4-FFF2-40B4-BE49-F238E27FC236}">
                  <a16:creationId xmlns:a16="http://schemas.microsoft.com/office/drawing/2014/main" id="{EA98B03A-5C5D-52BA-0540-45ABFD61870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red background with white text&#10;&#10;Description automatically generated with medium confidence">
              <a:extLst>
                <a:ext uri="{FF2B5EF4-FFF2-40B4-BE49-F238E27FC236}">
                  <a16:creationId xmlns:a16="http://schemas.microsoft.com/office/drawing/2014/main" id="{4F41C9DC-51E8-4A33-1DF2-20CC5B2776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4" name="Chart 3">
            <a:extLst>
              <a:ext uri="{FF2B5EF4-FFF2-40B4-BE49-F238E27FC236}">
                <a16:creationId xmlns:a16="http://schemas.microsoft.com/office/drawing/2014/main" id="{E292F5C2-2DCA-5C5E-02D2-53189CFBCB05}"/>
              </a:ext>
            </a:extLst>
          </p:cNvPr>
          <p:cNvGraphicFramePr/>
          <p:nvPr>
            <p:extLst>
              <p:ext uri="{D42A27DB-BD31-4B8C-83A1-F6EECF244321}">
                <p14:modId xmlns:p14="http://schemas.microsoft.com/office/powerpoint/2010/main" val="143058543"/>
              </p:ext>
            </p:extLst>
          </p:nvPr>
        </p:nvGraphicFramePr>
        <p:xfrm>
          <a:off x="448161" y="1978058"/>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C7B743DA-EBCA-39BD-D48C-ECFD2499D74E}"/>
              </a:ext>
            </a:extLst>
          </p:cNvPr>
          <p:cNvGraphicFramePr/>
          <p:nvPr>
            <p:extLst>
              <p:ext uri="{D42A27DB-BD31-4B8C-83A1-F6EECF244321}">
                <p14:modId xmlns:p14="http://schemas.microsoft.com/office/powerpoint/2010/main" val="1565932739"/>
              </p:ext>
            </p:extLst>
          </p:nvPr>
        </p:nvGraphicFramePr>
        <p:xfrm>
          <a:off x="6508144" y="1923487"/>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6875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RTD Value (cont’d)</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E9881D1-63DF-A97E-F93D-9008A98B346D}"/>
              </a:ext>
            </a:extLst>
          </p:cNvPr>
          <p:cNvSpPr txBox="1"/>
          <p:nvPr/>
        </p:nvSpPr>
        <p:spPr>
          <a:xfrm>
            <a:off x="4315280" y="6221675"/>
            <a:ext cx="2911143"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1100" b="1" kern="0">
                <a:solidFill>
                  <a:srgbClr val="002060"/>
                </a:solidFill>
                <a:latin typeface="Tahoma" panose="020B0604030504040204" pitchFamily="34" charset="0"/>
                <a:ea typeface="Tahoma" panose="020B0604030504040204" pitchFamily="34" charset="0"/>
                <a:cs typeface="Tahoma" panose="020B0604030504040204" pitchFamily="34" charset="0"/>
              </a:rPr>
              <a:t>Valuable</a:t>
            </a:r>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and Extremely Valuable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Chart 2">
            <a:extLst>
              <a:ext uri="{FF2B5EF4-FFF2-40B4-BE49-F238E27FC236}">
                <a16:creationId xmlns:a16="http://schemas.microsoft.com/office/drawing/2014/main" id="{1C465400-D485-F5BA-BC38-6283C25E73AF}"/>
              </a:ext>
            </a:extLst>
          </p:cNvPr>
          <p:cNvGraphicFramePr/>
          <p:nvPr>
            <p:extLst>
              <p:ext uri="{D42A27DB-BD31-4B8C-83A1-F6EECF244321}">
                <p14:modId xmlns:p14="http://schemas.microsoft.com/office/powerpoint/2010/main" val="1208290534"/>
              </p:ext>
            </p:extLst>
          </p:nvPr>
        </p:nvGraphicFramePr>
        <p:xfrm>
          <a:off x="463658" y="1536192"/>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B7D00D3B-8004-0E1B-D98B-BA31ED05CBB3}"/>
              </a:ext>
            </a:extLst>
          </p:cNvPr>
          <p:cNvGraphicFramePr/>
          <p:nvPr>
            <p:extLst>
              <p:ext uri="{D42A27DB-BD31-4B8C-83A1-F6EECF244321}">
                <p14:modId xmlns:p14="http://schemas.microsoft.com/office/powerpoint/2010/main" val="2222855139"/>
              </p:ext>
            </p:extLst>
          </p:nvPr>
        </p:nvGraphicFramePr>
        <p:xfrm>
          <a:off x="5855967" y="1559670"/>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8340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RTD Value (cont’d)</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E9881D1-63DF-A97E-F93D-9008A98B346D}"/>
              </a:ext>
            </a:extLst>
          </p:cNvPr>
          <p:cNvSpPr txBox="1"/>
          <p:nvPr/>
        </p:nvSpPr>
        <p:spPr>
          <a:xfrm>
            <a:off x="4315280" y="6221675"/>
            <a:ext cx="2911143"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1100" b="1" kern="0">
                <a:solidFill>
                  <a:srgbClr val="002060"/>
                </a:solidFill>
                <a:latin typeface="Tahoma" panose="020B0604030504040204" pitchFamily="34" charset="0"/>
                <a:ea typeface="Tahoma" panose="020B0604030504040204" pitchFamily="34" charset="0"/>
                <a:cs typeface="Tahoma" panose="020B0604030504040204" pitchFamily="34" charset="0"/>
              </a:rPr>
              <a:t>Valuable</a:t>
            </a:r>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and Extremely Valuable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Chart 2">
            <a:extLst>
              <a:ext uri="{FF2B5EF4-FFF2-40B4-BE49-F238E27FC236}">
                <a16:creationId xmlns:a16="http://schemas.microsoft.com/office/drawing/2014/main" id="{1C465400-D485-F5BA-BC38-6283C25E73AF}"/>
              </a:ext>
            </a:extLst>
          </p:cNvPr>
          <p:cNvGraphicFramePr/>
          <p:nvPr>
            <p:extLst>
              <p:ext uri="{D42A27DB-BD31-4B8C-83A1-F6EECF244321}">
                <p14:modId xmlns:p14="http://schemas.microsoft.com/office/powerpoint/2010/main" val="3664981299"/>
              </p:ext>
            </p:extLst>
          </p:nvPr>
        </p:nvGraphicFramePr>
        <p:xfrm>
          <a:off x="2605249" y="1538304"/>
          <a:ext cx="5927617" cy="47175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764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Value of RTD</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Chart 8">
            <a:extLst>
              <a:ext uri="{FF2B5EF4-FFF2-40B4-BE49-F238E27FC236}">
                <a16:creationId xmlns:a16="http://schemas.microsoft.com/office/drawing/2014/main" id="{93E1BEF9-86A3-84EC-E257-5BD5376A4BDD}"/>
              </a:ext>
            </a:extLst>
          </p:cNvPr>
          <p:cNvGraphicFramePr/>
          <p:nvPr>
            <p:extLst>
              <p:ext uri="{D42A27DB-BD31-4B8C-83A1-F6EECF244321}">
                <p14:modId xmlns:p14="http://schemas.microsoft.com/office/powerpoint/2010/main" val="3140209111"/>
              </p:ext>
            </p:extLst>
          </p:nvPr>
        </p:nvGraphicFramePr>
        <p:xfrm>
          <a:off x="463658" y="1536192"/>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44879DA-351E-F428-E8C3-C0848E2EC9A9}"/>
              </a:ext>
            </a:extLst>
          </p:cNvPr>
          <p:cNvGraphicFramePr/>
          <p:nvPr>
            <p:extLst>
              <p:ext uri="{D42A27DB-BD31-4B8C-83A1-F6EECF244321}">
                <p14:modId xmlns:p14="http://schemas.microsoft.com/office/powerpoint/2010/main" val="112236979"/>
              </p:ext>
            </p:extLst>
          </p:nvPr>
        </p:nvGraphicFramePr>
        <p:xfrm>
          <a:off x="6064156" y="1559670"/>
          <a:ext cx="5392309" cy="4610101"/>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id="{EE9881D1-63DF-A97E-F93D-9008A98B346D}"/>
              </a:ext>
            </a:extLst>
          </p:cNvPr>
          <p:cNvSpPr txBox="1"/>
          <p:nvPr/>
        </p:nvSpPr>
        <p:spPr>
          <a:xfrm>
            <a:off x="4315280" y="6221675"/>
            <a:ext cx="2911143"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US" sz="1100" b="1" kern="0">
                <a:solidFill>
                  <a:srgbClr val="002060"/>
                </a:solidFill>
                <a:latin typeface="Tahoma" panose="020B0604030504040204" pitchFamily="34" charset="0"/>
                <a:ea typeface="Tahoma" panose="020B0604030504040204" pitchFamily="34" charset="0"/>
                <a:cs typeface="Tahoma" panose="020B0604030504040204" pitchFamily="34" charset="0"/>
              </a:rPr>
              <a:t>Valuable</a:t>
            </a:r>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and Extremely Valuable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328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a:xfrm>
            <a:off x="311258" y="210142"/>
            <a:ext cx="10515600" cy="1174521"/>
          </a:xfrm>
        </p:spPr>
        <p:txBody>
          <a:bodyPr>
            <a:normAutofit/>
          </a:bodyPr>
          <a:lstStyle/>
          <a:p>
            <a:r>
              <a:rPr lang="en-US" sz="2800"/>
              <a:t>Overview</a:t>
            </a:r>
          </a:p>
        </p:txBody>
      </p:sp>
      <p:sp>
        <p:nvSpPr>
          <p:cNvPr id="3" name="Text Placeholder 2">
            <a:extLst>
              <a:ext uri="{FF2B5EF4-FFF2-40B4-BE49-F238E27FC236}">
                <a16:creationId xmlns:a16="http://schemas.microsoft.com/office/drawing/2014/main" id="{01053A03-F7AE-A740-9632-CD35052733E1}"/>
              </a:ext>
            </a:extLst>
          </p:cNvPr>
          <p:cNvSpPr>
            <a:spLocks noGrp="1"/>
          </p:cNvSpPr>
          <p:nvPr>
            <p:ph type="body" sz="quarter" idx="10"/>
          </p:nvPr>
        </p:nvSpPr>
        <p:spPr>
          <a:xfrm>
            <a:off x="311258" y="1593343"/>
            <a:ext cx="5523582" cy="4559402"/>
          </a:xfrm>
        </p:spPr>
        <p:txBody>
          <a:bodyPr>
            <a:noAutofit/>
          </a:bodyPr>
          <a:lstStyle/>
          <a:p>
            <a:pPr>
              <a:lnSpc>
                <a:spcPct val="114000"/>
              </a:lnSpc>
              <a:spcAft>
                <a:spcPts val="400"/>
              </a:spcAft>
            </a:pPr>
            <a:r>
              <a:rPr lang="en-US" b="1">
                <a:solidFill>
                  <a:schemeClr val="tx1">
                    <a:alpha val="80000"/>
                  </a:schemeClr>
                </a:solidFill>
              </a:rPr>
              <a:t>Introduction</a:t>
            </a:r>
          </a:p>
          <a:p>
            <a:pPr>
              <a:lnSpc>
                <a:spcPct val="114000"/>
              </a:lnSpc>
              <a:spcAft>
                <a:spcPts val="400"/>
              </a:spcAft>
            </a:pPr>
            <a:r>
              <a:rPr lang="en-US" b="1">
                <a:solidFill>
                  <a:schemeClr val="tx1">
                    <a:alpha val="80000"/>
                  </a:schemeClr>
                </a:solidFill>
              </a:rPr>
              <a:t>Community Value Survey</a:t>
            </a:r>
          </a:p>
          <a:p>
            <a:pPr lvl="1">
              <a:lnSpc>
                <a:spcPct val="114000"/>
              </a:lnSpc>
              <a:spcAft>
                <a:spcPts val="400"/>
              </a:spcAft>
              <a:buFont typeface="Wingdings" panose="05000000000000000000" pitchFamily="2" charset="2"/>
              <a:buChar char="§"/>
            </a:pPr>
            <a:r>
              <a:rPr lang="en-US" sz="1600">
                <a:solidFill>
                  <a:schemeClr val="tx1">
                    <a:alpha val="80000"/>
                  </a:schemeClr>
                </a:solidFill>
              </a:rPr>
              <a:t>Net Promoter Score</a:t>
            </a:r>
          </a:p>
          <a:p>
            <a:pPr lvl="1">
              <a:lnSpc>
                <a:spcPct val="114000"/>
              </a:lnSpc>
              <a:spcAft>
                <a:spcPts val="400"/>
              </a:spcAft>
              <a:buFont typeface="Wingdings" panose="05000000000000000000" pitchFamily="2" charset="2"/>
              <a:buChar char="§"/>
            </a:pPr>
            <a:r>
              <a:rPr lang="en-US" sz="1600">
                <a:solidFill>
                  <a:schemeClr val="tx1">
                    <a:alpha val="80000"/>
                  </a:schemeClr>
                </a:solidFill>
              </a:rPr>
              <a:t>National Average Comparison</a:t>
            </a:r>
          </a:p>
          <a:p>
            <a:pPr lvl="1">
              <a:lnSpc>
                <a:spcPct val="114000"/>
              </a:lnSpc>
              <a:spcAft>
                <a:spcPts val="400"/>
              </a:spcAft>
              <a:buFont typeface="Wingdings" panose="05000000000000000000" pitchFamily="2" charset="2"/>
              <a:buChar char="§"/>
            </a:pPr>
            <a:r>
              <a:rPr lang="en-US" sz="1600">
                <a:solidFill>
                  <a:schemeClr val="tx1">
                    <a:alpha val="80000"/>
                  </a:schemeClr>
                </a:solidFill>
              </a:rPr>
              <a:t>Top Importance Key Driver Analysis</a:t>
            </a:r>
          </a:p>
          <a:p>
            <a:pPr>
              <a:lnSpc>
                <a:spcPct val="114000"/>
              </a:lnSpc>
              <a:spcAft>
                <a:spcPts val="400"/>
              </a:spcAft>
            </a:pPr>
            <a:r>
              <a:rPr lang="en-US" b="1">
                <a:solidFill>
                  <a:schemeClr val="tx1">
                    <a:alpha val="80000"/>
                  </a:schemeClr>
                </a:solidFill>
              </a:rPr>
              <a:t>Customer Excellence Survey – Paratransit</a:t>
            </a:r>
          </a:p>
          <a:p>
            <a:pPr lvl="1">
              <a:lnSpc>
                <a:spcPct val="114000"/>
              </a:lnSpc>
              <a:spcAft>
                <a:spcPts val="400"/>
              </a:spcAft>
              <a:buFont typeface="Wingdings" panose="05000000000000000000" pitchFamily="2" charset="2"/>
              <a:buChar char="§"/>
            </a:pPr>
            <a:r>
              <a:rPr lang="en-US" sz="1600">
                <a:solidFill>
                  <a:schemeClr val="tx1">
                    <a:alpha val="80000"/>
                  </a:schemeClr>
                </a:solidFill>
              </a:rPr>
              <a:t>Customer Characteristics </a:t>
            </a:r>
          </a:p>
          <a:p>
            <a:pPr lvl="1">
              <a:lnSpc>
                <a:spcPct val="114000"/>
              </a:lnSpc>
              <a:spcAft>
                <a:spcPts val="400"/>
              </a:spcAft>
              <a:buFont typeface="Wingdings" panose="05000000000000000000" pitchFamily="2" charset="2"/>
              <a:buChar char="§"/>
            </a:pPr>
            <a:r>
              <a:rPr lang="en-US" sz="1600">
                <a:solidFill>
                  <a:schemeClr val="tx1">
                    <a:alpha val="80000"/>
                  </a:schemeClr>
                </a:solidFill>
              </a:rPr>
              <a:t>Overall Customer Satisfaction</a:t>
            </a:r>
          </a:p>
          <a:p>
            <a:pPr lvl="1">
              <a:lnSpc>
                <a:spcPct val="114000"/>
              </a:lnSpc>
              <a:spcAft>
                <a:spcPts val="400"/>
              </a:spcAft>
              <a:buFont typeface="Wingdings" panose="05000000000000000000" pitchFamily="2" charset="2"/>
              <a:buChar char="§"/>
            </a:pPr>
            <a:r>
              <a:rPr lang="en-US" sz="1600">
                <a:solidFill>
                  <a:schemeClr val="tx1">
                    <a:alpha val="80000"/>
                  </a:schemeClr>
                </a:solidFill>
              </a:rPr>
              <a:t>Net Promoter Score</a:t>
            </a:r>
          </a:p>
          <a:p>
            <a:pPr lvl="1">
              <a:lnSpc>
                <a:spcPct val="114000"/>
              </a:lnSpc>
              <a:spcAft>
                <a:spcPts val="400"/>
              </a:spcAft>
              <a:buFont typeface="Wingdings" panose="05000000000000000000" pitchFamily="2" charset="2"/>
              <a:buChar char="§"/>
            </a:pPr>
            <a:r>
              <a:rPr lang="en-US" sz="1600">
                <a:solidFill>
                  <a:schemeClr val="tx1">
                    <a:alpha val="80000"/>
                  </a:schemeClr>
                </a:solidFill>
              </a:rPr>
              <a:t>National Average Comparison</a:t>
            </a:r>
          </a:p>
          <a:p>
            <a:pPr lvl="1">
              <a:lnSpc>
                <a:spcPct val="114000"/>
              </a:lnSpc>
              <a:spcAft>
                <a:spcPts val="400"/>
              </a:spcAft>
              <a:buFont typeface="Wingdings" panose="05000000000000000000" pitchFamily="2" charset="2"/>
              <a:buChar char="§"/>
            </a:pPr>
            <a:r>
              <a:rPr lang="en-US" sz="1600">
                <a:solidFill>
                  <a:schemeClr val="tx1">
                    <a:alpha val="80000"/>
                  </a:schemeClr>
                </a:solidFill>
              </a:rPr>
              <a:t>Top Importance and Key Driver Analysis</a:t>
            </a:r>
          </a:p>
          <a:p>
            <a:pPr>
              <a:lnSpc>
                <a:spcPct val="114000"/>
              </a:lnSpc>
              <a:spcAft>
                <a:spcPts val="400"/>
              </a:spcAft>
            </a:pPr>
            <a:r>
              <a:rPr lang="en-US" b="1">
                <a:solidFill>
                  <a:schemeClr val="tx1">
                    <a:alpha val="80000"/>
                  </a:schemeClr>
                </a:solidFill>
              </a:rPr>
              <a:t>Conclusion</a:t>
            </a:r>
          </a:p>
          <a:p>
            <a:pPr marL="457200" lvl="1" indent="0">
              <a:lnSpc>
                <a:spcPct val="114000"/>
              </a:lnSpc>
              <a:spcAft>
                <a:spcPts val="400"/>
              </a:spcAft>
              <a:buNone/>
            </a:pPr>
            <a:endParaRPr lang="en-US">
              <a:solidFill>
                <a:schemeClr val="tx1">
                  <a:alpha val="80000"/>
                </a:schemeClr>
              </a:solidFill>
            </a:endParaRPr>
          </a:p>
        </p:txBody>
      </p:sp>
      <p:grpSp>
        <p:nvGrpSpPr>
          <p:cNvPr id="12" name="Group 11">
            <a:extLst>
              <a:ext uri="{FF2B5EF4-FFF2-40B4-BE49-F238E27FC236}">
                <a16:creationId xmlns:a16="http://schemas.microsoft.com/office/drawing/2014/main" id="{A2458383-ED36-813D-5893-B3298FB1DC0B}"/>
              </a:ext>
            </a:extLst>
          </p:cNvPr>
          <p:cNvGrpSpPr/>
          <p:nvPr/>
        </p:nvGrpSpPr>
        <p:grpSpPr>
          <a:xfrm>
            <a:off x="311258" y="5717331"/>
            <a:ext cx="11589195" cy="870828"/>
            <a:chOff x="311258" y="5717331"/>
            <a:chExt cx="11589195" cy="870828"/>
          </a:xfrm>
        </p:grpSpPr>
        <p:sp>
          <p:nvSpPr>
            <p:cNvPr id="13" name="Slide Number Placeholder 4">
              <a:extLst>
                <a:ext uri="{FF2B5EF4-FFF2-40B4-BE49-F238E27FC236}">
                  <a16:creationId xmlns:a16="http://schemas.microsoft.com/office/drawing/2014/main" id="{AF62EB89-B128-7715-588D-7304CC9B6C6C}"/>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A583D2BF-014D-5644-6CC4-B51DA9125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5" name="Date Placeholder 3">
              <a:extLst>
                <a:ext uri="{FF2B5EF4-FFF2-40B4-BE49-F238E27FC236}">
                  <a16:creationId xmlns:a16="http://schemas.microsoft.com/office/drawing/2014/main" id="{30AACC48-15D2-E1D6-C355-CFAAB910E30F}"/>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5" name="Picture 4" descr="A train at a train station&#10;&#10;Description automatically generated">
            <a:extLst>
              <a:ext uri="{FF2B5EF4-FFF2-40B4-BE49-F238E27FC236}">
                <a16:creationId xmlns:a16="http://schemas.microsoft.com/office/drawing/2014/main" id="{8A123401-DEA9-579A-09D9-1311EF61A857}"/>
              </a:ext>
            </a:extLst>
          </p:cNvPr>
          <p:cNvPicPr>
            <a:picLocks noChangeAspect="1"/>
          </p:cNvPicPr>
          <p:nvPr/>
        </p:nvPicPr>
        <p:blipFill>
          <a:blip r:embed="rId4"/>
          <a:stretch>
            <a:fillRect/>
          </a:stretch>
        </p:blipFill>
        <p:spPr>
          <a:xfrm>
            <a:off x="6501679" y="1242846"/>
            <a:ext cx="5379064" cy="4014954"/>
          </a:xfrm>
          <a:prstGeom prst="rect">
            <a:avLst/>
          </a:prstGeom>
        </p:spPr>
      </p:pic>
      <p:sp>
        <p:nvSpPr>
          <p:cNvPr id="4" name="Date Placeholder 3">
            <a:extLst>
              <a:ext uri="{FF2B5EF4-FFF2-40B4-BE49-F238E27FC236}">
                <a16:creationId xmlns:a16="http://schemas.microsoft.com/office/drawing/2014/main" id="{B8884C67-B70E-E0EE-0B02-A1F4642A5790}"/>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317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Levels of Agreement</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6" name="TextBox 5">
            <a:extLst>
              <a:ext uri="{FF2B5EF4-FFF2-40B4-BE49-F238E27FC236}">
                <a16:creationId xmlns:a16="http://schemas.microsoft.com/office/drawing/2014/main" id="{0826C247-706E-1CCB-3817-7575407E4259}"/>
              </a:ext>
            </a:extLst>
          </p:cNvPr>
          <p:cNvSpPr txBox="1"/>
          <p:nvPr/>
        </p:nvSpPr>
        <p:spPr>
          <a:xfrm>
            <a:off x="4315280" y="6221675"/>
            <a:ext cx="2390319"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Agree and Strongly Agree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9" name="Chart 8">
            <a:extLst>
              <a:ext uri="{FF2B5EF4-FFF2-40B4-BE49-F238E27FC236}">
                <a16:creationId xmlns:a16="http://schemas.microsoft.com/office/drawing/2014/main" id="{93E1BEF9-86A3-84EC-E257-5BD5376A4BDD}"/>
              </a:ext>
            </a:extLst>
          </p:cNvPr>
          <p:cNvGraphicFramePr/>
          <p:nvPr>
            <p:extLst>
              <p:ext uri="{D42A27DB-BD31-4B8C-83A1-F6EECF244321}">
                <p14:modId xmlns:p14="http://schemas.microsoft.com/office/powerpoint/2010/main" val="3048581202"/>
              </p:ext>
            </p:extLst>
          </p:nvPr>
        </p:nvGraphicFramePr>
        <p:xfrm>
          <a:off x="463658" y="1536192"/>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44879DA-351E-F428-E8C3-C0848E2EC9A9}"/>
              </a:ext>
            </a:extLst>
          </p:cNvPr>
          <p:cNvGraphicFramePr/>
          <p:nvPr>
            <p:extLst>
              <p:ext uri="{D42A27DB-BD31-4B8C-83A1-F6EECF244321}">
                <p14:modId xmlns:p14="http://schemas.microsoft.com/office/powerpoint/2010/main" val="3564363312"/>
              </p:ext>
            </p:extLst>
          </p:nvPr>
        </p:nvGraphicFramePr>
        <p:xfrm>
          <a:off x="6064156" y="1559670"/>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0752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Levels of Agreement</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6" name="TextBox 5">
            <a:extLst>
              <a:ext uri="{FF2B5EF4-FFF2-40B4-BE49-F238E27FC236}">
                <a16:creationId xmlns:a16="http://schemas.microsoft.com/office/drawing/2014/main" id="{0826C247-706E-1CCB-3817-7575407E4259}"/>
              </a:ext>
            </a:extLst>
          </p:cNvPr>
          <p:cNvSpPr txBox="1"/>
          <p:nvPr/>
        </p:nvSpPr>
        <p:spPr>
          <a:xfrm>
            <a:off x="4315280" y="6221675"/>
            <a:ext cx="2390319"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Agree and Strongly Agree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9" name="Chart 8">
            <a:extLst>
              <a:ext uri="{FF2B5EF4-FFF2-40B4-BE49-F238E27FC236}">
                <a16:creationId xmlns:a16="http://schemas.microsoft.com/office/drawing/2014/main" id="{93E1BEF9-86A3-84EC-E257-5BD5376A4BDD}"/>
              </a:ext>
            </a:extLst>
          </p:cNvPr>
          <p:cNvGraphicFramePr/>
          <p:nvPr>
            <p:extLst>
              <p:ext uri="{D42A27DB-BD31-4B8C-83A1-F6EECF244321}">
                <p14:modId xmlns:p14="http://schemas.microsoft.com/office/powerpoint/2010/main" val="3905279815"/>
              </p:ext>
            </p:extLst>
          </p:nvPr>
        </p:nvGraphicFramePr>
        <p:xfrm>
          <a:off x="463658" y="1536192"/>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44879DA-351E-F428-E8C3-C0848E2EC9A9}"/>
              </a:ext>
            </a:extLst>
          </p:cNvPr>
          <p:cNvGraphicFramePr/>
          <p:nvPr>
            <p:extLst>
              <p:ext uri="{D42A27DB-BD31-4B8C-83A1-F6EECF244321}">
                <p14:modId xmlns:p14="http://schemas.microsoft.com/office/powerpoint/2010/main" val="3027781932"/>
              </p:ext>
            </p:extLst>
          </p:nvPr>
        </p:nvGraphicFramePr>
        <p:xfrm>
          <a:off x="6064156" y="1559670"/>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7122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07321"/>
          </a:xfrm>
        </p:spPr>
        <p:txBody>
          <a:bodyPr>
            <a:normAutofit/>
          </a:bodyPr>
          <a:lstStyle/>
          <a:p>
            <a:r>
              <a:rPr lang="en-US" sz="2800" kern="0">
                <a:latin typeface="Tahoma" panose="020B0604030504040204" pitchFamily="34" charset="0"/>
                <a:ea typeface="Tahoma" panose="020B0604030504040204" pitchFamily="34" charset="0"/>
                <a:cs typeface="Tahoma" panose="020B0604030504040204" pitchFamily="34" charset="0"/>
              </a:rPr>
              <a:t>Levels of Agreement</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DEDE37C-7E8F-0FF7-50AB-256D9F2A896F}"/>
              </a:ext>
            </a:extLst>
          </p:cNvPr>
          <p:cNvGrpSpPr/>
          <p:nvPr/>
        </p:nvGrpSpPr>
        <p:grpSpPr>
          <a:xfrm>
            <a:off x="8078236" y="5717331"/>
            <a:ext cx="3822217" cy="870828"/>
            <a:chOff x="8078236" y="5717331"/>
            <a:chExt cx="3822217" cy="870828"/>
          </a:xfrm>
        </p:grpSpPr>
        <p:sp>
          <p:nvSpPr>
            <p:cNvPr id="12" name="Slide Number Placeholder 4">
              <a:extLst>
                <a:ext uri="{FF2B5EF4-FFF2-40B4-BE49-F238E27FC236}">
                  <a16:creationId xmlns:a16="http://schemas.microsoft.com/office/drawing/2014/main" id="{9127DABF-0C10-1680-D923-8BEB00F5719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red background with white text&#10;&#10;Description automatically generated with medium confidence">
              <a:extLst>
                <a:ext uri="{FF2B5EF4-FFF2-40B4-BE49-F238E27FC236}">
                  <a16:creationId xmlns:a16="http://schemas.microsoft.com/office/drawing/2014/main" id="{785E6E6B-9049-0910-5990-03811287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42D097D-AE16-153F-FEE4-98004F3583E2}"/>
              </a:ext>
            </a:extLst>
          </p:cNvPr>
          <p:cNvPicPr>
            <a:picLocks noChangeAspect="1"/>
          </p:cNvPicPr>
          <p:nvPr/>
        </p:nvPicPr>
        <p:blipFill>
          <a:blip r:embed="rId4"/>
          <a:stretch>
            <a:fillRect/>
          </a:stretch>
        </p:blipFill>
        <p:spPr>
          <a:xfrm>
            <a:off x="10401485" y="396935"/>
            <a:ext cx="685859" cy="731583"/>
          </a:xfrm>
          <a:prstGeom prst="rect">
            <a:avLst/>
          </a:prstGeom>
        </p:spPr>
      </p:pic>
      <p:sp>
        <p:nvSpPr>
          <p:cNvPr id="6" name="TextBox 5">
            <a:extLst>
              <a:ext uri="{FF2B5EF4-FFF2-40B4-BE49-F238E27FC236}">
                <a16:creationId xmlns:a16="http://schemas.microsoft.com/office/drawing/2014/main" id="{0826C247-706E-1CCB-3817-7575407E4259}"/>
              </a:ext>
            </a:extLst>
          </p:cNvPr>
          <p:cNvSpPr txBox="1"/>
          <p:nvPr/>
        </p:nvSpPr>
        <p:spPr>
          <a:xfrm>
            <a:off x="4315280" y="6221675"/>
            <a:ext cx="2390319" cy="261610"/>
          </a:xfrm>
          <a:prstGeom prst="rect">
            <a:avLst/>
          </a:prstGeom>
          <a:noFill/>
        </p:spPr>
        <p:txBody>
          <a:bodyPr wrap="square" rtlCol="0">
            <a:spAutoFit/>
          </a:bodyPr>
          <a:lstStyle/>
          <a:p>
            <a:r>
              <a:rPr lang="en-US" sz="11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 Agree and Strongly Agree</a:t>
            </a:r>
            <a:endParaRPr lang="en-US" sz="11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Date Placeholder 3">
            <a:extLst>
              <a:ext uri="{FF2B5EF4-FFF2-40B4-BE49-F238E27FC236}">
                <a16:creationId xmlns:a16="http://schemas.microsoft.com/office/drawing/2014/main" id="{61F6F767-76B9-E96A-7645-3CBAB109301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9" name="Chart 8">
            <a:extLst>
              <a:ext uri="{FF2B5EF4-FFF2-40B4-BE49-F238E27FC236}">
                <a16:creationId xmlns:a16="http://schemas.microsoft.com/office/drawing/2014/main" id="{93E1BEF9-86A3-84EC-E257-5BD5376A4BDD}"/>
              </a:ext>
            </a:extLst>
          </p:cNvPr>
          <p:cNvGraphicFramePr/>
          <p:nvPr>
            <p:extLst>
              <p:ext uri="{D42A27DB-BD31-4B8C-83A1-F6EECF244321}">
                <p14:modId xmlns:p14="http://schemas.microsoft.com/office/powerpoint/2010/main" val="4063268665"/>
              </p:ext>
            </p:extLst>
          </p:nvPr>
        </p:nvGraphicFramePr>
        <p:xfrm>
          <a:off x="463658" y="1536192"/>
          <a:ext cx="5392309" cy="4610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44879DA-351E-F428-E8C3-C0848E2EC9A9}"/>
              </a:ext>
            </a:extLst>
          </p:cNvPr>
          <p:cNvGraphicFramePr/>
          <p:nvPr>
            <p:extLst>
              <p:ext uri="{D42A27DB-BD31-4B8C-83A1-F6EECF244321}">
                <p14:modId xmlns:p14="http://schemas.microsoft.com/office/powerpoint/2010/main" val="3447910136"/>
              </p:ext>
            </p:extLst>
          </p:nvPr>
        </p:nvGraphicFramePr>
        <p:xfrm>
          <a:off x="6064156" y="1559670"/>
          <a:ext cx="5392309" cy="4610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886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19894"/>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Top Importance: Community 2024</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87804C2F-DAA5-F89E-CC29-371D47558684}"/>
              </a:ext>
            </a:extLst>
          </p:cNvPr>
          <p:cNvGrpSpPr/>
          <p:nvPr/>
        </p:nvGrpSpPr>
        <p:grpSpPr>
          <a:xfrm>
            <a:off x="8078236" y="5717331"/>
            <a:ext cx="3822217" cy="870828"/>
            <a:chOff x="8078236" y="5717331"/>
            <a:chExt cx="3822217" cy="870828"/>
          </a:xfrm>
        </p:grpSpPr>
        <p:sp>
          <p:nvSpPr>
            <p:cNvPr id="17" name="Slide Number Placeholder 4">
              <a:extLst>
                <a:ext uri="{FF2B5EF4-FFF2-40B4-BE49-F238E27FC236}">
                  <a16:creationId xmlns:a16="http://schemas.microsoft.com/office/drawing/2014/main" id="{1CCDC510-7502-7669-22A5-8620ADE88C9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18" descr="A red background with white text&#10;&#10;Description automatically generated with medium confidence">
              <a:extLst>
                <a:ext uri="{FF2B5EF4-FFF2-40B4-BE49-F238E27FC236}">
                  <a16:creationId xmlns:a16="http://schemas.microsoft.com/office/drawing/2014/main" id="{7D9DB528-AC62-E624-4A9B-21117CCFD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71E3DEFD-D979-F336-20CF-F21785075251}"/>
              </a:ext>
            </a:extLst>
          </p:cNvPr>
          <p:cNvPicPr>
            <a:picLocks noChangeAspect="1"/>
          </p:cNvPicPr>
          <p:nvPr/>
        </p:nvPicPr>
        <p:blipFill>
          <a:blip r:embed="rId4"/>
          <a:stretch>
            <a:fillRect/>
          </a:stretch>
        </p:blipFill>
        <p:spPr>
          <a:xfrm>
            <a:off x="10401485" y="396935"/>
            <a:ext cx="685859" cy="731583"/>
          </a:xfrm>
          <a:prstGeom prst="rect">
            <a:avLst/>
          </a:prstGeom>
        </p:spPr>
      </p:pic>
      <p:sp>
        <p:nvSpPr>
          <p:cNvPr id="6" name="Date Placeholder 3">
            <a:extLst>
              <a:ext uri="{FF2B5EF4-FFF2-40B4-BE49-F238E27FC236}">
                <a16:creationId xmlns:a16="http://schemas.microsoft.com/office/drawing/2014/main" id="{773F3B79-7F28-441A-1C2E-BBA4999332BE}"/>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graphicFrame>
        <p:nvGraphicFramePr>
          <p:cNvPr id="10" name="Chart 9">
            <a:extLst>
              <a:ext uri="{FF2B5EF4-FFF2-40B4-BE49-F238E27FC236}">
                <a16:creationId xmlns:a16="http://schemas.microsoft.com/office/drawing/2014/main" id="{691455D5-D069-2F67-23C9-AD4A7AB22B01}"/>
              </a:ext>
            </a:extLst>
          </p:cNvPr>
          <p:cNvGraphicFramePr/>
          <p:nvPr>
            <p:extLst>
              <p:ext uri="{D42A27DB-BD31-4B8C-83A1-F6EECF244321}">
                <p14:modId xmlns:p14="http://schemas.microsoft.com/office/powerpoint/2010/main" val="3935090155"/>
              </p:ext>
            </p:extLst>
          </p:nvPr>
        </p:nvGraphicFramePr>
        <p:xfrm>
          <a:off x="121795" y="1521447"/>
          <a:ext cx="6727804" cy="430317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Placeholder 2">
            <a:extLst>
              <a:ext uri="{FF2B5EF4-FFF2-40B4-BE49-F238E27FC236}">
                <a16:creationId xmlns:a16="http://schemas.microsoft.com/office/drawing/2014/main" id="{8045FDDD-8972-EB70-144C-C1E1DD6F4646}"/>
              </a:ext>
            </a:extLst>
          </p:cNvPr>
          <p:cNvSpPr>
            <a:spLocks noGrp="1"/>
          </p:cNvSpPr>
          <p:nvPr>
            <p:ph type="body" sz="quarter" idx="10"/>
          </p:nvPr>
        </p:nvSpPr>
        <p:spPr>
          <a:xfrm>
            <a:off x="6953693" y="1665826"/>
            <a:ext cx="4946760" cy="4885679"/>
          </a:xfrm>
        </p:spPr>
        <p:txBody>
          <a:bodyPr>
            <a:noAutofit/>
          </a:bodyPr>
          <a:lstStyle/>
          <a:p>
            <a:pPr marL="0" indent="0">
              <a:spcAft>
                <a:spcPts val="500"/>
              </a:spcAft>
              <a:buNone/>
            </a:pPr>
            <a:r>
              <a:rPr lang="en-US" sz="1400" b="1"/>
              <a:t>Additional areas:</a:t>
            </a:r>
          </a:p>
          <a:p>
            <a:pPr marL="457200" indent="-457200">
              <a:spcAft>
                <a:spcPts val="600"/>
              </a:spcAft>
              <a:buSzPct val="100000"/>
              <a:buFont typeface="+mj-lt"/>
              <a:buAutoNum type="arabicPeriod" startAt="6"/>
            </a:pPr>
            <a:r>
              <a:rPr lang="en-US" sz="1400"/>
              <a:t>Additional areas:</a:t>
            </a:r>
          </a:p>
          <a:p>
            <a:pPr marL="457200" indent="-457200">
              <a:spcAft>
                <a:spcPts val="600"/>
              </a:spcAft>
              <a:buSzPct val="100000"/>
              <a:buFont typeface="+mj-lt"/>
              <a:buAutoNum type="arabicPeriod" startAt="6"/>
            </a:pPr>
            <a:r>
              <a:rPr lang="en-US" sz="1400"/>
              <a:t>Providing access to places of leisure &amp; recreation</a:t>
            </a:r>
          </a:p>
          <a:p>
            <a:pPr marL="457200" indent="-457200">
              <a:spcAft>
                <a:spcPts val="600"/>
              </a:spcAft>
              <a:buSzPct val="100000"/>
              <a:buFont typeface="+mj-lt"/>
              <a:buAutoNum type="arabicPeriod" startAt="6"/>
            </a:pPr>
            <a:r>
              <a:rPr lang="en-US" sz="1400"/>
              <a:t>Achieving sustainable practices, reducing pollution/carbon footprint</a:t>
            </a:r>
          </a:p>
          <a:p>
            <a:pPr marL="457200" indent="-457200">
              <a:spcAft>
                <a:spcPts val="600"/>
              </a:spcAft>
              <a:buSzPct val="100000"/>
              <a:buFont typeface="+mj-lt"/>
              <a:buAutoNum type="arabicPeriod" startAt="6"/>
            </a:pPr>
            <a:r>
              <a:rPr lang="en-US" sz="1400"/>
              <a:t>Providing access to medical facilities</a:t>
            </a:r>
          </a:p>
          <a:p>
            <a:pPr marL="457200" indent="-457200">
              <a:spcAft>
                <a:spcPts val="600"/>
              </a:spcAft>
              <a:buSzPct val="100000"/>
              <a:buFont typeface="+mj-lt"/>
              <a:buAutoNum type="arabicPeriod" startAt="6"/>
            </a:pPr>
            <a:r>
              <a:rPr lang="en-US" sz="1400"/>
              <a:t>Providing access to the region/adjacent cities &amp; counties</a:t>
            </a:r>
          </a:p>
          <a:p>
            <a:pPr marL="457200" indent="-457200">
              <a:spcAft>
                <a:spcPts val="600"/>
              </a:spcAft>
              <a:buSzPct val="100000"/>
              <a:buFont typeface="+mj-lt"/>
              <a:buAutoNum type="arabicPeriod" startAt="6"/>
            </a:pPr>
            <a:r>
              <a:rPr lang="en-US" sz="1400"/>
              <a:t>Providing access to educational facilities</a:t>
            </a:r>
          </a:p>
          <a:p>
            <a:pPr marL="457200" indent="-457200">
              <a:spcAft>
                <a:spcPts val="600"/>
              </a:spcAft>
              <a:buSzPct val="100000"/>
              <a:buFont typeface="+mj-lt"/>
              <a:buAutoNum type="arabicPeriod" startAt="6"/>
            </a:pPr>
            <a:r>
              <a:rPr lang="en-US" sz="1400"/>
              <a:t>Improving quality of life</a:t>
            </a:r>
          </a:p>
          <a:p>
            <a:pPr marL="457200" indent="-457200">
              <a:spcAft>
                <a:spcPts val="600"/>
              </a:spcAft>
              <a:buSzPct val="100000"/>
              <a:buFont typeface="+mj-lt"/>
              <a:buAutoNum type="arabicPeriod" startAt="6"/>
            </a:pPr>
            <a:r>
              <a:rPr lang="en-US" sz="1400"/>
              <a:t>Providing opportunities for locating affordable housing</a:t>
            </a:r>
          </a:p>
          <a:p>
            <a:pPr marL="457200" indent="-457200">
              <a:spcAft>
                <a:spcPts val="600"/>
              </a:spcAft>
              <a:buSzPct val="100000"/>
              <a:buFont typeface="+mj-lt"/>
              <a:buAutoNum type="arabicPeriod" startAt="6"/>
            </a:pPr>
            <a:r>
              <a:rPr lang="en-US" sz="1400"/>
              <a:t>Making roads safer for all users</a:t>
            </a:r>
          </a:p>
          <a:p>
            <a:pPr marL="457200" indent="-457200">
              <a:spcAft>
                <a:spcPts val="600"/>
              </a:spcAft>
              <a:buSzPct val="100000"/>
              <a:buFont typeface="+mj-lt"/>
              <a:buAutoNum type="arabicPeriod" startAt="6"/>
            </a:pPr>
            <a:r>
              <a:rPr lang="en-US" sz="1400"/>
              <a:t>Attracting &amp; retaining more employment opportunities in the region</a:t>
            </a:r>
          </a:p>
          <a:p>
            <a:pPr marL="457200" indent="-457200">
              <a:spcAft>
                <a:spcPts val="600"/>
              </a:spcAft>
              <a:buSzPct val="100000"/>
              <a:buFont typeface="+mj-lt"/>
              <a:buAutoNum type="arabicPeriod" startAt="6"/>
            </a:pPr>
            <a:r>
              <a:rPr lang="en-US" sz="1400"/>
              <a:t> Supporting community businesses</a:t>
            </a:r>
          </a:p>
        </p:txBody>
      </p:sp>
    </p:spTree>
    <p:extLst>
      <p:ext uri="{BB962C8B-B14F-4D97-AF65-F5344CB8AC3E}">
        <p14:creationId xmlns:p14="http://schemas.microsoft.com/office/powerpoint/2010/main" val="855575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096319"/>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Key Driver Analysis: Community 2024</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A0AB4BDE-7721-F00C-966A-2ACD658CE206}"/>
              </a:ext>
            </a:extLst>
          </p:cNvPr>
          <p:cNvSpPr/>
          <p:nvPr/>
        </p:nvSpPr>
        <p:spPr>
          <a:xfrm>
            <a:off x="7904152" y="1289275"/>
            <a:ext cx="3634378" cy="368471"/>
          </a:xfrm>
          <a:prstGeom prst="rect">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8">
            <a:extLst>
              <a:ext uri="{FF2B5EF4-FFF2-40B4-BE49-F238E27FC236}">
                <a16:creationId xmlns:a16="http://schemas.microsoft.com/office/drawing/2014/main" id="{9400D054-701D-A5C6-DA43-B8ECC88F9941}"/>
              </a:ext>
            </a:extLst>
          </p:cNvPr>
          <p:cNvSpPr txBox="1">
            <a:spLocks/>
          </p:cNvSpPr>
          <p:nvPr/>
        </p:nvSpPr>
        <p:spPr>
          <a:xfrm>
            <a:off x="7947279" y="1446579"/>
            <a:ext cx="4062086" cy="4451594"/>
          </a:xfrm>
          <a:prstGeom prst="rect">
            <a:avLst/>
          </a:prstGeom>
        </p:spPr>
        <p:txBody>
          <a:bodyPr anchor="ctr">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1"/>
              <a:t>A – Providing access to places of employment</a:t>
            </a:r>
          </a:p>
          <a:p>
            <a:r>
              <a:rPr lang="en-US" sz="900" b="1"/>
              <a:t>B – Providing affordable transportation options</a:t>
            </a:r>
          </a:p>
          <a:p>
            <a:r>
              <a:rPr lang="en-US" sz="900" b="1"/>
              <a:t>C – Reducing traffic congestion</a:t>
            </a:r>
          </a:p>
          <a:p>
            <a:r>
              <a:rPr lang="en-US" sz="900" b="1"/>
              <a:t>D – Providing transportation options to people with special mobility needs</a:t>
            </a:r>
          </a:p>
          <a:p>
            <a:r>
              <a:rPr lang="en-US" sz="900" b="1"/>
              <a:t>E – Providing a safe transportation alternative</a:t>
            </a:r>
          </a:p>
          <a:p>
            <a:r>
              <a:rPr lang="en-US" sz="900" b="1"/>
              <a:t>F – Providing access to places of leisure &amp; recreation</a:t>
            </a:r>
          </a:p>
          <a:p>
            <a:r>
              <a:rPr lang="en-US" sz="900" b="1"/>
              <a:t>G – Achieving sustainable practices, reducing pollution/carbon footprint</a:t>
            </a:r>
          </a:p>
          <a:p>
            <a:r>
              <a:rPr lang="en-US" sz="900" b="1"/>
              <a:t>H – Providing access to medical facilities</a:t>
            </a:r>
          </a:p>
          <a:p>
            <a:r>
              <a:rPr lang="en-US" sz="900" b="1"/>
              <a:t>I – Providing access to the region/adjacent cities and counties</a:t>
            </a:r>
          </a:p>
          <a:p>
            <a:r>
              <a:rPr lang="en-US" sz="900" b="1"/>
              <a:t>J – Providing access to educational facilities</a:t>
            </a:r>
          </a:p>
          <a:p>
            <a:r>
              <a:rPr lang="en-US" sz="900" b="1"/>
              <a:t>K – Improving quality of life</a:t>
            </a:r>
          </a:p>
          <a:p>
            <a:r>
              <a:rPr lang="en-US" sz="900" b="1"/>
              <a:t>L – Providing opportunities to locate affordable housing</a:t>
            </a:r>
          </a:p>
          <a:p>
            <a:r>
              <a:rPr lang="en-US" sz="900" b="1"/>
              <a:t>M – Making roads safer for all users</a:t>
            </a:r>
          </a:p>
          <a:p>
            <a:r>
              <a:rPr lang="en-US" sz="900" b="1"/>
              <a:t>N – Attracting and retaining more employment opportunities</a:t>
            </a:r>
          </a:p>
          <a:p>
            <a:r>
              <a:rPr lang="en-US" sz="900" b="1"/>
              <a:t>O – Supporting community businesses</a:t>
            </a:r>
          </a:p>
        </p:txBody>
      </p:sp>
      <p:grpSp>
        <p:nvGrpSpPr>
          <p:cNvPr id="34" name="Group 33">
            <a:extLst>
              <a:ext uri="{FF2B5EF4-FFF2-40B4-BE49-F238E27FC236}">
                <a16:creationId xmlns:a16="http://schemas.microsoft.com/office/drawing/2014/main" id="{C649694F-8B9B-F150-285B-2342E6B03066}"/>
              </a:ext>
            </a:extLst>
          </p:cNvPr>
          <p:cNvGrpSpPr/>
          <p:nvPr/>
        </p:nvGrpSpPr>
        <p:grpSpPr>
          <a:xfrm>
            <a:off x="8078236" y="5717331"/>
            <a:ext cx="3822217" cy="870828"/>
            <a:chOff x="8078236" y="5717331"/>
            <a:chExt cx="3822217" cy="870828"/>
          </a:xfrm>
        </p:grpSpPr>
        <p:sp>
          <p:nvSpPr>
            <p:cNvPr id="35" name="Slide Number Placeholder 4">
              <a:extLst>
                <a:ext uri="{FF2B5EF4-FFF2-40B4-BE49-F238E27FC236}">
                  <a16:creationId xmlns:a16="http://schemas.microsoft.com/office/drawing/2014/main" id="{1FA0859F-BFB2-2808-575D-7ACFF8FAE09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6" name="Picture 35" descr="A red background with white text&#10;&#10;Description automatically generated with medium confidence">
              <a:extLst>
                <a:ext uri="{FF2B5EF4-FFF2-40B4-BE49-F238E27FC236}">
                  <a16:creationId xmlns:a16="http://schemas.microsoft.com/office/drawing/2014/main" id="{BDE62F1D-BC2C-23ED-58F0-EBD5083E4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3" name="Picture 2">
            <a:extLst>
              <a:ext uri="{FF2B5EF4-FFF2-40B4-BE49-F238E27FC236}">
                <a16:creationId xmlns:a16="http://schemas.microsoft.com/office/drawing/2014/main" id="{3BC8D2AB-2CBA-0946-A0EF-B696715D3B00}"/>
              </a:ext>
            </a:extLst>
          </p:cNvPr>
          <p:cNvPicPr>
            <a:picLocks noChangeAspect="1"/>
          </p:cNvPicPr>
          <p:nvPr/>
        </p:nvPicPr>
        <p:blipFill>
          <a:blip r:embed="rId4"/>
          <a:stretch>
            <a:fillRect/>
          </a:stretch>
        </p:blipFill>
        <p:spPr>
          <a:xfrm>
            <a:off x="10401485" y="396935"/>
            <a:ext cx="685859" cy="731583"/>
          </a:xfrm>
          <a:prstGeom prst="rect">
            <a:avLst/>
          </a:prstGeom>
        </p:spPr>
      </p:pic>
      <p:sp>
        <p:nvSpPr>
          <p:cNvPr id="9" name="Date Placeholder 3">
            <a:extLst>
              <a:ext uri="{FF2B5EF4-FFF2-40B4-BE49-F238E27FC236}">
                <a16:creationId xmlns:a16="http://schemas.microsoft.com/office/drawing/2014/main" id="{7A85576E-944D-48BB-7F02-6F176AF8ACA0}"/>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16" name="Picture 15">
            <a:extLst>
              <a:ext uri="{FF2B5EF4-FFF2-40B4-BE49-F238E27FC236}">
                <a16:creationId xmlns:a16="http://schemas.microsoft.com/office/drawing/2014/main" id="{7FC7591B-EBA8-67EE-7BFC-5D869652E904}"/>
              </a:ext>
            </a:extLst>
          </p:cNvPr>
          <p:cNvPicPr>
            <a:picLocks noChangeAspect="1"/>
          </p:cNvPicPr>
          <p:nvPr/>
        </p:nvPicPr>
        <p:blipFill>
          <a:blip r:embed="rId5"/>
          <a:stretch>
            <a:fillRect/>
          </a:stretch>
        </p:blipFill>
        <p:spPr>
          <a:xfrm>
            <a:off x="94726" y="1557329"/>
            <a:ext cx="7644363" cy="4706946"/>
          </a:xfrm>
          <a:prstGeom prst="rect">
            <a:avLst/>
          </a:prstGeom>
        </p:spPr>
      </p:pic>
      <p:sp>
        <p:nvSpPr>
          <p:cNvPr id="5" name="TextBox 4">
            <a:extLst>
              <a:ext uri="{FF2B5EF4-FFF2-40B4-BE49-F238E27FC236}">
                <a16:creationId xmlns:a16="http://schemas.microsoft.com/office/drawing/2014/main" id="{9A179973-237C-AC34-FA60-E0A67E4D5F81}"/>
              </a:ext>
            </a:extLst>
          </p:cNvPr>
          <p:cNvSpPr txBox="1"/>
          <p:nvPr/>
        </p:nvSpPr>
        <p:spPr>
          <a:xfrm>
            <a:off x="6790710" y="3741525"/>
            <a:ext cx="295275" cy="338554"/>
          </a:xfrm>
          <a:prstGeom prst="rect">
            <a:avLst/>
          </a:prstGeom>
          <a:noFill/>
        </p:spPr>
        <p:txBody>
          <a:bodyPr wrap="square" rtlCol="0">
            <a:spAutoFit/>
          </a:bodyPr>
          <a:lstStyle/>
          <a:p>
            <a:r>
              <a:rPr lang="en-US" sz="1600" b="1"/>
              <a:t>A</a:t>
            </a:r>
          </a:p>
        </p:txBody>
      </p:sp>
      <p:sp>
        <p:nvSpPr>
          <p:cNvPr id="6" name="TextBox 5">
            <a:extLst>
              <a:ext uri="{FF2B5EF4-FFF2-40B4-BE49-F238E27FC236}">
                <a16:creationId xmlns:a16="http://schemas.microsoft.com/office/drawing/2014/main" id="{4682901E-12FB-7FE5-6642-3D070803EA10}"/>
              </a:ext>
            </a:extLst>
          </p:cNvPr>
          <p:cNvSpPr txBox="1"/>
          <p:nvPr/>
        </p:nvSpPr>
        <p:spPr>
          <a:xfrm>
            <a:off x="5202318" y="3259723"/>
            <a:ext cx="295275" cy="338554"/>
          </a:xfrm>
          <a:prstGeom prst="rect">
            <a:avLst/>
          </a:prstGeom>
          <a:noFill/>
        </p:spPr>
        <p:txBody>
          <a:bodyPr wrap="square" rtlCol="0">
            <a:spAutoFit/>
          </a:bodyPr>
          <a:lstStyle/>
          <a:p>
            <a:r>
              <a:rPr lang="en-US" sz="1600" b="1"/>
              <a:t>B</a:t>
            </a:r>
          </a:p>
        </p:txBody>
      </p:sp>
      <p:sp>
        <p:nvSpPr>
          <p:cNvPr id="7" name="TextBox 6">
            <a:extLst>
              <a:ext uri="{FF2B5EF4-FFF2-40B4-BE49-F238E27FC236}">
                <a16:creationId xmlns:a16="http://schemas.microsoft.com/office/drawing/2014/main" id="{027C91C5-0619-82F3-830E-56D9CBEB63E6}"/>
              </a:ext>
            </a:extLst>
          </p:cNvPr>
          <p:cNvSpPr txBox="1"/>
          <p:nvPr/>
        </p:nvSpPr>
        <p:spPr>
          <a:xfrm>
            <a:off x="5201906" y="3510591"/>
            <a:ext cx="295275" cy="338554"/>
          </a:xfrm>
          <a:prstGeom prst="rect">
            <a:avLst/>
          </a:prstGeom>
          <a:noFill/>
        </p:spPr>
        <p:txBody>
          <a:bodyPr wrap="square" rtlCol="0">
            <a:spAutoFit/>
          </a:bodyPr>
          <a:lstStyle/>
          <a:p>
            <a:r>
              <a:rPr lang="en-US" sz="1600" b="1"/>
              <a:t>C</a:t>
            </a:r>
          </a:p>
        </p:txBody>
      </p:sp>
      <p:sp>
        <p:nvSpPr>
          <p:cNvPr id="8" name="TextBox 7">
            <a:extLst>
              <a:ext uri="{FF2B5EF4-FFF2-40B4-BE49-F238E27FC236}">
                <a16:creationId xmlns:a16="http://schemas.microsoft.com/office/drawing/2014/main" id="{77A39FE6-1AD7-8037-D10E-D7BCA796483F}"/>
              </a:ext>
            </a:extLst>
          </p:cNvPr>
          <p:cNvSpPr txBox="1"/>
          <p:nvPr/>
        </p:nvSpPr>
        <p:spPr>
          <a:xfrm>
            <a:off x="4703125" y="2772196"/>
            <a:ext cx="295275" cy="338554"/>
          </a:xfrm>
          <a:prstGeom prst="rect">
            <a:avLst/>
          </a:prstGeom>
          <a:noFill/>
        </p:spPr>
        <p:txBody>
          <a:bodyPr wrap="square" rtlCol="0">
            <a:spAutoFit/>
          </a:bodyPr>
          <a:lstStyle/>
          <a:p>
            <a:r>
              <a:rPr lang="en-US" sz="1600" b="1"/>
              <a:t>D</a:t>
            </a:r>
          </a:p>
        </p:txBody>
      </p:sp>
      <p:sp>
        <p:nvSpPr>
          <p:cNvPr id="11" name="TextBox 10">
            <a:extLst>
              <a:ext uri="{FF2B5EF4-FFF2-40B4-BE49-F238E27FC236}">
                <a16:creationId xmlns:a16="http://schemas.microsoft.com/office/drawing/2014/main" id="{CBE10660-72D5-238F-3AF1-45805F0AEE21}"/>
              </a:ext>
            </a:extLst>
          </p:cNvPr>
          <p:cNvSpPr txBox="1"/>
          <p:nvPr/>
        </p:nvSpPr>
        <p:spPr>
          <a:xfrm>
            <a:off x="4627831" y="3478063"/>
            <a:ext cx="295275" cy="338554"/>
          </a:xfrm>
          <a:prstGeom prst="rect">
            <a:avLst/>
          </a:prstGeom>
          <a:noFill/>
        </p:spPr>
        <p:txBody>
          <a:bodyPr wrap="square" rtlCol="0">
            <a:spAutoFit/>
          </a:bodyPr>
          <a:lstStyle/>
          <a:p>
            <a:r>
              <a:rPr lang="en-US" sz="1600" b="1"/>
              <a:t>E</a:t>
            </a:r>
          </a:p>
        </p:txBody>
      </p:sp>
      <p:sp>
        <p:nvSpPr>
          <p:cNvPr id="13" name="TextBox 12">
            <a:extLst>
              <a:ext uri="{FF2B5EF4-FFF2-40B4-BE49-F238E27FC236}">
                <a16:creationId xmlns:a16="http://schemas.microsoft.com/office/drawing/2014/main" id="{597D4B0F-0E31-78E3-F01C-D74BEA526690}"/>
              </a:ext>
            </a:extLst>
          </p:cNvPr>
          <p:cNvSpPr txBox="1"/>
          <p:nvPr/>
        </p:nvSpPr>
        <p:spPr>
          <a:xfrm>
            <a:off x="4318443" y="3430003"/>
            <a:ext cx="295275" cy="338554"/>
          </a:xfrm>
          <a:prstGeom prst="rect">
            <a:avLst/>
          </a:prstGeom>
          <a:noFill/>
        </p:spPr>
        <p:txBody>
          <a:bodyPr wrap="square" rtlCol="0">
            <a:spAutoFit/>
          </a:bodyPr>
          <a:lstStyle/>
          <a:p>
            <a:r>
              <a:rPr lang="en-US" sz="1600" b="1"/>
              <a:t>F</a:t>
            </a:r>
          </a:p>
        </p:txBody>
      </p:sp>
      <p:sp>
        <p:nvSpPr>
          <p:cNvPr id="15" name="TextBox 14">
            <a:extLst>
              <a:ext uri="{FF2B5EF4-FFF2-40B4-BE49-F238E27FC236}">
                <a16:creationId xmlns:a16="http://schemas.microsoft.com/office/drawing/2014/main" id="{C11234FB-5029-06CF-6498-5477E639E176}"/>
              </a:ext>
            </a:extLst>
          </p:cNvPr>
          <p:cNvSpPr txBox="1"/>
          <p:nvPr/>
        </p:nvSpPr>
        <p:spPr>
          <a:xfrm>
            <a:off x="4023168" y="3063343"/>
            <a:ext cx="295275" cy="338554"/>
          </a:xfrm>
          <a:prstGeom prst="rect">
            <a:avLst/>
          </a:prstGeom>
          <a:noFill/>
        </p:spPr>
        <p:txBody>
          <a:bodyPr wrap="square" rtlCol="0">
            <a:spAutoFit/>
          </a:bodyPr>
          <a:lstStyle/>
          <a:p>
            <a:r>
              <a:rPr lang="en-US" sz="1600" b="1"/>
              <a:t>G</a:t>
            </a:r>
          </a:p>
        </p:txBody>
      </p:sp>
      <p:sp>
        <p:nvSpPr>
          <p:cNvPr id="17" name="TextBox 16">
            <a:extLst>
              <a:ext uri="{FF2B5EF4-FFF2-40B4-BE49-F238E27FC236}">
                <a16:creationId xmlns:a16="http://schemas.microsoft.com/office/drawing/2014/main" id="{F58F636E-900E-0C48-0758-EC689708B3C5}"/>
              </a:ext>
            </a:extLst>
          </p:cNvPr>
          <p:cNvSpPr txBox="1"/>
          <p:nvPr/>
        </p:nvSpPr>
        <p:spPr>
          <a:xfrm>
            <a:off x="3769269" y="4062823"/>
            <a:ext cx="295275" cy="338554"/>
          </a:xfrm>
          <a:prstGeom prst="rect">
            <a:avLst/>
          </a:prstGeom>
          <a:noFill/>
        </p:spPr>
        <p:txBody>
          <a:bodyPr wrap="square" rtlCol="0">
            <a:spAutoFit/>
          </a:bodyPr>
          <a:lstStyle/>
          <a:p>
            <a:r>
              <a:rPr lang="en-US" sz="1600" b="1"/>
              <a:t>H</a:t>
            </a:r>
          </a:p>
        </p:txBody>
      </p:sp>
      <p:sp>
        <p:nvSpPr>
          <p:cNvPr id="19" name="TextBox 18">
            <a:extLst>
              <a:ext uri="{FF2B5EF4-FFF2-40B4-BE49-F238E27FC236}">
                <a16:creationId xmlns:a16="http://schemas.microsoft.com/office/drawing/2014/main" id="{1D506BA6-1914-0200-C6EC-BADB5D7BAD2E}"/>
              </a:ext>
            </a:extLst>
          </p:cNvPr>
          <p:cNvSpPr txBox="1"/>
          <p:nvPr/>
        </p:nvSpPr>
        <p:spPr>
          <a:xfrm>
            <a:off x="3656882" y="3724269"/>
            <a:ext cx="295275" cy="338554"/>
          </a:xfrm>
          <a:prstGeom prst="rect">
            <a:avLst/>
          </a:prstGeom>
          <a:noFill/>
        </p:spPr>
        <p:txBody>
          <a:bodyPr wrap="square" rtlCol="0">
            <a:spAutoFit/>
          </a:bodyPr>
          <a:lstStyle/>
          <a:p>
            <a:r>
              <a:rPr lang="en-US" sz="1600" b="1"/>
              <a:t>I</a:t>
            </a:r>
          </a:p>
        </p:txBody>
      </p:sp>
      <p:sp>
        <p:nvSpPr>
          <p:cNvPr id="20" name="TextBox 19">
            <a:extLst>
              <a:ext uri="{FF2B5EF4-FFF2-40B4-BE49-F238E27FC236}">
                <a16:creationId xmlns:a16="http://schemas.microsoft.com/office/drawing/2014/main" id="{46A1C9C8-749F-409C-65E8-2FD600CB97AC}"/>
              </a:ext>
            </a:extLst>
          </p:cNvPr>
          <p:cNvSpPr txBox="1"/>
          <p:nvPr/>
        </p:nvSpPr>
        <p:spPr>
          <a:xfrm>
            <a:off x="3499539" y="3189867"/>
            <a:ext cx="295275" cy="338554"/>
          </a:xfrm>
          <a:prstGeom prst="rect">
            <a:avLst/>
          </a:prstGeom>
          <a:noFill/>
        </p:spPr>
        <p:txBody>
          <a:bodyPr wrap="square" rtlCol="0">
            <a:spAutoFit/>
          </a:bodyPr>
          <a:lstStyle/>
          <a:p>
            <a:r>
              <a:rPr lang="en-US" sz="1600" b="1"/>
              <a:t>J</a:t>
            </a:r>
          </a:p>
        </p:txBody>
      </p:sp>
      <p:sp>
        <p:nvSpPr>
          <p:cNvPr id="21" name="TextBox 20">
            <a:extLst>
              <a:ext uri="{FF2B5EF4-FFF2-40B4-BE49-F238E27FC236}">
                <a16:creationId xmlns:a16="http://schemas.microsoft.com/office/drawing/2014/main" id="{987856D2-83AB-0206-492A-CF1E4DC3E41C}"/>
              </a:ext>
            </a:extLst>
          </p:cNvPr>
          <p:cNvSpPr txBox="1"/>
          <p:nvPr/>
        </p:nvSpPr>
        <p:spPr>
          <a:xfrm>
            <a:off x="3179960" y="3478063"/>
            <a:ext cx="295275" cy="338554"/>
          </a:xfrm>
          <a:prstGeom prst="rect">
            <a:avLst/>
          </a:prstGeom>
          <a:noFill/>
        </p:spPr>
        <p:txBody>
          <a:bodyPr wrap="square" rtlCol="0">
            <a:spAutoFit/>
          </a:bodyPr>
          <a:lstStyle/>
          <a:p>
            <a:r>
              <a:rPr lang="en-US" sz="1600" b="1"/>
              <a:t>K</a:t>
            </a:r>
          </a:p>
        </p:txBody>
      </p:sp>
      <p:sp>
        <p:nvSpPr>
          <p:cNvPr id="22" name="TextBox 21">
            <a:extLst>
              <a:ext uri="{FF2B5EF4-FFF2-40B4-BE49-F238E27FC236}">
                <a16:creationId xmlns:a16="http://schemas.microsoft.com/office/drawing/2014/main" id="{0A762CEE-F19C-6409-0163-EC94D79636C4}"/>
              </a:ext>
            </a:extLst>
          </p:cNvPr>
          <p:cNvSpPr txBox="1"/>
          <p:nvPr/>
        </p:nvSpPr>
        <p:spPr>
          <a:xfrm>
            <a:off x="2789553" y="4401377"/>
            <a:ext cx="295275" cy="338554"/>
          </a:xfrm>
          <a:prstGeom prst="rect">
            <a:avLst/>
          </a:prstGeom>
          <a:noFill/>
        </p:spPr>
        <p:txBody>
          <a:bodyPr wrap="square" rtlCol="0">
            <a:spAutoFit/>
          </a:bodyPr>
          <a:lstStyle/>
          <a:p>
            <a:r>
              <a:rPr lang="en-US" sz="1600" b="1"/>
              <a:t>L</a:t>
            </a:r>
          </a:p>
        </p:txBody>
      </p:sp>
      <p:sp>
        <p:nvSpPr>
          <p:cNvPr id="23" name="TextBox 22">
            <a:extLst>
              <a:ext uri="{FF2B5EF4-FFF2-40B4-BE49-F238E27FC236}">
                <a16:creationId xmlns:a16="http://schemas.microsoft.com/office/drawing/2014/main" id="{3FD12EA9-9F86-5862-5A07-0CE57C941387}"/>
              </a:ext>
            </a:extLst>
          </p:cNvPr>
          <p:cNvSpPr txBox="1"/>
          <p:nvPr/>
        </p:nvSpPr>
        <p:spPr>
          <a:xfrm>
            <a:off x="2650960" y="3811955"/>
            <a:ext cx="295275" cy="338554"/>
          </a:xfrm>
          <a:prstGeom prst="rect">
            <a:avLst/>
          </a:prstGeom>
          <a:noFill/>
        </p:spPr>
        <p:txBody>
          <a:bodyPr wrap="square" rtlCol="0">
            <a:spAutoFit/>
          </a:bodyPr>
          <a:lstStyle/>
          <a:p>
            <a:r>
              <a:rPr lang="en-US" sz="1600" b="1"/>
              <a:t>M</a:t>
            </a:r>
          </a:p>
        </p:txBody>
      </p:sp>
      <p:sp>
        <p:nvSpPr>
          <p:cNvPr id="24" name="TextBox 23">
            <a:extLst>
              <a:ext uri="{FF2B5EF4-FFF2-40B4-BE49-F238E27FC236}">
                <a16:creationId xmlns:a16="http://schemas.microsoft.com/office/drawing/2014/main" id="{30B8B0FD-4180-4296-B53E-A4762F23C5ED}"/>
              </a:ext>
            </a:extLst>
          </p:cNvPr>
          <p:cNvSpPr txBox="1"/>
          <p:nvPr/>
        </p:nvSpPr>
        <p:spPr>
          <a:xfrm>
            <a:off x="2390183" y="4245960"/>
            <a:ext cx="295275" cy="338554"/>
          </a:xfrm>
          <a:prstGeom prst="rect">
            <a:avLst/>
          </a:prstGeom>
          <a:noFill/>
        </p:spPr>
        <p:txBody>
          <a:bodyPr wrap="square" rtlCol="0">
            <a:spAutoFit/>
          </a:bodyPr>
          <a:lstStyle/>
          <a:p>
            <a:r>
              <a:rPr lang="en-US" sz="1600" b="1"/>
              <a:t>N</a:t>
            </a:r>
          </a:p>
        </p:txBody>
      </p:sp>
      <p:sp>
        <p:nvSpPr>
          <p:cNvPr id="25" name="TextBox 24">
            <a:extLst>
              <a:ext uri="{FF2B5EF4-FFF2-40B4-BE49-F238E27FC236}">
                <a16:creationId xmlns:a16="http://schemas.microsoft.com/office/drawing/2014/main" id="{9E165FC8-99D5-5869-0088-C7690BFC497C}"/>
              </a:ext>
            </a:extLst>
          </p:cNvPr>
          <p:cNvSpPr txBox="1"/>
          <p:nvPr/>
        </p:nvSpPr>
        <p:spPr>
          <a:xfrm>
            <a:off x="2145277" y="3799200"/>
            <a:ext cx="295275" cy="338554"/>
          </a:xfrm>
          <a:prstGeom prst="rect">
            <a:avLst/>
          </a:prstGeom>
          <a:noFill/>
        </p:spPr>
        <p:txBody>
          <a:bodyPr wrap="square" rtlCol="0">
            <a:spAutoFit/>
          </a:bodyPr>
          <a:lstStyle/>
          <a:p>
            <a:r>
              <a:rPr lang="en-US" sz="1600" b="1"/>
              <a:t>O</a:t>
            </a:r>
          </a:p>
        </p:txBody>
      </p:sp>
      <p:sp>
        <p:nvSpPr>
          <p:cNvPr id="29" name="Oval 28">
            <a:extLst>
              <a:ext uri="{FF2B5EF4-FFF2-40B4-BE49-F238E27FC236}">
                <a16:creationId xmlns:a16="http://schemas.microsoft.com/office/drawing/2014/main" id="{3F67F523-8309-F479-45C8-FBEC8A73C6F4}"/>
              </a:ext>
            </a:extLst>
          </p:cNvPr>
          <p:cNvSpPr/>
          <p:nvPr/>
        </p:nvSpPr>
        <p:spPr>
          <a:xfrm>
            <a:off x="6564041" y="3647340"/>
            <a:ext cx="748611" cy="526923"/>
          </a:xfrm>
          <a:prstGeom prst="ellipse">
            <a:avLst/>
          </a:prstGeom>
          <a:solidFill>
            <a:schemeClr val="accent5">
              <a:alpha val="30196"/>
            </a:schemeClr>
          </a:solidFill>
          <a:ln>
            <a:solidFill>
              <a:srgbClr val="172C51">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940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a:xfrm>
            <a:off x="622300" y="2514600"/>
            <a:ext cx="10655300" cy="2387600"/>
          </a:xfrm>
        </p:spPr>
        <p:txBody>
          <a:bodyPr>
            <a:normAutofit/>
          </a:bodyPr>
          <a:lstStyle/>
          <a:p>
            <a:r>
              <a:rPr lang="en-US"/>
              <a:t>Customer Excellence Survey – Paratransit </a:t>
            </a:r>
          </a:p>
        </p:txBody>
      </p:sp>
      <p:pic>
        <p:nvPicPr>
          <p:cNvPr id="2050" name="Picture 2" descr="Icon">
            <a:extLst>
              <a:ext uri="{FF2B5EF4-FFF2-40B4-BE49-F238E27FC236}">
                <a16:creationId xmlns:a16="http://schemas.microsoft.com/office/drawing/2014/main" id="{A4E7486F-AFB3-08E3-CDFD-16C8726F5AB2}"/>
              </a:ext>
            </a:extLst>
          </p:cNvPr>
          <p:cNvPicPr>
            <a:picLocks noGrp="1" noChangeAspect="1" noChangeArrowheads="1"/>
          </p:cNvPicPr>
          <p:nvPr>
            <p:ph type="pic" sz="quarter" idx="11"/>
          </p:nvPr>
        </p:nvPicPr>
        <p:blipFill>
          <a:blip r:embed="rId2">
            <a:biLevel thresh="25000"/>
            <a:extLst>
              <a:ext uri="{28A0092B-C50C-407E-A947-70E740481C1C}">
                <a14:useLocalDpi xmlns:a14="http://schemas.microsoft.com/office/drawing/2010/main" val="0"/>
              </a:ext>
            </a:extLst>
          </a:blip>
          <a:srcRect l="476" r="476"/>
          <a:stretch>
            <a:fillRect/>
          </a:stretch>
        </p:blipFill>
        <p:spPr bwMode="auto">
          <a:xfrm>
            <a:off x="609600" y="495300"/>
            <a:ext cx="1409700" cy="14097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224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107F-8A65-BD3D-EDA4-17D0D8118C2F}"/>
              </a:ext>
            </a:extLst>
          </p:cNvPr>
          <p:cNvSpPr>
            <a:spLocks noGrp="1"/>
          </p:cNvSpPr>
          <p:nvPr>
            <p:ph type="title"/>
          </p:nvPr>
        </p:nvSpPr>
        <p:spPr>
          <a:xfrm>
            <a:off x="311258" y="210143"/>
            <a:ext cx="10515600" cy="1135332"/>
          </a:xfrm>
        </p:spPr>
        <p:txBody>
          <a:bodyPr>
            <a:normAutofit/>
          </a:bodyPr>
          <a:lstStyle/>
          <a:p>
            <a:r>
              <a:rPr lang="en-US" sz="2800"/>
              <a:t>Methodology: Paratransit Surveys</a:t>
            </a:r>
          </a:p>
        </p:txBody>
      </p:sp>
      <p:sp>
        <p:nvSpPr>
          <p:cNvPr id="3" name="Text Placeholder 2">
            <a:extLst>
              <a:ext uri="{FF2B5EF4-FFF2-40B4-BE49-F238E27FC236}">
                <a16:creationId xmlns:a16="http://schemas.microsoft.com/office/drawing/2014/main" id="{C130FDE1-3474-35B9-6FB7-BABAAE1B5FEF}"/>
              </a:ext>
            </a:extLst>
          </p:cNvPr>
          <p:cNvSpPr>
            <a:spLocks noGrp="1"/>
          </p:cNvSpPr>
          <p:nvPr>
            <p:ph type="body" sz="quarter" idx="10"/>
          </p:nvPr>
        </p:nvSpPr>
        <p:spPr>
          <a:xfrm>
            <a:off x="311259" y="1752600"/>
            <a:ext cx="6070492" cy="4603750"/>
          </a:xfrm>
        </p:spPr>
        <p:txBody>
          <a:bodyPr>
            <a:normAutofit/>
          </a:bodyPr>
          <a:lstStyle/>
          <a:p>
            <a:pPr marL="285750" indent="-285750">
              <a:lnSpc>
                <a:spcPct val="114000"/>
              </a:lnSpc>
              <a:spcBef>
                <a:spcPts val="400"/>
              </a:spcBef>
            </a:pPr>
            <a:r>
              <a:rPr lang="en-US"/>
              <a:t>Distribution: mail, email and text message</a:t>
            </a:r>
          </a:p>
          <a:p>
            <a:pPr marL="285750" indent="-285750">
              <a:lnSpc>
                <a:spcPct val="114000"/>
              </a:lnSpc>
              <a:spcBef>
                <a:spcPts val="400"/>
              </a:spcBef>
            </a:pPr>
            <a:r>
              <a:rPr lang="en-US"/>
              <a:t>Survey period: June 18 to July 19, 2024</a:t>
            </a:r>
          </a:p>
          <a:p>
            <a:pPr marL="285750" indent="-285750">
              <a:lnSpc>
                <a:spcPct val="114000"/>
              </a:lnSpc>
              <a:spcBef>
                <a:spcPts val="400"/>
              </a:spcBef>
            </a:pPr>
            <a:r>
              <a:rPr lang="en-US"/>
              <a:t>Target sample: 400 (+/- 4.9% at the 95% confidence level)</a:t>
            </a:r>
          </a:p>
          <a:p>
            <a:pPr marL="285750" indent="-285750">
              <a:lnSpc>
                <a:spcPct val="114000"/>
              </a:lnSpc>
              <a:spcBef>
                <a:spcPts val="400"/>
              </a:spcBef>
            </a:pPr>
            <a:r>
              <a:rPr lang="en-US"/>
              <a:t>528 completed surveys</a:t>
            </a:r>
          </a:p>
          <a:p>
            <a:pPr marL="285750" indent="-285750">
              <a:lnSpc>
                <a:spcPct val="114000"/>
              </a:lnSpc>
              <a:spcBef>
                <a:spcPts val="400"/>
              </a:spcBef>
            </a:pPr>
            <a:endParaRPr lang="en-US" sz="1800"/>
          </a:p>
        </p:txBody>
      </p:sp>
      <p:grpSp>
        <p:nvGrpSpPr>
          <p:cNvPr id="8" name="Group 7">
            <a:extLst>
              <a:ext uri="{FF2B5EF4-FFF2-40B4-BE49-F238E27FC236}">
                <a16:creationId xmlns:a16="http://schemas.microsoft.com/office/drawing/2014/main" id="{E36EA63F-67DA-B961-F275-B40601858EFF}"/>
              </a:ext>
            </a:extLst>
          </p:cNvPr>
          <p:cNvGrpSpPr/>
          <p:nvPr/>
        </p:nvGrpSpPr>
        <p:grpSpPr>
          <a:xfrm>
            <a:off x="8078236" y="5717331"/>
            <a:ext cx="3822217" cy="870828"/>
            <a:chOff x="8078236" y="5717331"/>
            <a:chExt cx="3822217" cy="870828"/>
          </a:xfrm>
        </p:grpSpPr>
        <p:sp>
          <p:nvSpPr>
            <p:cNvPr id="9" name="Slide Number Placeholder 4">
              <a:extLst>
                <a:ext uri="{FF2B5EF4-FFF2-40B4-BE49-F238E27FC236}">
                  <a16:creationId xmlns:a16="http://schemas.microsoft.com/office/drawing/2014/main" id="{3A4A138D-7CB8-1E2E-C0B1-B4752E79FB0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1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26</a:t>
              </a:fld>
              <a:endParaRPr lang="en-US" sz="11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57B1FDDE-D2AB-32E6-354C-EB4896CC9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7" name="Picture 6" descr="A white bus parked on the street&#10;&#10;Description automatically generated">
            <a:extLst>
              <a:ext uri="{FF2B5EF4-FFF2-40B4-BE49-F238E27FC236}">
                <a16:creationId xmlns:a16="http://schemas.microsoft.com/office/drawing/2014/main" id="{CDE2BF9F-6DA8-07D1-A39B-B44F6CF84017}"/>
              </a:ext>
            </a:extLst>
          </p:cNvPr>
          <p:cNvPicPr>
            <a:picLocks noChangeAspect="1"/>
          </p:cNvPicPr>
          <p:nvPr/>
        </p:nvPicPr>
        <p:blipFill>
          <a:blip r:embed="rId4"/>
          <a:stretch>
            <a:fillRect/>
          </a:stretch>
        </p:blipFill>
        <p:spPr>
          <a:xfrm>
            <a:off x="7515225" y="1345475"/>
            <a:ext cx="4251216" cy="2191426"/>
          </a:xfrm>
          <a:prstGeom prst="rect">
            <a:avLst/>
          </a:prstGeom>
        </p:spPr>
      </p:pic>
      <p:sp>
        <p:nvSpPr>
          <p:cNvPr id="4" name="Date Placeholder 3">
            <a:extLst>
              <a:ext uri="{FF2B5EF4-FFF2-40B4-BE49-F238E27FC236}">
                <a16:creationId xmlns:a16="http://schemas.microsoft.com/office/drawing/2014/main" id="{5550E9C0-4FE1-90CC-B2C3-06D87CEABC67}"/>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Tree>
    <p:extLst>
      <p:ext uri="{BB962C8B-B14F-4D97-AF65-F5344CB8AC3E}">
        <p14:creationId xmlns:p14="http://schemas.microsoft.com/office/powerpoint/2010/main" val="205037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A927-3D5F-FB09-A4C6-75C8461CEEA3}"/>
              </a:ext>
            </a:extLst>
          </p:cNvPr>
          <p:cNvSpPr>
            <a:spLocks noGrp="1"/>
          </p:cNvSpPr>
          <p:nvPr>
            <p:ph type="title"/>
          </p:nvPr>
        </p:nvSpPr>
        <p:spPr/>
        <p:txBody>
          <a:bodyPr>
            <a:normAutofit/>
          </a:bodyPr>
          <a:lstStyle/>
          <a:p>
            <a:r>
              <a:rPr lang="en-US" sz="2800"/>
              <a:t>Customer Characteristics</a:t>
            </a:r>
          </a:p>
        </p:txBody>
      </p:sp>
      <p:sp>
        <p:nvSpPr>
          <p:cNvPr id="10" name="Text Placeholder 2">
            <a:extLst>
              <a:ext uri="{FF2B5EF4-FFF2-40B4-BE49-F238E27FC236}">
                <a16:creationId xmlns:a16="http://schemas.microsoft.com/office/drawing/2014/main" id="{FB8D9780-433A-C6EA-1C2A-0CA9D3EB0512}"/>
              </a:ext>
            </a:extLst>
          </p:cNvPr>
          <p:cNvSpPr txBox="1">
            <a:spLocks/>
          </p:cNvSpPr>
          <p:nvPr/>
        </p:nvSpPr>
        <p:spPr>
          <a:xfrm>
            <a:off x="377602" y="1902777"/>
            <a:ext cx="11436795" cy="2831148"/>
          </a:xfrm>
          <a:prstGeom prst="rect">
            <a:avLst/>
          </a:prstGeom>
        </p:spPr>
        <p:txBody>
          <a:bodyPr vert="horz" lIns="91440" tIns="45720" rIns="91440" bIns="45720" numCol="2" rtlCol="0">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2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200"/>
              <a:t>Most likely female and over 55 years old</a:t>
            </a:r>
          </a:p>
          <a:p>
            <a:pPr>
              <a:spcBef>
                <a:spcPts val="600"/>
              </a:spcBef>
            </a:pPr>
            <a:r>
              <a:rPr lang="en-US" sz="2200"/>
              <a:t>62-63% White or Caucasian</a:t>
            </a:r>
          </a:p>
          <a:p>
            <a:pPr>
              <a:spcBef>
                <a:spcPts val="600"/>
              </a:spcBef>
            </a:pPr>
            <a:r>
              <a:rPr lang="en-US" sz="2200"/>
              <a:t>20% Black/African American</a:t>
            </a:r>
          </a:p>
          <a:p>
            <a:pPr>
              <a:spcBef>
                <a:spcPts val="600"/>
              </a:spcBef>
            </a:pPr>
            <a:r>
              <a:rPr lang="en-US" sz="2200"/>
              <a:t>12-13% Hispanic, Spanish, or Latino/a/x</a:t>
            </a:r>
          </a:p>
          <a:p>
            <a:pPr marL="0" indent="0">
              <a:spcBef>
                <a:spcPts val="600"/>
              </a:spcBef>
              <a:buNone/>
            </a:pPr>
            <a:endParaRPr lang="en-US" sz="2200"/>
          </a:p>
          <a:p>
            <a:pPr marL="0" indent="0">
              <a:spcBef>
                <a:spcPts val="600"/>
              </a:spcBef>
              <a:buNone/>
            </a:pPr>
            <a:endParaRPr lang="en-US" sz="2200"/>
          </a:p>
          <a:p>
            <a:pPr>
              <a:spcBef>
                <a:spcPts val="600"/>
              </a:spcBef>
            </a:pPr>
            <a:r>
              <a:rPr lang="en-US" sz="2200"/>
              <a:t>52% reported household incomes less than $25,000</a:t>
            </a:r>
          </a:p>
          <a:p>
            <a:pPr>
              <a:spcBef>
                <a:spcPts val="600"/>
              </a:spcBef>
            </a:pPr>
            <a:r>
              <a:rPr lang="en-US" sz="2200"/>
              <a:t>62% use Access-a-Ride for most trips</a:t>
            </a:r>
          </a:p>
          <a:p>
            <a:pPr>
              <a:spcBef>
                <a:spcPts val="600"/>
              </a:spcBef>
            </a:pPr>
            <a:r>
              <a:rPr lang="en-US" sz="2200"/>
              <a:t>12% use Access-on-Demand for most trips</a:t>
            </a:r>
          </a:p>
          <a:p>
            <a:pPr>
              <a:spcBef>
                <a:spcPts val="600"/>
              </a:spcBef>
            </a:pPr>
            <a:r>
              <a:rPr lang="en-US" sz="2200"/>
              <a:t>46% use services for medical appointments</a:t>
            </a:r>
          </a:p>
        </p:txBody>
      </p:sp>
      <p:grpSp>
        <p:nvGrpSpPr>
          <p:cNvPr id="4" name="Group 3">
            <a:extLst>
              <a:ext uri="{FF2B5EF4-FFF2-40B4-BE49-F238E27FC236}">
                <a16:creationId xmlns:a16="http://schemas.microsoft.com/office/drawing/2014/main" id="{CA05D851-F334-C1D7-677A-02BA1F37DBCD}"/>
              </a:ext>
            </a:extLst>
          </p:cNvPr>
          <p:cNvGrpSpPr/>
          <p:nvPr/>
        </p:nvGrpSpPr>
        <p:grpSpPr>
          <a:xfrm>
            <a:off x="8078236" y="5717331"/>
            <a:ext cx="3822217" cy="870828"/>
            <a:chOff x="8078236" y="5717331"/>
            <a:chExt cx="3822217" cy="870828"/>
          </a:xfrm>
        </p:grpSpPr>
        <p:sp>
          <p:nvSpPr>
            <p:cNvPr id="5" name="Slide Number Placeholder 4">
              <a:extLst>
                <a:ext uri="{FF2B5EF4-FFF2-40B4-BE49-F238E27FC236}">
                  <a16:creationId xmlns:a16="http://schemas.microsoft.com/office/drawing/2014/main" id="{AEB4FAE6-FC5F-4B42-D8C9-034838D78D1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3BEF0747-16FA-0F19-9F01-76E9DD1D5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
        <p:nvSpPr>
          <p:cNvPr id="12" name="Date Placeholder 3">
            <a:extLst>
              <a:ext uri="{FF2B5EF4-FFF2-40B4-BE49-F238E27FC236}">
                <a16:creationId xmlns:a16="http://schemas.microsoft.com/office/drawing/2014/main" id="{3ED99A44-7979-F3B5-4B04-FB945C780ADF}"/>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46C22BBE-C8B8-B459-EA17-6AC44D1FBC54}"/>
              </a:ext>
            </a:extLst>
          </p:cNvPr>
          <p:cNvPicPr>
            <a:picLocks noChangeAspect="1"/>
          </p:cNvPicPr>
          <p:nvPr/>
        </p:nvPicPr>
        <p:blipFill>
          <a:blip r:embed="rId4">
            <a:duotone>
              <a:schemeClr val="accent4">
                <a:shade val="45000"/>
                <a:satMod val="135000"/>
              </a:schemeClr>
              <a:prstClr val="white"/>
            </a:duotone>
          </a:blip>
          <a:stretch>
            <a:fillRect/>
          </a:stretch>
        </p:blipFill>
        <p:spPr>
          <a:xfrm>
            <a:off x="10525727" y="577214"/>
            <a:ext cx="591418" cy="591418"/>
          </a:xfrm>
          <a:prstGeom prst="rect">
            <a:avLst/>
          </a:prstGeom>
        </p:spPr>
      </p:pic>
    </p:spTree>
    <p:extLst>
      <p:ext uri="{BB962C8B-B14F-4D97-AF65-F5344CB8AC3E}">
        <p14:creationId xmlns:p14="http://schemas.microsoft.com/office/powerpoint/2010/main" val="3605067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21385"/>
          </a:xfrm>
        </p:spPr>
        <p:txBody>
          <a:bodyPr>
            <a:normAutofit/>
          </a:bodyPr>
          <a:lstStyle/>
          <a:p>
            <a:r>
              <a:rPr lang="en-US" sz="2800" kern="0"/>
              <a:t>Overall Satisfaction: Paratransit 2024</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7538C3CD-53A5-325B-E71D-22702A087CD3}"/>
              </a:ext>
            </a:extLst>
          </p:cNvPr>
          <p:cNvGrpSpPr/>
          <p:nvPr/>
        </p:nvGrpSpPr>
        <p:grpSpPr>
          <a:xfrm>
            <a:off x="8078236" y="5717331"/>
            <a:ext cx="3822217" cy="870828"/>
            <a:chOff x="8078236" y="5717331"/>
            <a:chExt cx="3822217" cy="870828"/>
          </a:xfrm>
        </p:grpSpPr>
        <p:sp>
          <p:nvSpPr>
            <p:cNvPr id="22" name="Slide Number Placeholder 4">
              <a:extLst>
                <a:ext uri="{FF2B5EF4-FFF2-40B4-BE49-F238E27FC236}">
                  <a16:creationId xmlns:a16="http://schemas.microsoft.com/office/drawing/2014/main" id="{6B1A3A9A-0EA7-585C-BFEC-0F0A3BCAF46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3" name="Picture 22" descr="A red background with white text&#10;&#10;Description automatically generated with medium confidence">
              <a:extLst>
                <a:ext uri="{FF2B5EF4-FFF2-40B4-BE49-F238E27FC236}">
                  <a16:creationId xmlns:a16="http://schemas.microsoft.com/office/drawing/2014/main" id="{F2E34BCF-F02D-1285-A73C-3E293C025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3" name="Chart 2">
            <a:extLst>
              <a:ext uri="{FF2B5EF4-FFF2-40B4-BE49-F238E27FC236}">
                <a16:creationId xmlns:a16="http://schemas.microsoft.com/office/drawing/2014/main" id="{23507B05-9CD0-5E92-C611-DB30FC6D663D}"/>
              </a:ext>
            </a:extLst>
          </p:cNvPr>
          <p:cNvGraphicFramePr/>
          <p:nvPr>
            <p:extLst>
              <p:ext uri="{D42A27DB-BD31-4B8C-83A1-F6EECF244321}">
                <p14:modId xmlns:p14="http://schemas.microsoft.com/office/powerpoint/2010/main" val="835161336"/>
              </p:ext>
            </p:extLst>
          </p:nvPr>
        </p:nvGraphicFramePr>
        <p:xfrm>
          <a:off x="137613" y="1453328"/>
          <a:ext cx="11722652" cy="4862411"/>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a:extLst>
              <a:ext uri="{FF2B5EF4-FFF2-40B4-BE49-F238E27FC236}">
                <a16:creationId xmlns:a16="http://schemas.microsoft.com/office/drawing/2014/main" id="{C3CCD5DF-9544-A2B2-432C-B9F749677B5F}"/>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2AD6BEE-4FD9-6A2F-4108-25437A818F52}"/>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
        <p:nvSpPr>
          <p:cNvPr id="7" name="TextBox 6">
            <a:extLst>
              <a:ext uri="{FF2B5EF4-FFF2-40B4-BE49-F238E27FC236}">
                <a16:creationId xmlns:a16="http://schemas.microsoft.com/office/drawing/2014/main" id="{54F14D10-8B55-40F6-5021-3D838C767A15}"/>
              </a:ext>
            </a:extLst>
          </p:cNvPr>
          <p:cNvSpPr txBox="1"/>
          <p:nvPr/>
        </p:nvSpPr>
        <p:spPr>
          <a:xfrm>
            <a:off x="4600305" y="6251707"/>
            <a:ext cx="56866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Percentages do not equal 100 due to rounding.</a:t>
            </a:r>
          </a:p>
        </p:txBody>
      </p:sp>
    </p:spTree>
    <p:extLst>
      <p:ext uri="{BB962C8B-B14F-4D97-AF65-F5344CB8AC3E}">
        <p14:creationId xmlns:p14="http://schemas.microsoft.com/office/powerpoint/2010/main" val="3221867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21385"/>
          </a:xfrm>
        </p:spPr>
        <p:txBody>
          <a:bodyPr>
            <a:normAutofit/>
          </a:bodyPr>
          <a:lstStyle/>
          <a:p>
            <a:r>
              <a:rPr lang="en-US" sz="2800" kern="0"/>
              <a:t>Overall Satisfaction: Paratransit 2023</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7538C3CD-53A5-325B-E71D-22702A087CD3}"/>
              </a:ext>
            </a:extLst>
          </p:cNvPr>
          <p:cNvGrpSpPr/>
          <p:nvPr/>
        </p:nvGrpSpPr>
        <p:grpSpPr>
          <a:xfrm>
            <a:off x="8078236" y="5717331"/>
            <a:ext cx="3822217" cy="870828"/>
            <a:chOff x="8078236" y="5717331"/>
            <a:chExt cx="3822217" cy="870828"/>
          </a:xfrm>
        </p:grpSpPr>
        <p:sp>
          <p:nvSpPr>
            <p:cNvPr id="22" name="Slide Number Placeholder 4">
              <a:extLst>
                <a:ext uri="{FF2B5EF4-FFF2-40B4-BE49-F238E27FC236}">
                  <a16:creationId xmlns:a16="http://schemas.microsoft.com/office/drawing/2014/main" id="{6B1A3A9A-0EA7-585C-BFEC-0F0A3BCAF46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3" name="Picture 22" descr="A red background with white text&#10;&#10;Description automatically generated with medium confidence">
              <a:extLst>
                <a:ext uri="{FF2B5EF4-FFF2-40B4-BE49-F238E27FC236}">
                  <a16:creationId xmlns:a16="http://schemas.microsoft.com/office/drawing/2014/main" id="{F2E34BCF-F02D-1285-A73C-3E293C025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3" name="Chart 2">
            <a:extLst>
              <a:ext uri="{FF2B5EF4-FFF2-40B4-BE49-F238E27FC236}">
                <a16:creationId xmlns:a16="http://schemas.microsoft.com/office/drawing/2014/main" id="{23507B05-9CD0-5E92-C611-DB30FC6D663D}"/>
              </a:ext>
            </a:extLst>
          </p:cNvPr>
          <p:cNvGraphicFramePr/>
          <p:nvPr>
            <p:extLst>
              <p:ext uri="{D42A27DB-BD31-4B8C-83A1-F6EECF244321}">
                <p14:modId xmlns:p14="http://schemas.microsoft.com/office/powerpoint/2010/main" val="3298482633"/>
              </p:ext>
            </p:extLst>
          </p:nvPr>
        </p:nvGraphicFramePr>
        <p:xfrm>
          <a:off x="137613" y="1453328"/>
          <a:ext cx="11722652" cy="4862411"/>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a:extLst>
              <a:ext uri="{FF2B5EF4-FFF2-40B4-BE49-F238E27FC236}">
                <a16:creationId xmlns:a16="http://schemas.microsoft.com/office/drawing/2014/main" id="{C3CCD5DF-9544-A2B2-432C-B9F749677B5F}"/>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2AD6BEE-4FD9-6A2F-4108-25437A818F52}"/>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
        <p:nvSpPr>
          <p:cNvPr id="6" name="TextBox 5">
            <a:extLst>
              <a:ext uri="{FF2B5EF4-FFF2-40B4-BE49-F238E27FC236}">
                <a16:creationId xmlns:a16="http://schemas.microsoft.com/office/drawing/2014/main" id="{C45EFE28-F802-F3EC-28A4-C2AD0C73DBF7}"/>
              </a:ext>
            </a:extLst>
          </p:cNvPr>
          <p:cNvSpPr txBox="1"/>
          <p:nvPr/>
        </p:nvSpPr>
        <p:spPr>
          <a:xfrm>
            <a:off x="5029200" y="5753282"/>
            <a:ext cx="2491388" cy="246221"/>
          </a:xfrm>
          <a:prstGeom prst="rect">
            <a:avLst/>
          </a:prstGeom>
          <a:noFill/>
        </p:spPr>
        <p:txBody>
          <a:bodyPr wrap="none" rtlCol="0">
            <a:spAutoFit/>
          </a:bodyPr>
          <a:lstStyle/>
          <a:p>
            <a:r>
              <a:rPr lang="en-US" sz="1000">
                <a:latin typeface="Tahoma" panose="020B0604030504040204" pitchFamily="34" charset="0"/>
                <a:ea typeface="Tahoma" panose="020B0604030504040204" pitchFamily="34" charset="0"/>
                <a:cs typeface="Tahoma" panose="020B0604030504040204" pitchFamily="34" charset="0"/>
              </a:rPr>
              <a:t>*National comparative data not available</a:t>
            </a:r>
          </a:p>
        </p:txBody>
      </p:sp>
      <p:sp>
        <p:nvSpPr>
          <p:cNvPr id="7" name="TextBox 6">
            <a:extLst>
              <a:ext uri="{FF2B5EF4-FFF2-40B4-BE49-F238E27FC236}">
                <a16:creationId xmlns:a16="http://schemas.microsoft.com/office/drawing/2014/main" id="{54F14D10-8B55-40F6-5021-3D838C767A15}"/>
              </a:ext>
            </a:extLst>
          </p:cNvPr>
          <p:cNvSpPr txBox="1"/>
          <p:nvPr/>
        </p:nvSpPr>
        <p:spPr>
          <a:xfrm>
            <a:off x="4600305" y="6251707"/>
            <a:ext cx="5686695" cy="307777"/>
          </a:xfrm>
          <a:prstGeom prst="rect">
            <a:avLst/>
          </a:prstGeom>
          <a:noFill/>
        </p:spPr>
        <p:txBody>
          <a:bodyPr wrap="square" rtlCol="0">
            <a:spAutoFit/>
          </a:bodyPr>
          <a:lstStyle/>
          <a:p>
            <a:r>
              <a:rPr lang="en-US" sz="1400"/>
              <a:t>Percentages do not equal 100 due to rounding.</a:t>
            </a:r>
          </a:p>
        </p:txBody>
      </p:sp>
    </p:spTree>
    <p:extLst>
      <p:ext uri="{BB962C8B-B14F-4D97-AF65-F5344CB8AC3E}">
        <p14:creationId xmlns:p14="http://schemas.microsoft.com/office/powerpoint/2010/main" val="247725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p:txBody>
          <a:bodyPr>
            <a:normAutofit/>
          </a:bodyPr>
          <a:lstStyle/>
          <a:p>
            <a:r>
              <a:rPr lang="en-US"/>
              <a:t>Introduction</a:t>
            </a:r>
          </a:p>
        </p:txBody>
      </p:sp>
      <p:pic>
        <p:nvPicPr>
          <p:cNvPr id="16" name="Picture 15" descr="Icon">
            <a:extLst>
              <a:ext uri="{FF2B5EF4-FFF2-40B4-BE49-F238E27FC236}">
                <a16:creationId xmlns:a16="http://schemas.microsoft.com/office/drawing/2014/main" id="{6A868ADA-52D2-5EE1-F8A4-5E487FE906D3}"/>
              </a:ext>
            </a:extLst>
          </p:cNvPr>
          <p:cNvPicPr>
            <a:picLocks noChangeAspect="1"/>
          </p:cNvPicPr>
          <p:nvPr/>
        </p:nvPicPr>
        <p:blipFill>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22300" y="715031"/>
            <a:ext cx="1462858" cy="1462858"/>
          </a:xfrm>
          <a:prstGeom prst="rect">
            <a:avLst/>
          </a:prstGeom>
          <a:solidFill>
            <a:schemeClr val="accent2"/>
          </a:solidFill>
        </p:spPr>
      </p:pic>
    </p:spTree>
    <p:extLst>
      <p:ext uri="{BB962C8B-B14F-4D97-AF65-F5344CB8AC3E}">
        <p14:creationId xmlns:p14="http://schemas.microsoft.com/office/powerpoint/2010/main" val="2236115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21385"/>
          </a:xfrm>
        </p:spPr>
        <p:txBody>
          <a:bodyPr>
            <a:normAutofit/>
          </a:bodyPr>
          <a:lstStyle/>
          <a:p>
            <a:r>
              <a:rPr lang="en-US" sz="2800" kern="0"/>
              <a:t>Overall Satisfaction: Paratransit</a:t>
            </a:r>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7538C3CD-53A5-325B-E71D-22702A087CD3}"/>
              </a:ext>
            </a:extLst>
          </p:cNvPr>
          <p:cNvGrpSpPr/>
          <p:nvPr/>
        </p:nvGrpSpPr>
        <p:grpSpPr>
          <a:xfrm>
            <a:off x="8078236" y="5717331"/>
            <a:ext cx="3822217" cy="870828"/>
            <a:chOff x="8078236" y="5717331"/>
            <a:chExt cx="3822217" cy="870828"/>
          </a:xfrm>
        </p:grpSpPr>
        <p:sp>
          <p:nvSpPr>
            <p:cNvPr id="22" name="Slide Number Placeholder 4">
              <a:extLst>
                <a:ext uri="{FF2B5EF4-FFF2-40B4-BE49-F238E27FC236}">
                  <a16:creationId xmlns:a16="http://schemas.microsoft.com/office/drawing/2014/main" id="{6B1A3A9A-0EA7-585C-BFEC-0F0A3BCAF46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3" name="Picture 22" descr="A red background with white text&#10;&#10;Description automatically generated with medium confidence">
              <a:extLst>
                <a:ext uri="{FF2B5EF4-FFF2-40B4-BE49-F238E27FC236}">
                  <a16:creationId xmlns:a16="http://schemas.microsoft.com/office/drawing/2014/main" id="{F2E34BCF-F02D-1285-A73C-3E293C025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3" name="Chart 2">
            <a:extLst>
              <a:ext uri="{FF2B5EF4-FFF2-40B4-BE49-F238E27FC236}">
                <a16:creationId xmlns:a16="http://schemas.microsoft.com/office/drawing/2014/main" id="{23507B05-9CD0-5E92-C611-DB30FC6D663D}"/>
              </a:ext>
            </a:extLst>
          </p:cNvPr>
          <p:cNvGraphicFramePr/>
          <p:nvPr>
            <p:extLst>
              <p:ext uri="{D42A27DB-BD31-4B8C-83A1-F6EECF244321}">
                <p14:modId xmlns:p14="http://schemas.microsoft.com/office/powerpoint/2010/main" val="3911253459"/>
              </p:ext>
            </p:extLst>
          </p:nvPr>
        </p:nvGraphicFramePr>
        <p:xfrm>
          <a:off x="137613" y="1453328"/>
          <a:ext cx="11722652" cy="4862411"/>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a:extLst>
              <a:ext uri="{FF2B5EF4-FFF2-40B4-BE49-F238E27FC236}">
                <a16:creationId xmlns:a16="http://schemas.microsoft.com/office/drawing/2014/main" id="{C3CCD5DF-9544-A2B2-432C-B9F749677B5F}"/>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2AD6BEE-4FD9-6A2F-4108-25437A818F52}"/>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Tree>
    <p:extLst>
      <p:ext uri="{BB962C8B-B14F-4D97-AF65-F5344CB8AC3E}">
        <p14:creationId xmlns:p14="http://schemas.microsoft.com/office/powerpoint/2010/main" val="60982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E323-CFAD-E078-FC92-C6D5558F687E}"/>
              </a:ext>
            </a:extLst>
          </p:cNvPr>
          <p:cNvSpPr>
            <a:spLocks noGrp="1"/>
          </p:cNvSpPr>
          <p:nvPr>
            <p:ph type="title"/>
          </p:nvPr>
        </p:nvSpPr>
        <p:spPr>
          <a:xfrm>
            <a:off x="311258" y="210143"/>
            <a:ext cx="10515600" cy="1132188"/>
          </a:xfrm>
        </p:spPr>
        <p:txBody>
          <a:bodyPr>
            <a:normAutofit/>
          </a:bodyPr>
          <a:lstStyle/>
          <a:p>
            <a:r>
              <a:rPr lang="en-US" sz="2800"/>
              <a:t>Net Promoter Score: Paratransit</a:t>
            </a:r>
          </a:p>
        </p:txBody>
      </p:sp>
      <p:cxnSp>
        <p:nvCxnSpPr>
          <p:cNvPr id="67" name="Straight Connector 66">
            <a:extLst>
              <a:ext uri="{FF2B5EF4-FFF2-40B4-BE49-F238E27FC236}">
                <a16:creationId xmlns:a16="http://schemas.microsoft.com/office/drawing/2014/main" id="{A3E8C2AA-F32D-3D02-48C5-8DFD67E4FB6B}"/>
              </a:ext>
            </a:extLst>
          </p:cNvPr>
          <p:cNvCxnSpPr>
            <a:cxnSpLocks/>
          </p:cNvCxnSpPr>
          <p:nvPr/>
        </p:nvCxnSpPr>
        <p:spPr>
          <a:xfrm>
            <a:off x="1434690" y="3622501"/>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E7B7E46-1EAB-2660-55E1-1B04CAD262F6}"/>
              </a:ext>
            </a:extLst>
          </p:cNvPr>
          <p:cNvCxnSpPr>
            <a:cxnSpLocks/>
          </p:cNvCxnSpPr>
          <p:nvPr/>
        </p:nvCxnSpPr>
        <p:spPr>
          <a:xfrm>
            <a:off x="2983072" y="3353775"/>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DAFE8F-BA99-155A-8A68-44E699E8DA5A}"/>
              </a:ext>
            </a:extLst>
          </p:cNvPr>
          <p:cNvCxnSpPr>
            <a:cxnSpLocks/>
          </p:cNvCxnSpPr>
          <p:nvPr/>
        </p:nvCxnSpPr>
        <p:spPr>
          <a:xfrm flipH="1">
            <a:off x="3272724" y="3648379"/>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9A0F6F39-3F58-7455-D281-490DE60C364A}"/>
              </a:ext>
            </a:extLst>
          </p:cNvPr>
          <p:cNvSpPr/>
          <p:nvPr/>
        </p:nvSpPr>
        <p:spPr>
          <a:xfrm>
            <a:off x="7197738" y="2744817"/>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829B7029-3083-DA19-D3F4-ADD02F742E8C}"/>
              </a:ext>
            </a:extLst>
          </p:cNvPr>
          <p:cNvCxnSpPr>
            <a:cxnSpLocks/>
            <a:endCxn id="82" idx="1"/>
          </p:cNvCxnSpPr>
          <p:nvPr/>
        </p:nvCxnSpPr>
        <p:spPr>
          <a:xfrm flipV="1">
            <a:off x="6347797" y="2848731"/>
            <a:ext cx="959875" cy="64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66DFE29-09B8-5D50-E0FD-E70072212DC9}"/>
              </a:ext>
            </a:extLst>
          </p:cNvPr>
          <p:cNvCxnSpPr>
            <a:cxnSpLocks/>
          </p:cNvCxnSpPr>
          <p:nvPr/>
        </p:nvCxnSpPr>
        <p:spPr>
          <a:xfrm>
            <a:off x="7085301" y="3195445"/>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F8C8468-1E0D-2CFE-206A-18CEC08E25F4}"/>
              </a:ext>
            </a:extLst>
          </p:cNvPr>
          <p:cNvCxnSpPr>
            <a:cxnSpLocks/>
          </p:cNvCxnSpPr>
          <p:nvPr/>
        </p:nvCxnSpPr>
        <p:spPr>
          <a:xfrm flipH="1">
            <a:off x="7771767" y="3490049"/>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99D23699-717C-5F2A-6842-0C8314365C72}"/>
              </a:ext>
            </a:extLst>
          </p:cNvPr>
          <p:cNvGrpSpPr/>
          <p:nvPr/>
        </p:nvGrpSpPr>
        <p:grpSpPr>
          <a:xfrm>
            <a:off x="8104115" y="5725957"/>
            <a:ext cx="3822217" cy="879454"/>
            <a:chOff x="8078236" y="5708705"/>
            <a:chExt cx="3822217" cy="879454"/>
          </a:xfrm>
        </p:grpSpPr>
        <p:sp>
          <p:nvSpPr>
            <p:cNvPr id="97" name="Slide Number Placeholder 4">
              <a:extLst>
                <a:ext uri="{FF2B5EF4-FFF2-40B4-BE49-F238E27FC236}">
                  <a16:creationId xmlns:a16="http://schemas.microsoft.com/office/drawing/2014/main" id="{E89F4A76-EC38-7F58-AB54-A3ADD59014E9}"/>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8" name="Picture 97" descr="A red background with white text&#10;&#10;Description automatically generated with medium confidence">
              <a:extLst>
                <a:ext uri="{FF2B5EF4-FFF2-40B4-BE49-F238E27FC236}">
                  <a16:creationId xmlns:a16="http://schemas.microsoft.com/office/drawing/2014/main" id="{A48F3D31-F94D-B09D-718C-4C723A6ED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08705"/>
              <a:ext cx="870828" cy="870828"/>
            </a:xfrm>
            <a:prstGeom prst="rect">
              <a:avLst/>
            </a:prstGeom>
          </p:spPr>
        </p:pic>
      </p:grpSp>
      <p:sp>
        <p:nvSpPr>
          <p:cNvPr id="13" name="TextBox 12">
            <a:extLst>
              <a:ext uri="{FF2B5EF4-FFF2-40B4-BE49-F238E27FC236}">
                <a16:creationId xmlns:a16="http://schemas.microsoft.com/office/drawing/2014/main" id="{46128F8C-FB5E-55C9-5EA1-C1826B220222}"/>
              </a:ext>
            </a:extLst>
          </p:cNvPr>
          <p:cNvSpPr txBox="1"/>
          <p:nvPr/>
        </p:nvSpPr>
        <p:spPr>
          <a:xfrm>
            <a:off x="185405" y="2407316"/>
            <a:ext cx="2160764" cy="369332"/>
          </a:xfrm>
          <a:prstGeom prst="rect">
            <a:avLst/>
          </a:prstGeom>
          <a:noFill/>
        </p:spPr>
        <p:txBody>
          <a:bodyPr wrap="square" rtlCol="0">
            <a:spAutoFit/>
          </a:bodyPr>
          <a:lstStyle/>
          <a:p>
            <a:r>
              <a:rPr lang="en-US" b="1">
                <a:latin typeface="Tahoma" panose="020B0604030504040204" pitchFamily="34" charset="0"/>
                <a:ea typeface="Tahoma" panose="020B0604030504040204" pitchFamily="34" charset="0"/>
                <a:cs typeface="Tahoma" panose="020B0604030504040204" pitchFamily="34" charset="0"/>
              </a:rPr>
              <a:t>Access-a-Ride</a:t>
            </a:r>
          </a:p>
        </p:txBody>
      </p:sp>
      <p:sp>
        <p:nvSpPr>
          <p:cNvPr id="14" name="TextBox 13">
            <a:extLst>
              <a:ext uri="{FF2B5EF4-FFF2-40B4-BE49-F238E27FC236}">
                <a16:creationId xmlns:a16="http://schemas.microsoft.com/office/drawing/2014/main" id="{AAD84613-3C0B-5BDD-927B-D26DE5B019E4}"/>
              </a:ext>
            </a:extLst>
          </p:cNvPr>
          <p:cNvSpPr txBox="1"/>
          <p:nvPr/>
        </p:nvSpPr>
        <p:spPr>
          <a:xfrm>
            <a:off x="142271" y="4577352"/>
            <a:ext cx="2524503" cy="369332"/>
          </a:xfrm>
          <a:prstGeom prst="rect">
            <a:avLst/>
          </a:prstGeom>
          <a:noFill/>
        </p:spPr>
        <p:txBody>
          <a:bodyPr wrap="square" rtlCol="0">
            <a:spAutoFit/>
          </a:bodyPr>
          <a:lstStyle/>
          <a:p>
            <a:r>
              <a:rPr lang="en-US" b="1">
                <a:latin typeface="Tahoma" panose="020B0604030504040204" pitchFamily="34" charset="0"/>
                <a:ea typeface="Tahoma" panose="020B0604030504040204" pitchFamily="34" charset="0"/>
                <a:cs typeface="Tahoma" panose="020B0604030504040204" pitchFamily="34" charset="0"/>
              </a:rPr>
              <a:t>Access-on-Demand</a:t>
            </a:r>
          </a:p>
        </p:txBody>
      </p:sp>
      <p:sp>
        <p:nvSpPr>
          <p:cNvPr id="8" name="Date Placeholder 3">
            <a:extLst>
              <a:ext uri="{FF2B5EF4-FFF2-40B4-BE49-F238E27FC236}">
                <a16:creationId xmlns:a16="http://schemas.microsoft.com/office/drawing/2014/main" id="{F57F52F1-CBC6-AD8F-8C23-62C43E484BA8}"/>
              </a:ext>
            </a:extLst>
          </p:cNvPr>
          <p:cNvSpPr txBox="1">
            <a:spLocks/>
          </p:cNvSpPr>
          <p:nvPr/>
        </p:nvSpPr>
        <p:spPr>
          <a:xfrm>
            <a:off x="463658" y="6333283"/>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726ED06A-9793-5AEB-868C-34BD29067E76}"/>
              </a:ext>
            </a:extLst>
          </p:cNvPr>
          <p:cNvPicPr>
            <a:picLocks noChangeAspect="1"/>
          </p:cNvPicPr>
          <p:nvPr/>
        </p:nvPicPr>
        <p:blipFill>
          <a:blip r:embed="rId4">
            <a:duotone>
              <a:schemeClr val="accent4">
                <a:shade val="45000"/>
                <a:satMod val="135000"/>
              </a:schemeClr>
              <a:prstClr val="white"/>
            </a:duotone>
          </a:blip>
          <a:stretch>
            <a:fillRect/>
          </a:stretch>
        </p:blipFill>
        <p:spPr>
          <a:xfrm>
            <a:off x="10287000" y="454474"/>
            <a:ext cx="742625" cy="742625"/>
          </a:xfrm>
          <a:prstGeom prst="rect">
            <a:avLst/>
          </a:prstGeom>
        </p:spPr>
      </p:pic>
      <p:sp>
        <p:nvSpPr>
          <p:cNvPr id="61" name="Oval 60">
            <a:extLst>
              <a:ext uri="{FF2B5EF4-FFF2-40B4-BE49-F238E27FC236}">
                <a16:creationId xmlns:a16="http://schemas.microsoft.com/office/drawing/2014/main" id="{EDC8392E-5908-EDC2-8493-DEE3543832DB}"/>
              </a:ext>
            </a:extLst>
          </p:cNvPr>
          <p:cNvSpPr/>
          <p:nvPr/>
        </p:nvSpPr>
        <p:spPr>
          <a:xfrm>
            <a:off x="9246510" y="2100310"/>
            <a:ext cx="2085975" cy="201168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77FE9EA-D205-B9FC-2265-EB66E100430B}"/>
              </a:ext>
            </a:extLst>
          </p:cNvPr>
          <p:cNvSpPr/>
          <p:nvPr/>
        </p:nvSpPr>
        <p:spPr>
          <a:xfrm>
            <a:off x="8629182" y="3030453"/>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EB5012A-D54F-AB92-A498-886295E5F5DF}"/>
              </a:ext>
            </a:extLst>
          </p:cNvPr>
          <p:cNvSpPr/>
          <p:nvPr/>
        </p:nvSpPr>
        <p:spPr>
          <a:xfrm>
            <a:off x="9914158" y="2668543"/>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7088845-2AFE-4198-A797-58733F9B5AA4}"/>
              </a:ext>
            </a:extLst>
          </p:cNvPr>
          <p:cNvSpPr/>
          <p:nvPr/>
        </p:nvSpPr>
        <p:spPr>
          <a:xfrm>
            <a:off x="10027559" y="2786864"/>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38921192-E7C3-D77D-0ECF-BCE9EA88878A}"/>
              </a:ext>
            </a:extLst>
          </p:cNvPr>
          <p:cNvCxnSpPr>
            <a:cxnSpLocks/>
            <a:stCxn id="61" idx="1"/>
            <a:endCxn id="76" idx="1"/>
          </p:cNvCxnSpPr>
          <p:nvPr/>
        </p:nvCxnSpPr>
        <p:spPr>
          <a:xfrm>
            <a:off x="9551994" y="2394914"/>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05F4677-129F-6B4F-F27E-1E984CA4A3D0}"/>
              </a:ext>
            </a:extLst>
          </p:cNvPr>
          <p:cNvCxnSpPr>
            <a:cxnSpLocks/>
            <a:stCxn id="61" idx="0"/>
          </p:cNvCxnSpPr>
          <p:nvPr/>
        </p:nvCxnSpPr>
        <p:spPr>
          <a:xfrm>
            <a:off x="10289498" y="2100310"/>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D572D17-BA9D-5A4B-E4B4-2B1BD02722D6}"/>
              </a:ext>
            </a:extLst>
          </p:cNvPr>
          <p:cNvCxnSpPr>
            <a:cxnSpLocks/>
            <a:stCxn id="61" idx="7"/>
          </p:cNvCxnSpPr>
          <p:nvPr/>
        </p:nvCxnSpPr>
        <p:spPr>
          <a:xfrm flipH="1">
            <a:off x="10579150" y="2394914"/>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3501C1F-89AE-64C9-B529-042F3014D6D2}"/>
              </a:ext>
            </a:extLst>
          </p:cNvPr>
          <p:cNvSpPr txBox="1"/>
          <p:nvPr/>
        </p:nvSpPr>
        <p:spPr>
          <a:xfrm>
            <a:off x="9147612" y="2174850"/>
            <a:ext cx="529410" cy="276999"/>
          </a:xfrm>
          <a:prstGeom prst="rect">
            <a:avLst/>
          </a:prstGeom>
          <a:noFill/>
        </p:spPr>
        <p:txBody>
          <a:bodyPr wrap="square" rtlCol="0">
            <a:spAutoFit/>
          </a:bodyPr>
          <a:lstStyle/>
          <a:p>
            <a:r>
              <a:rPr lang="en-US" sz="1200"/>
              <a:t>-50</a:t>
            </a:r>
          </a:p>
        </p:txBody>
      </p:sp>
      <p:sp>
        <p:nvSpPr>
          <p:cNvPr id="87" name="TextBox 86">
            <a:extLst>
              <a:ext uri="{FF2B5EF4-FFF2-40B4-BE49-F238E27FC236}">
                <a16:creationId xmlns:a16="http://schemas.microsoft.com/office/drawing/2014/main" id="{D3A44DBF-7483-3390-8DBF-0FCAE7164941}"/>
              </a:ext>
            </a:extLst>
          </p:cNvPr>
          <p:cNvSpPr txBox="1"/>
          <p:nvPr/>
        </p:nvSpPr>
        <p:spPr>
          <a:xfrm>
            <a:off x="10135426" y="1809720"/>
            <a:ext cx="529410" cy="276999"/>
          </a:xfrm>
          <a:prstGeom prst="rect">
            <a:avLst/>
          </a:prstGeom>
          <a:noFill/>
        </p:spPr>
        <p:txBody>
          <a:bodyPr wrap="square" rtlCol="0">
            <a:spAutoFit/>
          </a:bodyPr>
          <a:lstStyle/>
          <a:p>
            <a:r>
              <a:rPr lang="en-US" sz="1200"/>
              <a:t> 0</a:t>
            </a:r>
          </a:p>
        </p:txBody>
      </p:sp>
      <p:sp>
        <p:nvSpPr>
          <p:cNvPr id="88" name="TextBox 87">
            <a:extLst>
              <a:ext uri="{FF2B5EF4-FFF2-40B4-BE49-F238E27FC236}">
                <a16:creationId xmlns:a16="http://schemas.microsoft.com/office/drawing/2014/main" id="{279FC4B2-D9A1-B52B-FA6D-873498D6466A}"/>
              </a:ext>
            </a:extLst>
          </p:cNvPr>
          <p:cNvSpPr txBox="1"/>
          <p:nvPr/>
        </p:nvSpPr>
        <p:spPr>
          <a:xfrm>
            <a:off x="10970754" y="2156679"/>
            <a:ext cx="529410" cy="276999"/>
          </a:xfrm>
          <a:prstGeom prst="rect">
            <a:avLst/>
          </a:prstGeom>
          <a:noFill/>
        </p:spPr>
        <p:txBody>
          <a:bodyPr wrap="square" rtlCol="0">
            <a:spAutoFit/>
          </a:bodyPr>
          <a:lstStyle/>
          <a:p>
            <a:r>
              <a:rPr lang="en-US" sz="1200"/>
              <a:t>50</a:t>
            </a:r>
          </a:p>
        </p:txBody>
      </p:sp>
      <p:sp>
        <p:nvSpPr>
          <p:cNvPr id="89" name="TextBox 88">
            <a:extLst>
              <a:ext uri="{FF2B5EF4-FFF2-40B4-BE49-F238E27FC236}">
                <a16:creationId xmlns:a16="http://schemas.microsoft.com/office/drawing/2014/main" id="{10201F65-486F-5572-DAE8-6B0D74E052B5}"/>
              </a:ext>
            </a:extLst>
          </p:cNvPr>
          <p:cNvSpPr txBox="1"/>
          <p:nvPr/>
        </p:nvSpPr>
        <p:spPr>
          <a:xfrm>
            <a:off x="11297278" y="2841073"/>
            <a:ext cx="529410" cy="276999"/>
          </a:xfrm>
          <a:prstGeom prst="rect">
            <a:avLst/>
          </a:prstGeom>
          <a:noFill/>
        </p:spPr>
        <p:txBody>
          <a:bodyPr wrap="square" rtlCol="0">
            <a:spAutoFit/>
          </a:bodyPr>
          <a:lstStyle/>
          <a:p>
            <a:r>
              <a:rPr lang="en-US" sz="1200"/>
              <a:t>100</a:t>
            </a:r>
          </a:p>
        </p:txBody>
      </p:sp>
      <p:sp>
        <p:nvSpPr>
          <p:cNvPr id="90" name="Oval 89">
            <a:extLst>
              <a:ext uri="{FF2B5EF4-FFF2-40B4-BE49-F238E27FC236}">
                <a16:creationId xmlns:a16="http://schemas.microsoft.com/office/drawing/2014/main" id="{731B0456-0936-081B-2919-633E1DD025A3}"/>
              </a:ext>
            </a:extLst>
          </p:cNvPr>
          <p:cNvSpPr/>
          <p:nvPr/>
        </p:nvSpPr>
        <p:spPr>
          <a:xfrm>
            <a:off x="6103451" y="2132300"/>
            <a:ext cx="2085975" cy="201168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277F218-43DA-D61B-1B5A-4CAF760BA92B}"/>
              </a:ext>
            </a:extLst>
          </p:cNvPr>
          <p:cNvSpPr/>
          <p:nvPr/>
        </p:nvSpPr>
        <p:spPr>
          <a:xfrm>
            <a:off x="5486123" y="3062443"/>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E3886BA-FD36-37A0-601E-8469EAA4BD1C}"/>
              </a:ext>
            </a:extLst>
          </p:cNvPr>
          <p:cNvSpPr/>
          <p:nvPr/>
        </p:nvSpPr>
        <p:spPr>
          <a:xfrm>
            <a:off x="6771099" y="2700533"/>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8A337A7E-FF3B-22EF-FE90-4D8DB68B18CD}"/>
              </a:ext>
            </a:extLst>
          </p:cNvPr>
          <p:cNvSpPr/>
          <p:nvPr/>
        </p:nvSpPr>
        <p:spPr>
          <a:xfrm>
            <a:off x="6884500" y="2818854"/>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B9C34185-1935-9131-07B3-C39C1B3B350D}"/>
              </a:ext>
            </a:extLst>
          </p:cNvPr>
          <p:cNvCxnSpPr>
            <a:cxnSpLocks/>
            <a:stCxn id="90" idx="1"/>
            <a:endCxn id="92" idx="1"/>
          </p:cNvCxnSpPr>
          <p:nvPr/>
        </p:nvCxnSpPr>
        <p:spPr>
          <a:xfrm>
            <a:off x="6408935" y="2426904"/>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3B7DC0B-9A15-CE40-0247-5F8412B2ACD4}"/>
              </a:ext>
            </a:extLst>
          </p:cNvPr>
          <p:cNvCxnSpPr>
            <a:cxnSpLocks/>
            <a:stCxn id="90" idx="0"/>
          </p:cNvCxnSpPr>
          <p:nvPr/>
        </p:nvCxnSpPr>
        <p:spPr>
          <a:xfrm>
            <a:off x="7146439" y="2132300"/>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1D66DD1-F782-9FA4-376A-7CBA6162DD94}"/>
              </a:ext>
            </a:extLst>
          </p:cNvPr>
          <p:cNvCxnSpPr>
            <a:cxnSpLocks/>
            <a:stCxn id="90" idx="7"/>
          </p:cNvCxnSpPr>
          <p:nvPr/>
        </p:nvCxnSpPr>
        <p:spPr>
          <a:xfrm flipH="1">
            <a:off x="7436091" y="2426904"/>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9DB376E-8C6E-7370-FD5A-4BFACC55D9FE}"/>
              </a:ext>
            </a:extLst>
          </p:cNvPr>
          <p:cNvSpPr txBox="1"/>
          <p:nvPr/>
        </p:nvSpPr>
        <p:spPr>
          <a:xfrm>
            <a:off x="5641812" y="2916816"/>
            <a:ext cx="529410" cy="276999"/>
          </a:xfrm>
          <a:prstGeom prst="rect">
            <a:avLst/>
          </a:prstGeom>
          <a:noFill/>
        </p:spPr>
        <p:txBody>
          <a:bodyPr wrap="square" rtlCol="0">
            <a:spAutoFit/>
          </a:bodyPr>
          <a:lstStyle/>
          <a:p>
            <a:r>
              <a:rPr lang="en-US" sz="1200"/>
              <a:t>-100</a:t>
            </a:r>
          </a:p>
        </p:txBody>
      </p:sp>
      <p:sp>
        <p:nvSpPr>
          <p:cNvPr id="101" name="TextBox 100">
            <a:extLst>
              <a:ext uri="{FF2B5EF4-FFF2-40B4-BE49-F238E27FC236}">
                <a16:creationId xmlns:a16="http://schemas.microsoft.com/office/drawing/2014/main" id="{D1517704-0F86-031F-268C-9C57D8521B68}"/>
              </a:ext>
            </a:extLst>
          </p:cNvPr>
          <p:cNvSpPr txBox="1"/>
          <p:nvPr/>
        </p:nvSpPr>
        <p:spPr>
          <a:xfrm>
            <a:off x="6004553" y="2206840"/>
            <a:ext cx="529410" cy="276999"/>
          </a:xfrm>
          <a:prstGeom prst="rect">
            <a:avLst/>
          </a:prstGeom>
          <a:noFill/>
        </p:spPr>
        <p:txBody>
          <a:bodyPr wrap="square" rtlCol="0">
            <a:spAutoFit/>
          </a:bodyPr>
          <a:lstStyle/>
          <a:p>
            <a:r>
              <a:rPr lang="en-US" sz="1200"/>
              <a:t>-50</a:t>
            </a:r>
          </a:p>
        </p:txBody>
      </p:sp>
      <p:sp>
        <p:nvSpPr>
          <p:cNvPr id="102" name="TextBox 101">
            <a:extLst>
              <a:ext uri="{FF2B5EF4-FFF2-40B4-BE49-F238E27FC236}">
                <a16:creationId xmlns:a16="http://schemas.microsoft.com/office/drawing/2014/main" id="{8B227B58-59C8-54C6-BF03-F2FB6F047C32}"/>
              </a:ext>
            </a:extLst>
          </p:cNvPr>
          <p:cNvSpPr txBox="1"/>
          <p:nvPr/>
        </p:nvSpPr>
        <p:spPr>
          <a:xfrm>
            <a:off x="6992367" y="1841710"/>
            <a:ext cx="529410" cy="276999"/>
          </a:xfrm>
          <a:prstGeom prst="rect">
            <a:avLst/>
          </a:prstGeom>
          <a:noFill/>
        </p:spPr>
        <p:txBody>
          <a:bodyPr wrap="square" rtlCol="0">
            <a:spAutoFit/>
          </a:bodyPr>
          <a:lstStyle/>
          <a:p>
            <a:r>
              <a:rPr lang="en-US" sz="1200"/>
              <a:t> 0</a:t>
            </a:r>
          </a:p>
        </p:txBody>
      </p:sp>
      <p:sp>
        <p:nvSpPr>
          <p:cNvPr id="103" name="TextBox 102">
            <a:extLst>
              <a:ext uri="{FF2B5EF4-FFF2-40B4-BE49-F238E27FC236}">
                <a16:creationId xmlns:a16="http://schemas.microsoft.com/office/drawing/2014/main" id="{7692FA9A-FF5D-B6C3-A8A4-935488689036}"/>
              </a:ext>
            </a:extLst>
          </p:cNvPr>
          <p:cNvSpPr txBox="1"/>
          <p:nvPr/>
        </p:nvSpPr>
        <p:spPr>
          <a:xfrm>
            <a:off x="7827695" y="2188669"/>
            <a:ext cx="529410" cy="276999"/>
          </a:xfrm>
          <a:prstGeom prst="rect">
            <a:avLst/>
          </a:prstGeom>
          <a:noFill/>
        </p:spPr>
        <p:txBody>
          <a:bodyPr wrap="square" rtlCol="0">
            <a:spAutoFit/>
          </a:bodyPr>
          <a:lstStyle/>
          <a:p>
            <a:r>
              <a:rPr lang="en-US" sz="1200"/>
              <a:t>50</a:t>
            </a:r>
          </a:p>
        </p:txBody>
      </p:sp>
      <p:sp>
        <p:nvSpPr>
          <p:cNvPr id="104" name="TextBox 103">
            <a:extLst>
              <a:ext uri="{FF2B5EF4-FFF2-40B4-BE49-F238E27FC236}">
                <a16:creationId xmlns:a16="http://schemas.microsoft.com/office/drawing/2014/main" id="{083F4F9E-FA13-FA31-2176-E2D5849219C0}"/>
              </a:ext>
            </a:extLst>
          </p:cNvPr>
          <p:cNvSpPr txBox="1"/>
          <p:nvPr/>
        </p:nvSpPr>
        <p:spPr>
          <a:xfrm>
            <a:off x="8154219" y="2873063"/>
            <a:ext cx="529410" cy="276999"/>
          </a:xfrm>
          <a:prstGeom prst="rect">
            <a:avLst/>
          </a:prstGeom>
          <a:noFill/>
        </p:spPr>
        <p:txBody>
          <a:bodyPr wrap="square" rtlCol="0">
            <a:spAutoFit/>
          </a:bodyPr>
          <a:lstStyle/>
          <a:p>
            <a:r>
              <a:rPr lang="en-US" sz="1200"/>
              <a:t>100</a:t>
            </a:r>
          </a:p>
        </p:txBody>
      </p:sp>
      <p:sp>
        <p:nvSpPr>
          <p:cNvPr id="105" name="TextBox 104">
            <a:extLst>
              <a:ext uri="{FF2B5EF4-FFF2-40B4-BE49-F238E27FC236}">
                <a16:creationId xmlns:a16="http://schemas.microsoft.com/office/drawing/2014/main" id="{BE9404EC-D2CE-711E-1E34-B6E6D06464C0}"/>
              </a:ext>
            </a:extLst>
          </p:cNvPr>
          <p:cNvSpPr txBox="1"/>
          <p:nvPr/>
        </p:nvSpPr>
        <p:spPr>
          <a:xfrm>
            <a:off x="6944473" y="2861782"/>
            <a:ext cx="445949" cy="369332"/>
          </a:xfrm>
          <a:prstGeom prst="rect">
            <a:avLst/>
          </a:prstGeom>
          <a:noFill/>
        </p:spPr>
        <p:txBody>
          <a:bodyPr wrap="square" rtlCol="0">
            <a:spAutoFit/>
          </a:bodyPr>
          <a:lstStyle/>
          <a:p>
            <a:r>
              <a:rPr lang="en-US">
                <a:solidFill>
                  <a:schemeClr val="bg1"/>
                </a:solidFill>
              </a:rPr>
              <a:t>20</a:t>
            </a:r>
          </a:p>
        </p:txBody>
      </p:sp>
      <p:sp>
        <p:nvSpPr>
          <p:cNvPr id="106" name="TextBox 105">
            <a:extLst>
              <a:ext uri="{FF2B5EF4-FFF2-40B4-BE49-F238E27FC236}">
                <a16:creationId xmlns:a16="http://schemas.microsoft.com/office/drawing/2014/main" id="{5C575E51-A3D2-3E3C-6D1F-445F84FB9041}"/>
              </a:ext>
            </a:extLst>
          </p:cNvPr>
          <p:cNvSpPr txBox="1"/>
          <p:nvPr/>
        </p:nvSpPr>
        <p:spPr>
          <a:xfrm>
            <a:off x="10071426" y="2830812"/>
            <a:ext cx="599877" cy="369332"/>
          </a:xfrm>
          <a:prstGeom prst="rect">
            <a:avLst/>
          </a:prstGeom>
          <a:noFill/>
        </p:spPr>
        <p:txBody>
          <a:bodyPr wrap="square" rtlCol="0">
            <a:spAutoFit/>
          </a:bodyPr>
          <a:lstStyle/>
          <a:p>
            <a:r>
              <a:rPr lang="en-US">
                <a:solidFill>
                  <a:schemeClr val="bg1"/>
                </a:solidFill>
              </a:rPr>
              <a:t>42</a:t>
            </a:r>
          </a:p>
        </p:txBody>
      </p:sp>
      <p:sp>
        <p:nvSpPr>
          <p:cNvPr id="107" name="TextBox 106">
            <a:extLst>
              <a:ext uri="{FF2B5EF4-FFF2-40B4-BE49-F238E27FC236}">
                <a16:creationId xmlns:a16="http://schemas.microsoft.com/office/drawing/2014/main" id="{A5BD7D39-E978-A44F-E4DD-2DE092D47A9F}"/>
              </a:ext>
            </a:extLst>
          </p:cNvPr>
          <p:cNvSpPr txBox="1"/>
          <p:nvPr/>
        </p:nvSpPr>
        <p:spPr>
          <a:xfrm>
            <a:off x="6781410" y="1543434"/>
            <a:ext cx="765499"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2023</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8" name="TextBox 107">
            <a:extLst>
              <a:ext uri="{FF2B5EF4-FFF2-40B4-BE49-F238E27FC236}">
                <a16:creationId xmlns:a16="http://schemas.microsoft.com/office/drawing/2014/main" id="{87746482-1F71-1160-589B-D58C686364E8}"/>
              </a:ext>
            </a:extLst>
          </p:cNvPr>
          <p:cNvSpPr txBox="1"/>
          <p:nvPr/>
        </p:nvSpPr>
        <p:spPr>
          <a:xfrm>
            <a:off x="9931050" y="1589047"/>
            <a:ext cx="938161"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2022</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10" name="Straight Arrow Connector 109">
            <a:extLst>
              <a:ext uri="{FF2B5EF4-FFF2-40B4-BE49-F238E27FC236}">
                <a16:creationId xmlns:a16="http://schemas.microsoft.com/office/drawing/2014/main" id="{514956FC-8B55-6629-8720-20ED866B4331}"/>
              </a:ext>
            </a:extLst>
          </p:cNvPr>
          <p:cNvCxnSpPr>
            <a:cxnSpLocks/>
          </p:cNvCxnSpPr>
          <p:nvPr/>
        </p:nvCxnSpPr>
        <p:spPr>
          <a:xfrm flipV="1">
            <a:off x="7169322" y="2188669"/>
            <a:ext cx="371769" cy="733232"/>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B942DE0-76A3-7E87-DDDA-74055EBAF087}"/>
              </a:ext>
            </a:extLst>
          </p:cNvPr>
          <p:cNvCxnSpPr>
            <a:cxnSpLocks/>
          </p:cNvCxnSpPr>
          <p:nvPr/>
        </p:nvCxnSpPr>
        <p:spPr>
          <a:xfrm flipV="1">
            <a:off x="10334376" y="2244109"/>
            <a:ext cx="491010" cy="661268"/>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14B476D-BD6F-E09E-CD07-68431C2DB5CA}"/>
              </a:ext>
            </a:extLst>
          </p:cNvPr>
          <p:cNvSpPr txBox="1"/>
          <p:nvPr/>
        </p:nvSpPr>
        <p:spPr>
          <a:xfrm>
            <a:off x="8784871" y="2884826"/>
            <a:ext cx="529410" cy="276999"/>
          </a:xfrm>
          <a:prstGeom prst="rect">
            <a:avLst/>
          </a:prstGeom>
          <a:noFill/>
        </p:spPr>
        <p:txBody>
          <a:bodyPr wrap="square" rtlCol="0">
            <a:spAutoFit/>
          </a:bodyPr>
          <a:lstStyle/>
          <a:p>
            <a:r>
              <a:rPr lang="en-US" sz="1200"/>
              <a:t>-100</a:t>
            </a:r>
          </a:p>
        </p:txBody>
      </p:sp>
      <p:sp>
        <p:nvSpPr>
          <p:cNvPr id="132" name="Oval 131">
            <a:extLst>
              <a:ext uri="{FF2B5EF4-FFF2-40B4-BE49-F238E27FC236}">
                <a16:creationId xmlns:a16="http://schemas.microsoft.com/office/drawing/2014/main" id="{DD8C1E71-ECE7-EDF0-C239-396A89FC5694}"/>
              </a:ext>
            </a:extLst>
          </p:cNvPr>
          <p:cNvSpPr/>
          <p:nvPr/>
        </p:nvSpPr>
        <p:spPr>
          <a:xfrm>
            <a:off x="7151319" y="4867761"/>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23C630E9-127E-13A4-763A-E10DC082D226}"/>
              </a:ext>
            </a:extLst>
          </p:cNvPr>
          <p:cNvCxnSpPr>
            <a:cxnSpLocks/>
            <a:endCxn id="132" idx="1"/>
          </p:cNvCxnSpPr>
          <p:nvPr/>
        </p:nvCxnSpPr>
        <p:spPr>
          <a:xfrm flipV="1">
            <a:off x="6301378" y="4971675"/>
            <a:ext cx="959875" cy="64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338382E-DCFF-3501-C3A9-30CE45425978}"/>
              </a:ext>
            </a:extLst>
          </p:cNvPr>
          <p:cNvCxnSpPr>
            <a:cxnSpLocks/>
          </p:cNvCxnSpPr>
          <p:nvPr/>
        </p:nvCxnSpPr>
        <p:spPr>
          <a:xfrm>
            <a:off x="7038882" y="5318389"/>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D484522-B26D-BE15-93A8-CB949176FFE0}"/>
              </a:ext>
            </a:extLst>
          </p:cNvPr>
          <p:cNvCxnSpPr>
            <a:cxnSpLocks/>
          </p:cNvCxnSpPr>
          <p:nvPr/>
        </p:nvCxnSpPr>
        <p:spPr>
          <a:xfrm flipH="1">
            <a:off x="7328534" y="5612993"/>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19C7D1C9-F941-0987-CAAF-A53E4D551963}"/>
              </a:ext>
            </a:extLst>
          </p:cNvPr>
          <p:cNvSpPr/>
          <p:nvPr/>
        </p:nvSpPr>
        <p:spPr>
          <a:xfrm>
            <a:off x="6057032" y="4255244"/>
            <a:ext cx="2085975" cy="201168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4B2BF50-FFF3-DD7B-8023-C738C005484C}"/>
              </a:ext>
            </a:extLst>
          </p:cNvPr>
          <p:cNvSpPr/>
          <p:nvPr/>
        </p:nvSpPr>
        <p:spPr>
          <a:xfrm>
            <a:off x="5439704" y="5185387"/>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4CE790E-9962-E104-B447-46EF8B2BF2FD}"/>
              </a:ext>
            </a:extLst>
          </p:cNvPr>
          <p:cNvSpPr/>
          <p:nvPr/>
        </p:nvSpPr>
        <p:spPr>
          <a:xfrm>
            <a:off x="6724680" y="4823477"/>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5197762-BB7D-8559-4038-469A91EAFE15}"/>
              </a:ext>
            </a:extLst>
          </p:cNvPr>
          <p:cNvSpPr/>
          <p:nvPr/>
        </p:nvSpPr>
        <p:spPr>
          <a:xfrm>
            <a:off x="6838081" y="4941798"/>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5A6DB7E0-6313-6681-97ED-8F5AF2851579}"/>
              </a:ext>
            </a:extLst>
          </p:cNvPr>
          <p:cNvCxnSpPr>
            <a:cxnSpLocks/>
            <a:stCxn id="136" idx="1"/>
            <a:endCxn id="138" idx="1"/>
          </p:cNvCxnSpPr>
          <p:nvPr/>
        </p:nvCxnSpPr>
        <p:spPr>
          <a:xfrm>
            <a:off x="6362516" y="4549848"/>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43B59F1-E7B2-4286-9660-43F185309DC3}"/>
              </a:ext>
            </a:extLst>
          </p:cNvPr>
          <p:cNvCxnSpPr>
            <a:cxnSpLocks/>
            <a:stCxn id="136" idx="0"/>
          </p:cNvCxnSpPr>
          <p:nvPr/>
        </p:nvCxnSpPr>
        <p:spPr>
          <a:xfrm>
            <a:off x="7100020" y="4255244"/>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5C6B4C9-79EC-49A4-7774-CCEEBCF4C3B2}"/>
              </a:ext>
            </a:extLst>
          </p:cNvPr>
          <p:cNvCxnSpPr>
            <a:cxnSpLocks/>
            <a:stCxn id="136" idx="7"/>
          </p:cNvCxnSpPr>
          <p:nvPr/>
        </p:nvCxnSpPr>
        <p:spPr>
          <a:xfrm flipH="1">
            <a:off x="7389672" y="4549848"/>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39BBB46D-229D-0695-A622-233D237020AD}"/>
              </a:ext>
            </a:extLst>
          </p:cNvPr>
          <p:cNvSpPr txBox="1"/>
          <p:nvPr/>
        </p:nvSpPr>
        <p:spPr>
          <a:xfrm>
            <a:off x="6050046" y="4323106"/>
            <a:ext cx="529410" cy="276999"/>
          </a:xfrm>
          <a:prstGeom prst="rect">
            <a:avLst/>
          </a:prstGeom>
          <a:noFill/>
        </p:spPr>
        <p:txBody>
          <a:bodyPr wrap="square" rtlCol="0">
            <a:spAutoFit/>
          </a:bodyPr>
          <a:lstStyle/>
          <a:p>
            <a:r>
              <a:rPr lang="en-US" sz="1200"/>
              <a:t>-50</a:t>
            </a:r>
          </a:p>
        </p:txBody>
      </p:sp>
      <p:sp>
        <p:nvSpPr>
          <p:cNvPr id="145" name="TextBox 144">
            <a:extLst>
              <a:ext uri="{FF2B5EF4-FFF2-40B4-BE49-F238E27FC236}">
                <a16:creationId xmlns:a16="http://schemas.microsoft.com/office/drawing/2014/main" id="{82490208-66E7-7A15-0FE1-15C4E2CF5B23}"/>
              </a:ext>
            </a:extLst>
          </p:cNvPr>
          <p:cNvSpPr txBox="1"/>
          <p:nvPr/>
        </p:nvSpPr>
        <p:spPr>
          <a:xfrm>
            <a:off x="7403146" y="3990532"/>
            <a:ext cx="529410" cy="276999"/>
          </a:xfrm>
          <a:prstGeom prst="rect">
            <a:avLst/>
          </a:prstGeom>
          <a:noFill/>
        </p:spPr>
        <p:txBody>
          <a:bodyPr wrap="square" rtlCol="0">
            <a:spAutoFit/>
          </a:bodyPr>
          <a:lstStyle/>
          <a:p>
            <a:r>
              <a:rPr lang="en-US" sz="1200"/>
              <a:t> 0</a:t>
            </a:r>
          </a:p>
        </p:txBody>
      </p:sp>
      <p:sp>
        <p:nvSpPr>
          <p:cNvPr id="146" name="TextBox 145">
            <a:extLst>
              <a:ext uri="{FF2B5EF4-FFF2-40B4-BE49-F238E27FC236}">
                <a16:creationId xmlns:a16="http://schemas.microsoft.com/office/drawing/2014/main" id="{F4CD6871-A34C-6A3F-7C6D-5D310063DFDA}"/>
              </a:ext>
            </a:extLst>
          </p:cNvPr>
          <p:cNvSpPr txBox="1"/>
          <p:nvPr/>
        </p:nvSpPr>
        <p:spPr>
          <a:xfrm>
            <a:off x="7729024" y="4311018"/>
            <a:ext cx="529410" cy="276999"/>
          </a:xfrm>
          <a:prstGeom prst="rect">
            <a:avLst/>
          </a:prstGeom>
          <a:noFill/>
        </p:spPr>
        <p:txBody>
          <a:bodyPr wrap="square" rtlCol="0">
            <a:spAutoFit/>
          </a:bodyPr>
          <a:lstStyle/>
          <a:p>
            <a:r>
              <a:rPr lang="en-US" sz="1200"/>
              <a:t>50</a:t>
            </a:r>
          </a:p>
        </p:txBody>
      </p:sp>
      <p:sp>
        <p:nvSpPr>
          <p:cNvPr id="147" name="TextBox 146">
            <a:extLst>
              <a:ext uri="{FF2B5EF4-FFF2-40B4-BE49-F238E27FC236}">
                <a16:creationId xmlns:a16="http://schemas.microsoft.com/office/drawing/2014/main" id="{A01DDACD-AB59-F119-72DE-0EBC4F0F59B5}"/>
              </a:ext>
            </a:extLst>
          </p:cNvPr>
          <p:cNvSpPr txBox="1"/>
          <p:nvPr/>
        </p:nvSpPr>
        <p:spPr>
          <a:xfrm>
            <a:off x="8107800" y="4996007"/>
            <a:ext cx="529410" cy="276999"/>
          </a:xfrm>
          <a:prstGeom prst="rect">
            <a:avLst/>
          </a:prstGeom>
          <a:noFill/>
        </p:spPr>
        <p:txBody>
          <a:bodyPr wrap="square" rtlCol="0">
            <a:spAutoFit/>
          </a:bodyPr>
          <a:lstStyle/>
          <a:p>
            <a:r>
              <a:rPr lang="en-US" sz="1200"/>
              <a:t>100</a:t>
            </a:r>
          </a:p>
        </p:txBody>
      </p:sp>
      <p:sp>
        <p:nvSpPr>
          <p:cNvPr id="148" name="TextBox 147">
            <a:extLst>
              <a:ext uri="{FF2B5EF4-FFF2-40B4-BE49-F238E27FC236}">
                <a16:creationId xmlns:a16="http://schemas.microsoft.com/office/drawing/2014/main" id="{4D579346-2D41-2FCB-AB67-41564B17F4BC}"/>
              </a:ext>
            </a:extLst>
          </p:cNvPr>
          <p:cNvSpPr txBox="1"/>
          <p:nvPr/>
        </p:nvSpPr>
        <p:spPr>
          <a:xfrm>
            <a:off x="6898054" y="4984726"/>
            <a:ext cx="445949" cy="369332"/>
          </a:xfrm>
          <a:prstGeom prst="rect">
            <a:avLst/>
          </a:prstGeom>
          <a:noFill/>
        </p:spPr>
        <p:txBody>
          <a:bodyPr wrap="square" rtlCol="0">
            <a:spAutoFit/>
          </a:bodyPr>
          <a:lstStyle/>
          <a:p>
            <a:r>
              <a:rPr lang="en-US">
                <a:solidFill>
                  <a:schemeClr val="bg1"/>
                </a:solidFill>
              </a:rPr>
              <a:t>58</a:t>
            </a:r>
          </a:p>
        </p:txBody>
      </p:sp>
      <p:sp>
        <p:nvSpPr>
          <p:cNvPr id="149" name="TextBox 148">
            <a:extLst>
              <a:ext uri="{FF2B5EF4-FFF2-40B4-BE49-F238E27FC236}">
                <a16:creationId xmlns:a16="http://schemas.microsoft.com/office/drawing/2014/main" id="{86579D0B-3AD8-88B5-D343-81231B4206B9}"/>
              </a:ext>
            </a:extLst>
          </p:cNvPr>
          <p:cNvSpPr txBox="1"/>
          <p:nvPr/>
        </p:nvSpPr>
        <p:spPr>
          <a:xfrm>
            <a:off x="6709110" y="3692256"/>
            <a:ext cx="765499"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2023</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50" name="Straight Arrow Connector 149">
            <a:extLst>
              <a:ext uri="{FF2B5EF4-FFF2-40B4-BE49-F238E27FC236}">
                <a16:creationId xmlns:a16="http://schemas.microsoft.com/office/drawing/2014/main" id="{EFE382C5-556B-9E2C-BE32-A0422186D29C}"/>
              </a:ext>
            </a:extLst>
          </p:cNvPr>
          <p:cNvCxnSpPr>
            <a:cxnSpLocks/>
          </p:cNvCxnSpPr>
          <p:nvPr/>
        </p:nvCxnSpPr>
        <p:spPr>
          <a:xfrm flipV="1">
            <a:off x="7238258" y="4662356"/>
            <a:ext cx="690504" cy="428918"/>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5ACC326F-1B7F-2C43-4B31-92946EDF3107}"/>
              </a:ext>
            </a:extLst>
          </p:cNvPr>
          <p:cNvSpPr/>
          <p:nvPr/>
        </p:nvSpPr>
        <p:spPr>
          <a:xfrm>
            <a:off x="4203382" y="2769285"/>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A2D919ED-FE90-8D30-96B3-70DFED7CF614}"/>
              </a:ext>
            </a:extLst>
          </p:cNvPr>
          <p:cNvCxnSpPr>
            <a:cxnSpLocks/>
            <a:endCxn id="151" idx="1"/>
          </p:cNvCxnSpPr>
          <p:nvPr/>
        </p:nvCxnSpPr>
        <p:spPr>
          <a:xfrm flipV="1">
            <a:off x="3353441" y="2873199"/>
            <a:ext cx="959875" cy="64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F174A0D-4E3C-7EBE-FE14-A4E7498DEE5D}"/>
              </a:ext>
            </a:extLst>
          </p:cNvPr>
          <p:cNvCxnSpPr>
            <a:cxnSpLocks/>
          </p:cNvCxnSpPr>
          <p:nvPr/>
        </p:nvCxnSpPr>
        <p:spPr>
          <a:xfrm>
            <a:off x="4090945" y="3219913"/>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29124D5-AAF6-0820-0751-532AC17BF185}"/>
              </a:ext>
            </a:extLst>
          </p:cNvPr>
          <p:cNvCxnSpPr>
            <a:cxnSpLocks/>
          </p:cNvCxnSpPr>
          <p:nvPr/>
        </p:nvCxnSpPr>
        <p:spPr>
          <a:xfrm flipH="1">
            <a:off x="4380597" y="3514517"/>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89159B51-CC4C-E794-1293-FF7D8F3203D7}"/>
              </a:ext>
            </a:extLst>
          </p:cNvPr>
          <p:cNvSpPr/>
          <p:nvPr/>
        </p:nvSpPr>
        <p:spPr>
          <a:xfrm>
            <a:off x="3109095" y="2156768"/>
            <a:ext cx="2085975" cy="201168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DF843029-ADA9-1D09-F32B-C70EE3C5F7BB}"/>
              </a:ext>
            </a:extLst>
          </p:cNvPr>
          <p:cNvSpPr/>
          <p:nvPr/>
        </p:nvSpPr>
        <p:spPr>
          <a:xfrm>
            <a:off x="2267482" y="3061033"/>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0E42CA98-BD07-C0CC-EB71-F2A4AC6CDE3B}"/>
              </a:ext>
            </a:extLst>
          </p:cNvPr>
          <p:cNvSpPr/>
          <p:nvPr/>
        </p:nvSpPr>
        <p:spPr>
          <a:xfrm>
            <a:off x="3776743" y="2725001"/>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B41368B1-BAA9-CF3C-E8A0-4342D58E490A}"/>
              </a:ext>
            </a:extLst>
          </p:cNvPr>
          <p:cNvSpPr/>
          <p:nvPr/>
        </p:nvSpPr>
        <p:spPr>
          <a:xfrm>
            <a:off x="3890144" y="2843322"/>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72DE3CF7-37ED-8750-09F3-3E42435D2B4F}"/>
              </a:ext>
            </a:extLst>
          </p:cNvPr>
          <p:cNvCxnSpPr>
            <a:cxnSpLocks/>
            <a:stCxn id="155" idx="1"/>
            <a:endCxn id="157" idx="1"/>
          </p:cNvCxnSpPr>
          <p:nvPr/>
        </p:nvCxnSpPr>
        <p:spPr>
          <a:xfrm>
            <a:off x="3414579" y="2451372"/>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350E18A-C8FA-64FB-C9AF-ACB2A4770FA5}"/>
              </a:ext>
            </a:extLst>
          </p:cNvPr>
          <p:cNvCxnSpPr>
            <a:cxnSpLocks/>
            <a:stCxn id="155" idx="0"/>
          </p:cNvCxnSpPr>
          <p:nvPr/>
        </p:nvCxnSpPr>
        <p:spPr>
          <a:xfrm>
            <a:off x="4152083" y="2156768"/>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FAC3709-D8B5-6BC6-65A6-63AC10C4F3BB}"/>
              </a:ext>
            </a:extLst>
          </p:cNvPr>
          <p:cNvCxnSpPr>
            <a:cxnSpLocks/>
            <a:stCxn id="155" idx="7"/>
          </p:cNvCxnSpPr>
          <p:nvPr/>
        </p:nvCxnSpPr>
        <p:spPr>
          <a:xfrm flipH="1">
            <a:off x="4441735" y="2451372"/>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EFC13C0C-7775-90A0-44C4-DC95107FE926}"/>
              </a:ext>
            </a:extLst>
          </p:cNvPr>
          <p:cNvSpPr txBox="1"/>
          <p:nvPr/>
        </p:nvSpPr>
        <p:spPr>
          <a:xfrm>
            <a:off x="2647456" y="2941284"/>
            <a:ext cx="529410" cy="276999"/>
          </a:xfrm>
          <a:prstGeom prst="rect">
            <a:avLst/>
          </a:prstGeom>
          <a:noFill/>
        </p:spPr>
        <p:txBody>
          <a:bodyPr wrap="square" rtlCol="0">
            <a:spAutoFit/>
          </a:bodyPr>
          <a:lstStyle/>
          <a:p>
            <a:r>
              <a:rPr lang="en-US" sz="1200"/>
              <a:t>-100</a:t>
            </a:r>
          </a:p>
        </p:txBody>
      </p:sp>
      <p:sp>
        <p:nvSpPr>
          <p:cNvPr id="163" name="TextBox 162">
            <a:extLst>
              <a:ext uri="{FF2B5EF4-FFF2-40B4-BE49-F238E27FC236}">
                <a16:creationId xmlns:a16="http://schemas.microsoft.com/office/drawing/2014/main" id="{E39EF1E9-9710-2CC4-458B-8B17C43699FD}"/>
              </a:ext>
            </a:extLst>
          </p:cNvPr>
          <p:cNvSpPr txBox="1"/>
          <p:nvPr/>
        </p:nvSpPr>
        <p:spPr>
          <a:xfrm>
            <a:off x="3010197" y="2231308"/>
            <a:ext cx="529410" cy="276999"/>
          </a:xfrm>
          <a:prstGeom prst="rect">
            <a:avLst/>
          </a:prstGeom>
          <a:noFill/>
        </p:spPr>
        <p:txBody>
          <a:bodyPr wrap="square" rtlCol="0">
            <a:spAutoFit/>
          </a:bodyPr>
          <a:lstStyle/>
          <a:p>
            <a:r>
              <a:rPr lang="en-US" sz="1200"/>
              <a:t>-50</a:t>
            </a:r>
          </a:p>
        </p:txBody>
      </p:sp>
      <p:sp>
        <p:nvSpPr>
          <p:cNvPr id="164" name="TextBox 163">
            <a:extLst>
              <a:ext uri="{FF2B5EF4-FFF2-40B4-BE49-F238E27FC236}">
                <a16:creationId xmlns:a16="http://schemas.microsoft.com/office/drawing/2014/main" id="{9F33735A-09D3-42C3-2DA3-4A765680920C}"/>
              </a:ext>
            </a:extLst>
          </p:cNvPr>
          <p:cNvSpPr txBox="1"/>
          <p:nvPr/>
        </p:nvSpPr>
        <p:spPr>
          <a:xfrm>
            <a:off x="3998011" y="1866178"/>
            <a:ext cx="529410" cy="276999"/>
          </a:xfrm>
          <a:prstGeom prst="rect">
            <a:avLst/>
          </a:prstGeom>
          <a:noFill/>
        </p:spPr>
        <p:txBody>
          <a:bodyPr wrap="square" rtlCol="0">
            <a:spAutoFit/>
          </a:bodyPr>
          <a:lstStyle/>
          <a:p>
            <a:r>
              <a:rPr lang="en-US" sz="1200"/>
              <a:t> 0</a:t>
            </a:r>
          </a:p>
        </p:txBody>
      </p:sp>
      <p:sp>
        <p:nvSpPr>
          <p:cNvPr id="165" name="TextBox 164">
            <a:extLst>
              <a:ext uri="{FF2B5EF4-FFF2-40B4-BE49-F238E27FC236}">
                <a16:creationId xmlns:a16="http://schemas.microsoft.com/office/drawing/2014/main" id="{99C88D2E-CA2E-7E5E-F669-956B172F0674}"/>
              </a:ext>
            </a:extLst>
          </p:cNvPr>
          <p:cNvSpPr txBox="1"/>
          <p:nvPr/>
        </p:nvSpPr>
        <p:spPr>
          <a:xfrm>
            <a:off x="4833339" y="2213137"/>
            <a:ext cx="529410" cy="276999"/>
          </a:xfrm>
          <a:prstGeom prst="rect">
            <a:avLst/>
          </a:prstGeom>
          <a:noFill/>
        </p:spPr>
        <p:txBody>
          <a:bodyPr wrap="square" rtlCol="0">
            <a:spAutoFit/>
          </a:bodyPr>
          <a:lstStyle/>
          <a:p>
            <a:r>
              <a:rPr lang="en-US" sz="1200"/>
              <a:t>50</a:t>
            </a:r>
          </a:p>
        </p:txBody>
      </p:sp>
      <p:sp>
        <p:nvSpPr>
          <p:cNvPr id="166" name="TextBox 165">
            <a:extLst>
              <a:ext uri="{FF2B5EF4-FFF2-40B4-BE49-F238E27FC236}">
                <a16:creationId xmlns:a16="http://schemas.microsoft.com/office/drawing/2014/main" id="{F711C131-4E8D-DADA-335E-1679B36D2345}"/>
              </a:ext>
            </a:extLst>
          </p:cNvPr>
          <p:cNvSpPr txBox="1"/>
          <p:nvPr/>
        </p:nvSpPr>
        <p:spPr>
          <a:xfrm>
            <a:off x="5159863" y="2897531"/>
            <a:ext cx="529410" cy="276999"/>
          </a:xfrm>
          <a:prstGeom prst="rect">
            <a:avLst/>
          </a:prstGeom>
          <a:noFill/>
        </p:spPr>
        <p:txBody>
          <a:bodyPr wrap="square" rtlCol="0">
            <a:spAutoFit/>
          </a:bodyPr>
          <a:lstStyle/>
          <a:p>
            <a:r>
              <a:rPr lang="en-US" sz="1200"/>
              <a:t>100</a:t>
            </a:r>
          </a:p>
        </p:txBody>
      </p:sp>
      <p:sp>
        <p:nvSpPr>
          <p:cNvPr id="167" name="TextBox 166">
            <a:extLst>
              <a:ext uri="{FF2B5EF4-FFF2-40B4-BE49-F238E27FC236}">
                <a16:creationId xmlns:a16="http://schemas.microsoft.com/office/drawing/2014/main" id="{30317973-2AA2-6B99-0A01-E8BAE410BEC4}"/>
              </a:ext>
            </a:extLst>
          </p:cNvPr>
          <p:cNvSpPr txBox="1"/>
          <p:nvPr/>
        </p:nvSpPr>
        <p:spPr>
          <a:xfrm>
            <a:off x="3950117" y="2886250"/>
            <a:ext cx="445949" cy="369332"/>
          </a:xfrm>
          <a:prstGeom prst="rect">
            <a:avLst/>
          </a:prstGeom>
          <a:noFill/>
        </p:spPr>
        <p:txBody>
          <a:bodyPr wrap="square" rtlCol="0">
            <a:spAutoFit/>
          </a:bodyPr>
          <a:lstStyle/>
          <a:p>
            <a:r>
              <a:rPr lang="en-US">
                <a:solidFill>
                  <a:schemeClr val="bg1"/>
                </a:solidFill>
              </a:rPr>
              <a:t>59</a:t>
            </a:r>
          </a:p>
        </p:txBody>
      </p:sp>
      <p:sp>
        <p:nvSpPr>
          <p:cNvPr id="168" name="TextBox 167">
            <a:extLst>
              <a:ext uri="{FF2B5EF4-FFF2-40B4-BE49-F238E27FC236}">
                <a16:creationId xmlns:a16="http://schemas.microsoft.com/office/drawing/2014/main" id="{059CF7F5-8876-E129-ECE6-057088B9EB84}"/>
              </a:ext>
            </a:extLst>
          </p:cNvPr>
          <p:cNvSpPr txBox="1"/>
          <p:nvPr/>
        </p:nvSpPr>
        <p:spPr>
          <a:xfrm>
            <a:off x="3787054" y="1567902"/>
            <a:ext cx="765499"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2024</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69" name="Straight Arrow Connector 168">
            <a:extLst>
              <a:ext uri="{FF2B5EF4-FFF2-40B4-BE49-F238E27FC236}">
                <a16:creationId xmlns:a16="http://schemas.microsoft.com/office/drawing/2014/main" id="{7B11B40E-DDF9-DBA7-D615-889D3A2829F4}"/>
              </a:ext>
            </a:extLst>
          </p:cNvPr>
          <p:cNvCxnSpPr>
            <a:cxnSpLocks/>
          </p:cNvCxnSpPr>
          <p:nvPr/>
        </p:nvCxnSpPr>
        <p:spPr>
          <a:xfrm flipV="1">
            <a:off x="4303067" y="2587493"/>
            <a:ext cx="685993" cy="365935"/>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E1C0858E-1A5C-10E0-658A-2D9EFC49D72E}"/>
              </a:ext>
            </a:extLst>
          </p:cNvPr>
          <p:cNvCxnSpPr>
            <a:cxnSpLocks/>
          </p:cNvCxnSpPr>
          <p:nvPr/>
        </p:nvCxnSpPr>
        <p:spPr>
          <a:xfrm flipH="1">
            <a:off x="4775616" y="3504878"/>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id="{A5FFA9B1-3525-31D6-6806-EF4AC3EE9B67}"/>
              </a:ext>
            </a:extLst>
          </p:cNvPr>
          <p:cNvSpPr/>
          <p:nvPr/>
        </p:nvSpPr>
        <p:spPr>
          <a:xfrm>
            <a:off x="4155168" y="4882590"/>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721B0F76-B322-B515-CAE8-76A4DE4D98C6}"/>
              </a:ext>
            </a:extLst>
          </p:cNvPr>
          <p:cNvCxnSpPr>
            <a:cxnSpLocks/>
            <a:endCxn id="214" idx="1"/>
          </p:cNvCxnSpPr>
          <p:nvPr/>
        </p:nvCxnSpPr>
        <p:spPr>
          <a:xfrm flipV="1">
            <a:off x="3305227" y="4986504"/>
            <a:ext cx="959875" cy="64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9CB97C3-89F9-4265-EDC3-6D362959E4F5}"/>
              </a:ext>
            </a:extLst>
          </p:cNvPr>
          <p:cNvCxnSpPr>
            <a:cxnSpLocks/>
          </p:cNvCxnSpPr>
          <p:nvPr/>
        </p:nvCxnSpPr>
        <p:spPr>
          <a:xfrm>
            <a:off x="4042731" y="5333218"/>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8257AD1-4357-AFD8-4C77-64855FD3A60A}"/>
              </a:ext>
            </a:extLst>
          </p:cNvPr>
          <p:cNvCxnSpPr>
            <a:cxnSpLocks/>
          </p:cNvCxnSpPr>
          <p:nvPr/>
        </p:nvCxnSpPr>
        <p:spPr>
          <a:xfrm flipH="1">
            <a:off x="4332383" y="5627822"/>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18" name="Oval 217">
            <a:extLst>
              <a:ext uri="{FF2B5EF4-FFF2-40B4-BE49-F238E27FC236}">
                <a16:creationId xmlns:a16="http://schemas.microsoft.com/office/drawing/2014/main" id="{E7846CD1-A4F6-1C31-B9DD-787EAF0243E3}"/>
              </a:ext>
            </a:extLst>
          </p:cNvPr>
          <p:cNvSpPr/>
          <p:nvPr/>
        </p:nvSpPr>
        <p:spPr>
          <a:xfrm>
            <a:off x="3060881" y="4270073"/>
            <a:ext cx="2085975" cy="201168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B7143B1D-64C1-C9E2-3A36-56E53B921CD3}"/>
              </a:ext>
            </a:extLst>
          </p:cNvPr>
          <p:cNvSpPr/>
          <p:nvPr/>
        </p:nvSpPr>
        <p:spPr>
          <a:xfrm>
            <a:off x="2443553" y="5200216"/>
            <a:ext cx="3467100" cy="1235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FA469408-2971-0848-AC5D-CA805D81CF43}"/>
              </a:ext>
            </a:extLst>
          </p:cNvPr>
          <p:cNvSpPr/>
          <p:nvPr/>
        </p:nvSpPr>
        <p:spPr>
          <a:xfrm>
            <a:off x="3728529" y="4838306"/>
            <a:ext cx="750678" cy="7095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9C1C4363-54F0-F9F4-8151-80534A947957}"/>
              </a:ext>
            </a:extLst>
          </p:cNvPr>
          <p:cNvSpPr/>
          <p:nvPr/>
        </p:nvSpPr>
        <p:spPr>
          <a:xfrm>
            <a:off x="3841930" y="4956627"/>
            <a:ext cx="523875" cy="487177"/>
          </a:xfrm>
          <a:prstGeom prst="ellipse">
            <a:avLst/>
          </a:prstGeom>
          <a:solidFill>
            <a:srgbClr val="E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8250A38C-8BAE-9D6D-C651-71734117C227}"/>
              </a:ext>
            </a:extLst>
          </p:cNvPr>
          <p:cNvCxnSpPr>
            <a:cxnSpLocks/>
            <a:stCxn id="218" idx="1"/>
            <a:endCxn id="220" idx="1"/>
          </p:cNvCxnSpPr>
          <p:nvPr/>
        </p:nvCxnSpPr>
        <p:spPr>
          <a:xfrm>
            <a:off x="3366365" y="4564677"/>
            <a:ext cx="472098"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B7821EC-6CE6-8D22-384B-D43EC8B127B6}"/>
              </a:ext>
            </a:extLst>
          </p:cNvPr>
          <p:cNvCxnSpPr>
            <a:cxnSpLocks/>
            <a:stCxn id="218" idx="0"/>
          </p:cNvCxnSpPr>
          <p:nvPr/>
        </p:nvCxnSpPr>
        <p:spPr>
          <a:xfrm>
            <a:off x="4103869" y="4270073"/>
            <a:ext cx="0" cy="56823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90F0245-8BAE-7322-E100-E4A66916A6B9}"/>
              </a:ext>
            </a:extLst>
          </p:cNvPr>
          <p:cNvCxnSpPr>
            <a:cxnSpLocks/>
            <a:stCxn id="218" idx="7"/>
          </p:cNvCxnSpPr>
          <p:nvPr/>
        </p:nvCxnSpPr>
        <p:spPr>
          <a:xfrm flipH="1">
            <a:off x="4393521" y="4564677"/>
            <a:ext cx="447851" cy="377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E0485B0F-ABA7-4E2A-CFBE-3B32C502E540}"/>
              </a:ext>
            </a:extLst>
          </p:cNvPr>
          <p:cNvSpPr txBox="1"/>
          <p:nvPr/>
        </p:nvSpPr>
        <p:spPr>
          <a:xfrm>
            <a:off x="2599242" y="5054589"/>
            <a:ext cx="529410" cy="276999"/>
          </a:xfrm>
          <a:prstGeom prst="rect">
            <a:avLst/>
          </a:prstGeom>
          <a:noFill/>
        </p:spPr>
        <p:txBody>
          <a:bodyPr wrap="square" rtlCol="0">
            <a:spAutoFit/>
          </a:bodyPr>
          <a:lstStyle/>
          <a:p>
            <a:r>
              <a:rPr lang="en-US" sz="1200"/>
              <a:t>-100</a:t>
            </a:r>
          </a:p>
        </p:txBody>
      </p:sp>
      <p:sp>
        <p:nvSpPr>
          <p:cNvPr id="226" name="TextBox 225">
            <a:extLst>
              <a:ext uri="{FF2B5EF4-FFF2-40B4-BE49-F238E27FC236}">
                <a16:creationId xmlns:a16="http://schemas.microsoft.com/office/drawing/2014/main" id="{A322795A-9155-4BE9-AFAF-8CD3D1E69D63}"/>
              </a:ext>
            </a:extLst>
          </p:cNvPr>
          <p:cNvSpPr txBox="1"/>
          <p:nvPr/>
        </p:nvSpPr>
        <p:spPr>
          <a:xfrm>
            <a:off x="3053895" y="4337935"/>
            <a:ext cx="529410" cy="276999"/>
          </a:xfrm>
          <a:prstGeom prst="rect">
            <a:avLst/>
          </a:prstGeom>
          <a:noFill/>
        </p:spPr>
        <p:txBody>
          <a:bodyPr wrap="square" rtlCol="0">
            <a:spAutoFit/>
          </a:bodyPr>
          <a:lstStyle/>
          <a:p>
            <a:r>
              <a:rPr lang="en-US" sz="1200"/>
              <a:t>-50</a:t>
            </a:r>
          </a:p>
        </p:txBody>
      </p:sp>
      <p:sp>
        <p:nvSpPr>
          <p:cNvPr id="227" name="TextBox 226">
            <a:extLst>
              <a:ext uri="{FF2B5EF4-FFF2-40B4-BE49-F238E27FC236}">
                <a16:creationId xmlns:a16="http://schemas.microsoft.com/office/drawing/2014/main" id="{1961B93D-0D01-8119-962C-800E50E6A356}"/>
              </a:ext>
            </a:extLst>
          </p:cNvPr>
          <p:cNvSpPr txBox="1"/>
          <p:nvPr/>
        </p:nvSpPr>
        <p:spPr>
          <a:xfrm>
            <a:off x="4406995" y="4005361"/>
            <a:ext cx="529410" cy="276999"/>
          </a:xfrm>
          <a:prstGeom prst="rect">
            <a:avLst/>
          </a:prstGeom>
          <a:noFill/>
        </p:spPr>
        <p:txBody>
          <a:bodyPr wrap="square" rtlCol="0">
            <a:spAutoFit/>
          </a:bodyPr>
          <a:lstStyle/>
          <a:p>
            <a:r>
              <a:rPr lang="en-US" sz="1200"/>
              <a:t> 0</a:t>
            </a:r>
          </a:p>
        </p:txBody>
      </p:sp>
      <p:sp>
        <p:nvSpPr>
          <p:cNvPr id="228" name="TextBox 227">
            <a:extLst>
              <a:ext uri="{FF2B5EF4-FFF2-40B4-BE49-F238E27FC236}">
                <a16:creationId xmlns:a16="http://schemas.microsoft.com/office/drawing/2014/main" id="{D33F3CB1-0529-2B45-4A5E-00BC08B24CF2}"/>
              </a:ext>
            </a:extLst>
          </p:cNvPr>
          <p:cNvSpPr txBox="1"/>
          <p:nvPr/>
        </p:nvSpPr>
        <p:spPr>
          <a:xfrm>
            <a:off x="4732873" y="4325847"/>
            <a:ext cx="529410" cy="276999"/>
          </a:xfrm>
          <a:prstGeom prst="rect">
            <a:avLst/>
          </a:prstGeom>
          <a:noFill/>
        </p:spPr>
        <p:txBody>
          <a:bodyPr wrap="square" rtlCol="0">
            <a:spAutoFit/>
          </a:bodyPr>
          <a:lstStyle/>
          <a:p>
            <a:r>
              <a:rPr lang="en-US" sz="1200"/>
              <a:t>50</a:t>
            </a:r>
          </a:p>
        </p:txBody>
      </p:sp>
      <p:sp>
        <p:nvSpPr>
          <p:cNvPr id="229" name="TextBox 228">
            <a:extLst>
              <a:ext uri="{FF2B5EF4-FFF2-40B4-BE49-F238E27FC236}">
                <a16:creationId xmlns:a16="http://schemas.microsoft.com/office/drawing/2014/main" id="{D313FCFF-41E5-A0BC-AFC2-312FD9502494}"/>
              </a:ext>
            </a:extLst>
          </p:cNvPr>
          <p:cNvSpPr txBox="1"/>
          <p:nvPr/>
        </p:nvSpPr>
        <p:spPr>
          <a:xfrm>
            <a:off x="5111649" y="5010836"/>
            <a:ext cx="529410" cy="276999"/>
          </a:xfrm>
          <a:prstGeom prst="rect">
            <a:avLst/>
          </a:prstGeom>
          <a:noFill/>
        </p:spPr>
        <p:txBody>
          <a:bodyPr wrap="square" rtlCol="0">
            <a:spAutoFit/>
          </a:bodyPr>
          <a:lstStyle/>
          <a:p>
            <a:r>
              <a:rPr lang="en-US" sz="1200"/>
              <a:t>100</a:t>
            </a:r>
          </a:p>
        </p:txBody>
      </p:sp>
      <p:sp>
        <p:nvSpPr>
          <p:cNvPr id="230" name="TextBox 229">
            <a:extLst>
              <a:ext uri="{FF2B5EF4-FFF2-40B4-BE49-F238E27FC236}">
                <a16:creationId xmlns:a16="http://schemas.microsoft.com/office/drawing/2014/main" id="{EA831080-F27C-7ABC-7393-BAD32D7A347D}"/>
              </a:ext>
            </a:extLst>
          </p:cNvPr>
          <p:cNvSpPr txBox="1"/>
          <p:nvPr/>
        </p:nvSpPr>
        <p:spPr>
          <a:xfrm>
            <a:off x="3901903" y="4999555"/>
            <a:ext cx="445949" cy="369332"/>
          </a:xfrm>
          <a:prstGeom prst="rect">
            <a:avLst/>
          </a:prstGeom>
          <a:noFill/>
        </p:spPr>
        <p:txBody>
          <a:bodyPr wrap="square" rtlCol="0">
            <a:spAutoFit/>
          </a:bodyPr>
          <a:lstStyle/>
          <a:p>
            <a:r>
              <a:rPr lang="en-US">
                <a:solidFill>
                  <a:schemeClr val="bg1"/>
                </a:solidFill>
              </a:rPr>
              <a:t>67</a:t>
            </a:r>
          </a:p>
        </p:txBody>
      </p:sp>
      <p:sp>
        <p:nvSpPr>
          <p:cNvPr id="231" name="TextBox 230">
            <a:extLst>
              <a:ext uri="{FF2B5EF4-FFF2-40B4-BE49-F238E27FC236}">
                <a16:creationId xmlns:a16="http://schemas.microsoft.com/office/drawing/2014/main" id="{3C57DD37-67A0-F3DD-3452-05D3576CF9B3}"/>
              </a:ext>
            </a:extLst>
          </p:cNvPr>
          <p:cNvSpPr txBox="1"/>
          <p:nvPr/>
        </p:nvSpPr>
        <p:spPr>
          <a:xfrm>
            <a:off x="3712959" y="3707085"/>
            <a:ext cx="765499"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2024</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232" name="Straight Arrow Connector 231">
            <a:extLst>
              <a:ext uri="{FF2B5EF4-FFF2-40B4-BE49-F238E27FC236}">
                <a16:creationId xmlns:a16="http://schemas.microsoft.com/office/drawing/2014/main" id="{21050A74-32D0-2C48-2A2B-02F47EB5B10B}"/>
              </a:ext>
            </a:extLst>
          </p:cNvPr>
          <p:cNvCxnSpPr>
            <a:cxnSpLocks/>
          </p:cNvCxnSpPr>
          <p:nvPr/>
        </p:nvCxnSpPr>
        <p:spPr>
          <a:xfrm flipV="1">
            <a:off x="4301172" y="4730087"/>
            <a:ext cx="688532" cy="373179"/>
          </a:xfrm>
          <a:prstGeom prst="straightConnector1">
            <a:avLst/>
          </a:prstGeom>
          <a:ln w="22225">
            <a:solidFill>
              <a:srgbClr val="E60000"/>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678A777C-211B-4E09-0F7E-D72AC506373D}"/>
              </a:ext>
            </a:extLst>
          </p:cNvPr>
          <p:cNvSpPr txBox="1"/>
          <p:nvPr/>
        </p:nvSpPr>
        <p:spPr>
          <a:xfrm>
            <a:off x="5595393" y="5005256"/>
            <a:ext cx="529410" cy="276999"/>
          </a:xfrm>
          <a:prstGeom prst="rect">
            <a:avLst/>
          </a:prstGeom>
          <a:noFill/>
        </p:spPr>
        <p:txBody>
          <a:bodyPr wrap="square" rtlCol="0">
            <a:spAutoFit/>
          </a:bodyPr>
          <a:lstStyle/>
          <a:p>
            <a:r>
              <a:rPr lang="en-US" sz="1200"/>
              <a:t>-100</a:t>
            </a:r>
          </a:p>
        </p:txBody>
      </p:sp>
    </p:spTree>
    <p:extLst>
      <p:ext uri="{BB962C8B-B14F-4D97-AF65-F5344CB8AC3E}">
        <p14:creationId xmlns:p14="http://schemas.microsoft.com/office/powerpoint/2010/main" val="1992041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61458"/>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Top Importance: Access-a-Ride 2024</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3FA75B2E-E803-790D-8103-0B63409BA62F}"/>
              </a:ext>
            </a:extLst>
          </p:cNvPr>
          <p:cNvGrpSpPr/>
          <p:nvPr/>
        </p:nvGrpSpPr>
        <p:grpSpPr>
          <a:xfrm>
            <a:off x="8078236" y="5717331"/>
            <a:ext cx="3822217" cy="870828"/>
            <a:chOff x="8078236" y="5717331"/>
            <a:chExt cx="3822217" cy="870828"/>
          </a:xfrm>
        </p:grpSpPr>
        <p:sp>
          <p:nvSpPr>
            <p:cNvPr id="8" name="Slide Number Placeholder 4">
              <a:extLst>
                <a:ext uri="{FF2B5EF4-FFF2-40B4-BE49-F238E27FC236}">
                  <a16:creationId xmlns:a16="http://schemas.microsoft.com/office/drawing/2014/main" id="{4E38DE90-B9EC-A231-E0E1-E8BCFA35D5C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32</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DA79F7A4-6CE7-CAD7-3BA9-B8BDD6CCD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7" name="Chart 6">
            <a:extLst>
              <a:ext uri="{FF2B5EF4-FFF2-40B4-BE49-F238E27FC236}">
                <a16:creationId xmlns:a16="http://schemas.microsoft.com/office/drawing/2014/main" id="{B4158A22-024C-5B42-9B8A-D3A9D628E791}"/>
              </a:ext>
            </a:extLst>
          </p:cNvPr>
          <p:cNvGraphicFramePr/>
          <p:nvPr>
            <p:extLst>
              <p:ext uri="{D42A27DB-BD31-4B8C-83A1-F6EECF244321}">
                <p14:modId xmlns:p14="http://schemas.microsoft.com/office/powerpoint/2010/main" val="1638352659"/>
              </p:ext>
            </p:extLst>
          </p:nvPr>
        </p:nvGraphicFramePr>
        <p:xfrm>
          <a:off x="225889" y="1665826"/>
          <a:ext cx="6057953" cy="430317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
            <a:extLst>
              <a:ext uri="{FF2B5EF4-FFF2-40B4-BE49-F238E27FC236}">
                <a16:creationId xmlns:a16="http://schemas.microsoft.com/office/drawing/2014/main" id="{9FC9B2D9-2F9A-1404-C9CA-721DCB98DB8F}"/>
              </a:ext>
            </a:extLst>
          </p:cNvPr>
          <p:cNvSpPr>
            <a:spLocks noGrp="1"/>
          </p:cNvSpPr>
          <p:nvPr>
            <p:ph type="body" sz="quarter" idx="10"/>
          </p:nvPr>
        </p:nvSpPr>
        <p:spPr>
          <a:xfrm>
            <a:off x="6824549" y="1740589"/>
            <a:ext cx="5075904" cy="3976742"/>
          </a:xfrm>
        </p:spPr>
        <p:txBody>
          <a:bodyPr>
            <a:noAutofit/>
          </a:bodyPr>
          <a:lstStyle/>
          <a:p>
            <a:pPr marL="0" indent="0">
              <a:buNone/>
            </a:pPr>
            <a:r>
              <a:rPr lang="en-US" sz="1400" b="1"/>
              <a:t>Additional items ranked by level of importance: </a:t>
            </a:r>
          </a:p>
          <a:p>
            <a:pPr marL="457200" indent="-457200">
              <a:spcAft>
                <a:spcPts val="400"/>
              </a:spcAft>
              <a:buSzPct val="100000"/>
              <a:buFont typeface="+mj-lt"/>
              <a:buAutoNum type="arabicPeriod" startAt="6"/>
            </a:pPr>
            <a:r>
              <a:rPr lang="en-US" sz="1600"/>
              <a:t>Feeling safely secured in vehicle</a:t>
            </a:r>
          </a:p>
          <a:p>
            <a:pPr marL="457200" indent="-457200">
              <a:spcAft>
                <a:spcPts val="400"/>
              </a:spcAft>
              <a:buSzPct val="100000"/>
              <a:buFont typeface="+mj-lt"/>
              <a:buAutoNum type="arabicPeriod" startAt="6"/>
            </a:pPr>
            <a:r>
              <a:rPr lang="en-US" sz="1600"/>
              <a:t>Drivers operate vehicles safely</a:t>
            </a:r>
          </a:p>
          <a:p>
            <a:pPr marL="457200" indent="-457200">
              <a:spcAft>
                <a:spcPts val="400"/>
              </a:spcAft>
              <a:buSzPct val="100000"/>
              <a:buFont typeface="+mj-lt"/>
              <a:buAutoNum type="arabicPeriod" startAt="6"/>
            </a:pPr>
            <a:r>
              <a:rPr lang="en-US" sz="1600"/>
              <a:t>Ability to schedule trips for times I need to travel</a:t>
            </a:r>
          </a:p>
          <a:p>
            <a:pPr marL="457200" indent="-457200">
              <a:spcAft>
                <a:spcPts val="400"/>
              </a:spcAft>
              <a:buSzPct val="100000"/>
              <a:buFont typeface="+mj-lt"/>
              <a:buAutoNum type="arabicPeriod" startAt="6"/>
            </a:pPr>
            <a:r>
              <a:rPr lang="en-US" sz="1600"/>
              <a:t>Personal security (safe from crime) on vehicle</a:t>
            </a:r>
          </a:p>
          <a:p>
            <a:pPr marL="457200" indent="-457200">
              <a:spcAft>
                <a:spcPts val="400"/>
              </a:spcAft>
              <a:buSzPct val="100000"/>
              <a:buFont typeface="+mj-lt"/>
              <a:buAutoNum type="arabicPeriod" startAt="6"/>
            </a:pPr>
            <a:r>
              <a:rPr lang="en-US" sz="1600"/>
              <a:t>Drivers being courteous</a:t>
            </a:r>
          </a:p>
          <a:p>
            <a:pPr marL="457200" indent="-457200">
              <a:spcAft>
                <a:spcPts val="400"/>
              </a:spcAft>
              <a:buSzPct val="100000"/>
              <a:buFont typeface="+mj-lt"/>
              <a:buAutoNum type="arabicPeriod" startAt="6"/>
            </a:pPr>
            <a:r>
              <a:rPr lang="en-US" sz="1600"/>
              <a:t>Proper mechanical safety of vehicle</a:t>
            </a:r>
          </a:p>
          <a:p>
            <a:pPr marL="457200" indent="-457200">
              <a:spcAft>
                <a:spcPts val="400"/>
              </a:spcAft>
              <a:buSzPct val="100000"/>
              <a:buFont typeface="+mj-lt"/>
              <a:buAutoNum type="arabicPeriod" startAt="6"/>
            </a:pPr>
            <a:r>
              <a:rPr lang="en-US" sz="1600"/>
              <a:t>Drivers being helpful</a:t>
            </a:r>
          </a:p>
          <a:p>
            <a:pPr marL="457200" indent="-457200">
              <a:spcAft>
                <a:spcPts val="400"/>
              </a:spcAft>
              <a:buSzPct val="100000"/>
              <a:buFont typeface="+mj-lt"/>
              <a:buAutoNum type="arabicPeriod" startAt="6"/>
            </a:pPr>
            <a:r>
              <a:rPr lang="en-US" sz="1600"/>
              <a:t>Vehicle comfort</a:t>
            </a:r>
          </a:p>
          <a:p>
            <a:pPr marL="457200" indent="-457200">
              <a:spcAft>
                <a:spcPts val="400"/>
              </a:spcAft>
              <a:buSzPct val="100000"/>
              <a:buFont typeface="+mj-lt"/>
              <a:buAutoNum type="arabicPeriod" startAt="6"/>
            </a:pPr>
            <a:r>
              <a:rPr lang="en-US" sz="1600"/>
              <a:t>Vehicle cleanliness</a:t>
            </a:r>
          </a:p>
          <a:p>
            <a:pPr marL="457200" indent="-457200">
              <a:spcAft>
                <a:spcPts val="400"/>
              </a:spcAft>
              <a:buSzPct val="100000"/>
              <a:buFont typeface="+mj-lt"/>
              <a:buAutoNum type="arabicPeriod" startAt="6"/>
            </a:pPr>
            <a:r>
              <a:rPr lang="en-US" sz="1600"/>
              <a:t>Availability of scheduling staff</a:t>
            </a:r>
          </a:p>
          <a:p>
            <a:pPr marL="457200" indent="-457200">
              <a:spcAft>
                <a:spcPts val="400"/>
              </a:spcAft>
              <a:buSzPct val="100000"/>
              <a:buFont typeface="+mj-lt"/>
              <a:buAutoNum type="arabicPeriod" startAt="6"/>
            </a:pPr>
            <a:r>
              <a:rPr lang="en-US" sz="1600"/>
              <a:t>Timely resolutions of my questions, concerns or complaints</a:t>
            </a:r>
          </a:p>
        </p:txBody>
      </p:sp>
      <p:sp>
        <p:nvSpPr>
          <p:cNvPr id="5" name="Date Placeholder 3">
            <a:extLst>
              <a:ext uri="{FF2B5EF4-FFF2-40B4-BE49-F238E27FC236}">
                <a16:creationId xmlns:a16="http://schemas.microsoft.com/office/drawing/2014/main" id="{AAAE7F05-B893-BCA2-D35C-A1E595CEF1EC}"/>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7D77D5-C814-6EA2-78D5-A3F1AEBE1D8B}"/>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Tree>
    <p:extLst>
      <p:ext uri="{BB962C8B-B14F-4D97-AF65-F5344CB8AC3E}">
        <p14:creationId xmlns:p14="http://schemas.microsoft.com/office/powerpoint/2010/main" val="3226044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C043F1-BB59-1579-DA37-0AE75A3917F2}"/>
              </a:ext>
            </a:extLst>
          </p:cNvPr>
          <p:cNvSpPr/>
          <p:nvPr/>
        </p:nvSpPr>
        <p:spPr>
          <a:xfrm>
            <a:off x="8343131" y="2366825"/>
            <a:ext cx="3634378" cy="317439"/>
          </a:xfrm>
          <a:prstGeom prst="rect">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23443"/>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Key Driver Analysis: Access-a-Ride 2024</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8EF7BBDC-7DB7-6BEB-EAE9-F40B479E62B5}"/>
              </a:ext>
            </a:extLst>
          </p:cNvPr>
          <p:cNvSpPr/>
          <p:nvPr/>
        </p:nvSpPr>
        <p:spPr>
          <a:xfrm>
            <a:off x="8343131" y="1559057"/>
            <a:ext cx="3634378" cy="317439"/>
          </a:xfrm>
          <a:prstGeom prst="rect">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8">
            <a:extLst>
              <a:ext uri="{FF2B5EF4-FFF2-40B4-BE49-F238E27FC236}">
                <a16:creationId xmlns:a16="http://schemas.microsoft.com/office/drawing/2014/main" id="{BA607501-AA51-91BA-428D-C9311CE49A8E}"/>
              </a:ext>
            </a:extLst>
          </p:cNvPr>
          <p:cNvSpPr txBox="1">
            <a:spLocks/>
          </p:cNvSpPr>
          <p:nvPr/>
        </p:nvSpPr>
        <p:spPr>
          <a:xfrm>
            <a:off x="8311428" y="1461825"/>
            <a:ext cx="3698875" cy="4477286"/>
          </a:xfrm>
          <a:prstGeom prst="rect">
            <a:avLst/>
          </a:prstGeom>
        </p:spPr>
        <p:txBody>
          <a:bodyPr anchor="ctr">
            <a:normAutofit fontScale="70000" lnSpcReduction="20000"/>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A – Vehicles arriving within scheduled window</a:t>
            </a:r>
          </a:p>
          <a:p>
            <a:r>
              <a:rPr lang="en-US" sz="1400" b="1"/>
              <a:t>B – Fare price</a:t>
            </a:r>
          </a:p>
          <a:p>
            <a:r>
              <a:rPr lang="en-US" sz="1400" b="1"/>
              <a:t>C – Ease of scheduling a trip</a:t>
            </a:r>
          </a:p>
          <a:p>
            <a:r>
              <a:rPr lang="en-US" sz="1400" b="1"/>
              <a:t>D – Travel Time</a:t>
            </a:r>
          </a:p>
          <a:p>
            <a:r>
              <a:rPr lang="en-US" sz="1400" b="1"/>
              <a:t>E – Ability to get to places I need to go</a:t>
            </a:r>
          </a:p>
          <a:p>
            <a:r>
              <a:rPr lang="en-US" sz="1400" b="1"/>
              <a:t>F – Feeling safely secured in vehicles </a:t>
            </a:r>
          </a:p>
          <a:p>
            <a:r>
              <a:rPr lang="en-US" sz="1400" b="1"/>
              <a:t>G – Operators drive vehicles safely</a:t>
            </a:r>
          </a:p>
          <a:p>
            <a:r>
              <a:rPr lang="en-US" sz="1400" b="1"/>
              <a:t>H – Ability to schedule trips for times I need to travel</a:t>
            </a:r>
          </a:p>
          <a:p>
            <a:r>
              <a:rPr lang="en-US" sz="1400" b="1"/>
              <a:t>I – Personal security (safe from crime) on vehicle</a:t>
            </a:r>
          </a:p>
          <a:p>
            <a:r>
              <a:rPr lang="en-US" sz="1400" b="1"/>
              <a:t>J – Operators being courteous</a:t>
            </a:r>
          </a:p>
          <a:p>
            <a:r>
              <a:rPr lang="en-US" sz="1400" b="1"/>
              <a:t>K – Proper mechanical safety of vehicle</a:t>
            </a:r>
          </a:p>
          <a:p>
            <a:r>
              <a:rPr lang="en-US" sz="1400" b="1"/>
              <a:t>L – Operators being helpful</a:t>
            </a:r>
          </a:p>
          <a:p>
            <a:r>
              <a:rPr lang="en-US" sz="1400" b="1"/>
              <a:t>M – Vehicle comfort</a:t>
            </a:r>
          </a:p>
          <a:p>
            <a:r>
              <a:rPr lang="en-US" sz="1400" b="1"/>
              <a:t>N – Vehicle cleanliness</a:t>
            </a:r>
          </a:p>
          <a:p>
            <a:r>
              <a:rPr lang="en-US" sz="1400" b="1"/>
              <a:t>O – Availability of scheduling staff</a:t>
            </a:r>
          </a:p>
        </p:txBody>
      </p:sp>
      <p:grpSp>
        <p:nvGrpSpPr>
          <p:cNvPr id="30" name="Group 29">
            <a:extLst>
              <a:ext uri="{FF2B5EF4-FFF2-40B4-BE49-F238E27FC236}">
                <a16:creationId xmlns:a16="http://schemas.microsoft.com/office/drawing/2014/main" id="{D7906F06-62E5-84CB-0C29-01FFE14E70F4}"/>
              </a:ext>
            </a:extLst>
          </p:cNvPr>
          <p:cNvGrpSpPr/>
          <p:nvPr/>
        </p:nvGrpSpPr>
        <p:grpSpPr>
          <a:xfrm>
            <a:off x="8078236" y="5717331"/>
            <a:ext cx="3822217" cy="870828"/>
            <a:chOff x="8078236" y="5717331"/>
            <a:chExt cx="3822217" cy="870828"/>
          </a:xfrm>
        </p:grpSpPr>
        <p:sp>
          <p:nvSpPr>
            <p:cNvPr id="31" name="Slide Number Placeholder 4">
              <a:extLst>
                <a:ext uri="{FF2B5EF4-FFF2-40B4-BE49-F238E27FC236}">
                  <a16:creationId xmlns:a16="http://schemas.microsoft.com/office/drawing/2014/main" id="{39763FB5-2F12-38E2-A766-FB7825365DAD}"/>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2" name="Picture 31" descr="A red background with white text&#10;&#10;Description automatically generated with medium confidence">
              <a:extLst>
                <a:ext uri="{FF2B5EF4-FFF2-40B4-BE49-F238E27FC236}">
                  <a16:creationId xmlns:a16="http://schemas.microsoft.com/office/drawing/2014/main" id="{1633EBD6-FB1F-5DD1-D560-6F33D611B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3" name="Picture 2" descr="A black background with a black square&#10;&#10;Description automatically generated with medium confidence">
            <a:extLst>
              <a:ext uri="{FF2B5EF4-FFF2-40B4-BE49-F238E27FC236}">
                <a16:creationId xmlns:a16="http://schemas.microsoft.com/office/drawing/2014/main" id="{39535F84-DD22-4687-DBF6-B75A08415BE7}"/>
              </a:ext>
            </a:extLst>
          </p:cNvPr>
          <p:cNvPicPr>
            <a:picLocks noChangeAspect="1"/>
          </p:cNvPicPr>
          <p:nvPr/>
        </p:nvPicPr>
        <p:blipFill>
          <a:blip r:embed="rId4">
            <a:duotone>
              <a:schemeClr val="accent4">
                <a:shade val="45000"/>
                <a:satMod val="135000"/>
              </a:schemeClr>
              <a:prstClr val="white"/>
            </a:duotone>
          </a:blip>
          <a:stretch>
            <a:fillRect/>
          </a:stretch>
        </p:blipFill>
        <p:spPr>
          <a:xfrm>
            <a:off x="10363200" y="457200"/>
            <a:ext cx="666425" cy="666425"/>
          </a:xfrm>
          <a:prstGeom prst="rect">
            <a:avLst/>
          </a:prstGeom>
        </p:spPr>
      </p:pic>
      <p:pic>
        <p:nvPicPr>
          <p:cNvPr id="5" name="Picture 4">
            <a:extLst>
              <a:ext uri="{FF2B5EF4-FFF2-40B4-BE49-F238E27FC236}">
                <a16:creationId xmlns:a16="http://schemas.microsoft.com/office/drawing/2014/main" id="{EC36FDA7-B66B-6674-ACDC-2CB4B60882B2}"/>
              </a:ext>
            </a:extLst>
          </p:cNvPr>
          <p:cNvPicPr>
            <a:picLocks noChangeAspect="1"/>
          </p:cNvPicPr>
          <p:nvPr/>
        </p:nvPicPr>
        <p:blipFill>
          <a:blip r:embed="rId5"/>
          <a:stretch>
            <a:fillRect/>
          </a:stretch>
        </p:blipFill>
        <p:spPr>
          <a:xfrm>
            <a:off x="35941" y="1719122"/>
            <a:ext cx="8156024" cy="5009805"/>
          </a:xfrm>
          <a:prstGeom prst="rect">
            <a:avLst/>
          </a:prstGeom>
        </p:spPr>
      </p:pic>
      <p:sp>
        <p:nvSpPr>
          <p:cNvPr id="10" name="Oval 9">
            <a:extLst>
              <a:ext uri="{FF2B5EF4-FFF2-40B4-BE49-F238E27FC236}">
                <a16:creationId xmlns:a16="http://schemas.microsoft.com/office/drawing/2014/main" id="{04C4CEA0-6BBA-1528-A389-8BBD4FE2A59F}"/>
              </a:ext>
            </a:extLst>
          </p:cNvPr>
          <p:cNvSpPr/>
          <p:nvPr/>
        </p:nvSpPr>
        <p:spPr>
          <a:xfrm rot="21434310">
            <a:off x="4305116" y="4063042"/>
            <a:ext cx="3626628" cy="522309"/>
          </a:xfrm>
          <a:prstGeom prst="ellipse">
            <a:avLst/>
          </a:prstGeom>
          <a:solidFill>
            <a:schemeClr val="accent5">
              <a:alpha val="30196"/>
            </a:schemeClr>
          </a:solidFill>
          <a:ln>
            <a:solidFill>
              <a:srgbClr val="172C51">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51F99A-3ED6-D7DA-8291-0F56FB6EFF6E}"/>
              </a:ext>
            </a:extLst>
          </p:cNvPr>
          <p:cNvSpPr txBox="1"/>
          <p:nvPr/>
        </p:nvSpPr>
        <p:spPr>
          <a:xfrm>
            <a:off x="7572439" y="4054747"/>
            <a:ext cx="295275" cy="338554"/>
          </a:xfrm>
          <a:prstGeom prst="rect">
            <a:avLst/>
          </a:prstGeom>
          <a:noFill/>
        </p:spPr>
        <p:txBody>
          <a:bodyPr wrap="square" rtlCol="0">
            <a:spAutoFit/>
          </a:bodyPr>
          <a:lstStyle/>
          <a:p>
            <a:r>
              <a:rPr lang="en-US" sz="1600" b="1"/>
              <a:t>A</a:t>
            </a:r>
          </a:p>
        </p:txBody>
      </p:sp>
      <p:sp>
        <p:nvSpPr>
          <p:cNvPr id="18" name="TextBox 17">
            <a:extLst>
              <a:ext uri="{FF2B5EF4-FFF2-40B4-BE49-F238E27FC236}">
                <a16:creationId xmlns:a16="http://schemas.microsoft.com/office/drawing/2014/main" id="{F33B9FB2-11B2-F42B-CA20-3054E59AB09F}"/>
              </a:ext>
            </a:extLst>
          </p:cNvPr>
          <p:cNvSpPr txBox="1"/>
          <p:nvPr/>
        </p:nvSpPr>
        <p:spPr>
          <a:xfrm>
            <a:off x="5490627" y="3806705"/>
            <a:ext cx="295275" cy="338554"/>
          </a:xfrm>
          <a:prstGeom prst="rect">
            <a:avLst/>
          </a:prstGeom>
          <a:noFill/>
        </p:spPr>
        <p:txBody>
          <a:bodyPr wrap="square" rtlCol="0">
            <a:spAutoFit/>
          </a:bodyPr>
          <a:lstStyle/>
          <a:p>
            <a:r>
              <a:rPr lang="en-US" sz="1600" b="1"/>
              <a:t>B</a:t>
            </a:r>
          </a:p>
        </p:txBody>
      </p:sp>
      <p:sp>
        <p:nvSpPr>
          <p:cNvPr id="26" name="TextBox 25">
            <a:extLst>
              <a:ext uri="{FF2B5EF4-FFF2-40B4-BE49-F238E27FC236}">
                <a16:creationId xmlns:a16="http://schemas.microsoft.com/office/drawing/2014/main" id="{88EF58FA-8DBC-EA66-221D-CC7E5D6469BC}"/>
              </a:ext>
            </a:extLst>
          </p:cNvPr>
          <p:cNvSpPr txBox="1"/>
          <p:nvPr/>
        </p:nvSpPr>
        <p:spPr>
          <a:xfrm>
            <a:off x="4500055" y="3654433"/>
            <a:ext cx="295275" cy="338554"/>
          </a:xfrm>
          <a:prstGeom prst="rect">
            <a:avLst/>
          </a:prstGeom>
          <a:noFill/>
        </p:spPr>
        <p:txBody>
          <a:bodyPr wrap="square" rtlCol="0">
            <a:spAutoFit/>
          </a:bodyPr>
          <a:lstStyle/>
          <a:p>
            <a:r>
              <a:rPr lang="en-US" sz="1600" b="1"/>
              <a:t>C</a:t>
            </a:r>
          </a:p>
        </p:txBody>
      </p:sp>
      <p:sp>
        <p:nvSpPr>
          <p:cNvPr id="29" name="TextBox 28">
            <a:extLst>
              <a:ext uri="{FF2B5EF4-FFF2-40B4-BE49-F238E27FC236}">
                <a16:creationId xmlns:a16="http://schemas.microsoft.com/office/drawing/2014/main" id="{C728EF39-9FF4-8017-3011-D8A12AE5191B}"/>
              </a:ext>
            </a:extLst>
          </p:cNvPr>
          <p:cNvSpPr txBox="1"/>
          <p:nvPr/>
        </p:nvSpPr>
        <p:spPr>
          <a:xfrm>
            <a:off x="4585088" y="4161777"/>
            <a:ext cx="295275" cy="338554"/>
          </a:xfrm>
          <a:prstGeom prst="rect">
            <a:avLst/>
          </a:prstGeom>
          <a:noFill/>
        </p:spPr>
        <p:txBody>
          <a:bodyPr wrap="square" rtlCol="0">
            <a:spAutoFit/>
          </a:bodyPr>
          <a:lstStyle/>
          <a:p>
            <a:r>
              <a:rPr lang="en-US" sz="1600" b="1"/>
              <a:t>D</a:t>
            </a:r>
          </a:p>
        </p:txBody>
      </p:sp>
      <p:sp>
        <p:nvSpPr>
          <p:cNvPr id="34" name="TextBox 33">
            <a:extLst>
              <a:ext uri="{FF2B5EF4-FFF2-40B4-BE49-F238E27FC236}">
                <a16:creationId xmlns:a16="http://schemas.microsoft.com/office/drawing/2014/main" id="{D9D2944A-970F-3F5B-6CD0-471E5A5B7D13}"/>
              </a:ext>
            </a:extLst>
          </p:cNvPr>
          <p:cNvSpPr txBox="1"/>
          <p:nvPr/>
        </p:nvSpPr>
        <p:spPr>
          <a:xfrm>
            <a:off x="4249710" y="3609032"/>
            <a:ext cx="295275" cy="338554"/>
          </a:xfrm>
          <a:prstGeom prst="rect">
            <a:avLst/>
          </a:prstGeom>
          <a:noFill/>
        </p:spPr>
        <p:txBody>
          <a:bodyPr wrap="square" rtlCol="0">
            <a:spAutoFit/>
          </a:bodyPr>
          <a:lstStyle/>
          <a:p>
            <a:r>
              <a:rPr lang="en-US" sz="1600" b="1"/>
              <a:t>E</a:t>
            </a:r>
          </a:p>
        </p:txBody>
      </p:sp>
      <p:sp>
        <p:nvSpPr>
          <p:cNvPr id="35" name="TextBox 34">
            <a:extLst>
              <a:ext uri="{FF2B5EF4-FFF2-40B4-BE49-F238E27FC236}">
                <a16:creationId xmlns:a16="http://schemas.microsoft.com/office/drawing/2014/main" id="{9D0D6D59-C09E-3F95-EE76-0D01D2580F53}"/>
              </a:ext>
            </a:extLst>
          </p:cNvPr>
          <p:cNvSpPr txBox="1"/>
          <p:nvPr/>
        </p:nvSpPr>
        <p:spPr>
          <a:xfrm>
            <a:off x="3997411" y="3468151"/>
            <a:ext cx="295275" cy="338554"/>
          </a:xfrm>
          <a:prstGeom prst="rect">
            <a:avLst/>
          </a:prstGeom>
          <a:noFill/>
        </p:spPr>
        <p:txBody>
          <a:bodyPr wrap="square" rtlCol="0">
            <a:spAutoFit/>
          </a:bodyPr>
          <a:lstStyle/>
          <a:p>
            <a:r>
              <a:rPr lang="en-US" sz="1600" b="1"/>
              <a:t>F</a:t>
            </a:r>
          </a:p>
        </p:txBody>
      </p:sp>
      <p:sp>
        <p:nvSpPr>
          <p:cNvPr id="36" name="TextBox 35">
            <a:extLst>
              <a:ext uri="{FF2B5EF4-FFF2-40B4-BE49-F238E27FC236}">
                <a16:creationId xmlns:a16="http://schemas.microsoft.com/office/drawing/2014/main" id="{6FC71077-7C30-1548-436F-70BC2000FBBF}"/>
              </a:ext>
            </a:extLst>
          </p:cNvPr>
          <p:cNvSpPr txBox="1"/>
          <p:nvPr/>
        </p:nvSpPr>
        <p:spPr>
          <a:xfrm>
            <a:off x="3957404" y="3806705"/>
            <a:ext cx="295275" cy="338554"/>
          </a:xfrm>
          <a:prstGeom prst="rect">
            <a:avLst/>
          </a:prstGeom>
          <a:noFill/>
        </p:spPr>
        <p:txBody>
          <a:bodyPr wrap="square" rtlCol="0">
            <a:spAutoFit/>
          </a:bodyPr>
          <a:lstStyle/>
          <a:p>
            <a:r>
              <a:rPr lang="en-US" sz="1600" b="1"/>
              <a:t>G</a:t>
            </a:r>
          </a:p>
        </p:txBody>
      </p:sp>
      <p:sp>
        <p:nvSpPr>
          <p:cNvPr id="37" name="TextBox 36">
            <a:extLst>
              <a:ext uri="{FF2B5EF4-FFF2-40B4-BE49-F238E27FC236}">
                <a16:creationId xmlns:a16="http://schemas.microsoft.com/office/drawing/2014/main" id="{E2F07264-C2BD-4366-20F7-D08E091477DC}"/>
              </a:ext>
            </a:extLst>
          </p:cNvPr>
          <p:cNvSpPr txBox="1"/>
          <p:nvPr/>
        </p:nvSpPr>
        <p:spPr>
          <a:xfrm>
            <a:off x="3733027" y="3707630"/>
            <a:ext cx="295275" cy="338554"/>
          </a:xfrm>
          <a:prstGeom prst="rect">
            <a:avLst/>
          </a:prstGeom>
          <a:noFill/>
        </p:spPr>
        <p:txBody>
          <a:bodyPr wrap="square" rtlCol="0">
            <a:spAutoFit/>
          </a:bodyPr>
          <a:lstStyle/>
          <a:p>
            <a:r>
              <a:rPr lang="en-US" sz="1600" b="1"/>
              <a:t>H</a:t>
            </a:r>
          </a:p>
        </p:txBody>
      </p:sp>
      <p:sp>
        <p:nvSpPr>
          <p:cNvPr id="38" name="TextBox 37">
            <a:extLst>
              <a:ext uri="{FF2B5EF4-FFF2-40B4-BE49-F238E27FC236}">
                <a16:creationId xmlns:a16="http://schemas.microsoft.com/office/drawing/2014/main" id="{9301F32B-A21E-9D61-C837-562CC252B74F}"/>
              </a:ext>
            </a:extLst>
          </p:cNvPr>
          <p:cNvSpPr txBox="1"/>
          <p:nvPr/>
        </p:nvSpPr>
        <p:spPr>
          <a:xfrm>
            <a:off x="3585389" y="3716193"/>
            <a:ext cx="295275" cy="338554"/>
          </a:xfrm>
          <a:prstGeom prst="rect">
            <a:avLst/>
          </a:prstGeom>
          <a:noFill/>
        </p:spPr>
        <p:txBody>
          <a:bodyPr wrap="square" rtlCol="0">
            <a:spAutoFit/>
          </a:bodyPr>
          <a:lstStyle/>
          <a:p>
            <a:r>
              <a:rPr lang="en-US" sz="1600" b="1"/>
              <a:t>I</a:t>
            </a:r>
          </a:p>
        </p:txBody>
      </p:sp>
      <p:sp>
        <p:nvSpPr>
          <p:cNvPr id="39" name="TextBox 38">
            <a:extLst>
              <a:ext uri="{FF2B5EF4-FFF2-40B4-BE49-F238E27FC236}">
                <a16:creationId xmlns:a16="http://schemas.microsoft.com/office/drawing/2014/main" id="{2ED1E55E-4A0E-9912-9D58-DFDB559136F0}"/>
              </a:ext>
            </a:extLst>
          </p:cNvPr>
          <p:cNvSpPr txBox="1"/>
          <p:nvPr/>
        </p:nvSpPr>
        <p:spPr>
          <a:xfrm>
            <a:off x="3335262" y="3654433"/>
            <a:ext cx="295275" cy="338554"/>
          </a:xfrm>
          <a:prstGeom prst="rect">
            <a:avLst/>
          </a:prstGeom>
          <a:noFill/>
        </p:spPr>
        <p:txBody>
          <a:bodyPr wrap="square" rtlCol="0">
            <a:spAutoFit/>
          </a:bodyPr>
          <a:lstStyle/>
          <a:p>
            <a:r>
              <a:rPr lang="en-US" sz="1600" b="1"/>
              <a:t>J</a:t>
            </a:r>
          </a:p>
        </p:txBody>
      </p:sp>
      <p:sp>
        <p:nvSpPr>
          <p:cNvPr id="40" name="TextBox 39">
            <a:extLst>
              <a:ext uri="{FF2B5EF4-FFF2-40B4-BE49-F238E27FC236}">
                <a16:creationId xmlns:a16="http://schemas.microsoft.com/office/drawing/2014/main" id="{A96A8088-A5B6-EDF9-44A4-949A76877565}"/>
              </a:ext>
            </a:extLst>
          </p:cNvPr>
          <p:cNvSpPr txBox="1"/>
          <p:nvPr/>
        </p:nvSpPr>
        <p:spPr>
          <a:xfrm>
            <a:off x="3272247" y="3989119"/>
            <a:ext cx="295275" cy="338554"/>
          </a:xfrm>
          <a:prstGeom prst="rect">
            <a:avLst/>
          </a:prstGeom>
          <a:noFill/>
        </p:spPr>
        <p:txBody>
          <a:bodyPr wrap="square" rtlCol="0">
            <a:spAutoFit/>
          </a:bodyPr>
          <a:lstStyle/>
          <a:p>
            <a:r>
              <a:rPr lang="en-US" sz="1600" b="1"/>
              <a:t>K</a:t>
            </a:r>
          </a:p>
        </p:txBody>
      </p:sp>
      <p:sp>
        <p:nvSpPr>
          <p:cNvPr id="41" name="TextBox 40">
            <a:extLst>
              <a:ext uri="{FF2B5EF4-FFF2-40B4-BE49-F238E27FC236}">
                <a16:creationId xmlns:a16="http://schemas.microsoft.com/office/drawing/2014/main" id="{51A83DCE-AFED-407A-6684-6E85278DAC6B}"/>
              </a:ext>
            </a:extLst>
          </p:cNvPr>
          <p:cNvSpPr txBox="1"/>
          <p:nvPr/>
        </p:nvSpPr>
        <p:spPr>
          <a:xfrm>
            <a:off x="2941465" y="3996510"/>
            <a:ext cx="295275" cy="338554"/>
          </a:xfrm>
          <a:prstGeom prst="rect">
            <a:avLst/>
          </a:prstGeom>
          <a:noFill/>
        </p:spPr>
        <p:txBody>
          <a:bodyPr wrap="square" rtlCol="0">
            <a:spAutoFit/>
          </a:bodyPr>
          <a:lstStyle/>
          <a:p>
            <a:r>
              <a:rPr lang="en-US" sz="1600" b="1"/>
              <a:t>L</a:t>
            </a:r>
          </a:p>
        </p:txBody>
      </p:sp>
      <p:sp>
        <p:nvSpPr>
          <p:cNvPr id="42" name="TextBox 41">
            <a:extLst>
              <a:ext uri="{FF2B5EF4-FFF2-40B4-BE49-F238E27FC236}">
                <a16:creationId xmlns:a16="http://schemas.microsoft.com/office/drawing/2014/main" id="{1E06BBDD-8F3D-283E-83DE-FCFD7F8D246D}"/>
              </a:ext>
            </a:extLst>
          </p:cNvPr>
          <p:cNvSpPr txBox="1"/>
          <p:nvPr/>
        </p:nvSpPr>
        <p:spPr>
          <a:xfrm>
            <a:off x="2793827" y="4931825"/>
            <a:ext cx="295275" cy="338554"/>
          </a:xfrm>
          <a:prstGeom prst="rect">
            <a:avLst/>
          </a:prstGeom>
          <a:noFill/>
        </p:spPr>
        <p:txBody>
          <a:bodyPr wrap="square" rtlCol="0">
            <a:spAutoFit/>
          </a:bodyPr>
          <a:lstStyle/>
          <a:p>
            <a:r>
              <a:rPr lang="en-US" sz="1600" b="1"/>
              <a:t>M</a:t>
            </a:r>
          </a:p>
        </p:txBody>
      </p:sp>
      <p:sp>
        <p:nvSpPr>
          <p:cNvPr id="43" name="TextBox 42">
            <a:extLst>
              <a:ext uri="{FF2B5EF4-FFF2-40B4-BE49-F238E27FC236}">
                <a16:creationId xmlns:a16="http://schemas.microsoft.com/office/drawing/2014/main" id="{00ED0668-F227-38FA-A519-0C73AB5BD312}"/>
              </a:ext>
            </a:extLst>
          </p:cNvPr>
          <p:cNvSpPr txBox="1"/>
          <p:nvPr/>
        </p:nvSpPr>
        <p:spPr>
          <a:xfrm>
            <a:off x="2505329" y="3565475"/>
            <a:ext cx="295275" cy="338554"/>
          </a:xfrm>
          <a:prstGeom prst="rect">
            <a:avLst/>
          </a:prstGeom>
          <a:noFill/>
        </p:spPr>
        <p:txBody>
          <a:bodyPr wrap="square" rtlCol="0">
            <a:spAutoFit/>
          </a:bodyPr>
          <a:lstStyle/>
          <a:p>
            <a:r>
              <a:rPr lang="en-US" sz="1600" b="1"/>
              <a:t>N</a:t>
            </a:r>
          </a:p>
        </p:txBody>
      </p:sp>
      <p:sp>
        <p:nvSpPr>
          <p:cNvPr id="44" name="TextBox 43">
            <a:extLst>
              <a:ext uri="{FF2B5EF4-FFF2-40B4-BE49-F238E27FC236}">
                <a16:creationId xmlns:a16="http://schemas.microsoft.com/office/drawing/2014/main" id="{CB90958A-BEE7-876E-7F62-EE274FFA207B}"/>
              </a:ext>
            </a:extLst>
          </p:cNvPr>
          <p:cNvSpPr txBox="1"/>
          <p:nvPr/>
        </p:nvSpPr>
        <p:spPr>
          <a:xfrm>
            <a:off x="2255127" y="3791395"/>
            <a:ext cx="295275" cy="338554"/>
          </a:xfrm>
          <a:prstGeom prst="rect">
            <a:avLst/>
          </a:prstGeom>
          <a:noFill/>
        </p:spPr>
        <p:txBody>
          <a:bodyPr wrap="square" rtlCol="0">
            <a:spAutoFit/>
          </a:bodyPr>
          <a:lstStyle/>
          <a:p>
            <a:r>
              <a:rPr lang="en-US" sz="1600" b="1"/>
              <a:t>O</a:t>
            </a:r>
          </a:p>
        </p:txBody>
      </p:sp>
    </p:spTree>
    <p:extLst>
      <p:ext uri="{BB962C8B-B14F-4D97-AF65-F5344CB8AC3E}">
        <p14:creationId xmlns:p14="http://schemas.microsoft.com/office/powerpoint/2010/main" val="45163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61458"/>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Top Importance: Access-on-Demand 2024</a:t>
            </a:r>
            <a:endParaRPr lang="en-US" sz="280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3FA75B2E-E803-790D-8103-0B63409BA62F}"/>
              </a:ext>
            </a:extLst>
          </p:cNvPr>
          <p:cNvGrpSpPr/>
          <p:nvPr/>
        </p:nvGrpSpPr>
        <p:grpSpPr>
          <a:xfrm>
            <a:off x="8078236" y="5717331"/>
            <a:ext cx="3822217" cy="870828"/>
            <a:chOff x="8078236" y="5717331"/>
            <a:chExt cx="3822217" cy="870828"/>
          </a:xfrm>
        </p:grpSpPr>
        <p:sp>
          <p:nvSpPr>
            <p:cNvPr id="8" name="Slide Number Placeholder 4">
              <a:extLst>
                <a:ext uri="{FF2B5EF4-FFF2-40B4-BE49-F238E27FC236}">
                  <a16:creationId xmlns:a16="http://schemas.microsoft.com/office/drawing/2014/main" id="{4E38DE90-B9EC-A231-E0E1-E8BCFA35D5C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DA79F7A4-6CE7-CAD7-3BA9-B8BDD6CCD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7" name="Chart 6">
            <a:extLst>
              <a:ext uri="{FF2B5EF4-FFF2-40B4-BE49-F238E27FC236}">
                <a16:creationId xmlns:a16="http://schemas.microsoft.com/office/drawing/2014/main" id="{B4158A22-024C-5B42-9B8A-D3A9D628E791}"/>
              </a:ext>
            </a:extLst>
          </p:cNvPr>
          <p:cNvGraphicFramePr/>
          <p:nvPr>
            <p:extLst>
              <p:ext uri="{D42A27DB-BD31-4B8C-83A1-F6EECF244321}">
                <p14:modId xmlns:p14="http://schemas.microsoft.com/office/powerpoint/2010/main" val="2913296033"/>
              </p:ext>
            </p:extLst>
          </p:nvPr>
        </p:nvGraphicFramePr>
        <p:xfrm>
          <a:off x="225889" y="1665826"/>
          <a:ext cx="6727804" cy="430317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
            <a:extLst>
              <a:ext uri="{FF2B5EF4-FFF2-40B4-BE49-F238E27FC236}">
                <a16:creationId xmlns:a16="http://schemas.microsoft.com/office/drawing/2014/main" id="{9FC9B2D9-2F9A-1404-C9CA-721DCB98DB8F}"/>
              </a:ext>
            </a:extLst>
          </p:cNvPr>
          <p:cNvSpPr>
            <a:spLocks noGrp="1"/>
          </p:cNvSpPr>
          <p:nvPr>
            <p:ph type="body" sz="quarter" idx="10"/>
          </p:nvPr>
        </p:nvSpPr>
        <p:spPr>
          <a:xfrm>
            <a:off x="7090405" y="1665826"/>
            <a:ext cx="4810047" cy="4478658"/>
          </a:xfrm>
        </p:spPr>
        <p:txBody>
          <a:bodyPr>
            <a:noAutofit/>
          </a:bodyPr>
          <a:lstStyle/>
          <a:p>
            <a:pPr marL="0" indent="0">
              <a:buNone/>
            </a:pPr>
            <a:r>
              <a:rPr lang="en-US" sz="1500" b="1"/>
              <a:t>Additional items ranked by level of importance: </a:t>
            </a:r>
          </a:p>
          <a:p>
            <a:pPr marL="457200" indent="-457200">
              <a:spcAft>
                <a:spcPts val="400"/>
              </a:spcAft>
              <a:buSzPct val="100000"/>
              <a:buFont typeface="+mj-lt"/>
              <a:buAutoNum type="arabicPeriod" startAt="6"/>
            </a:pPr>
            <a:r>
              <a:rPr lang="en-US" sz="1500"/>
              <a:t>Personal security (safe from crime) on vehicle</a:t>
            </a:r>
          </a:p>
          <a:p>
            <a:pPr marL="457200" indent="-457200">
              <a:spcAft>
                <a:spcPts val="400"/>
              </a:spcAft>
              <a:buSzPct val="100000"/>
              <a:buFont typeface="+mj-lt"/>
              <a:buAutoNum type="arabicPeriod" startAt="6"/>
            </a:pPr>
            <a:r>
              <a:rPr lang="en-US" sz="1500"/>
              <a:t>Ability to schedule trips for times I need to travel</a:t>
            </a:r>
          </a:p>
          <a:p>
            <a:pPr marL="457200" indent="-457200">
              <a:spcAft>
                <a:spcPts val="400"/>
              </a:spcAft>
              <a:buSzPct val="100000"/>
              <a:buFont typeface="+mj-lt"/>
              <a:buAutoNum type="arabicPeriod" startAt="6"/>
            </a:pPr>
            <a:r>
              <a:rPr lang="en-US" sz="1500"/>
              <a:t>Feeling safely secured in vehicle</a:t>
            </a:r>
          </a:p>
          <a:p>
            <a:pPr marL="457200" indent="-457200">
              <a:spcAft>
                <a:spcPts val="400"/>
              </a:spcAft>
              <a:buSzPct val="100000"/>
              <a:buFont typeface="+mj-lt"/>
              <a:buAutoNum type="arabicPeriod" startAt="6"/>
            </a:pPr>
            <a:r>
              <a:rPr lang="en-US" sz="1500"/>
              <a:t>Drivers operate vehicles safely</a:t>
            </a:r>
          </a:p>
          <a:p>
            <a:pPr marL="457200" indent="-457200">
              <a:spcAft>
                <a:spcPts val="400"/>
              </a:spcAft>
              <a:buSzPct val="100000"/>
              <a:buFont typeface="+mj-lt"/>
              <a:buAutoNum type="arabicPeriod" startAt="6"/>
            </a:pPr>
            <a:r>
              <a:rPr lang="en-US" sz="1500"/>
              <a:t>Drivers being courteous</a:t>
            </a:r>
          </a:p>
          <a:p>
            <a:pPr marL="457200" indent="-457200">
              <a:spcAft>
                <a:spcPts val="400"/>
              </a:spcAft>
              <a:buSzPct val="100000"/>
              <a:buFont typeface="+mj-lt"/>
              <a:buAutoNum type="arabicPeriod" startAt="6"/>
            </a:pPr>
            <a:r>
              <a:rPr lang="en-US" sz="1500"/>
              <a:t>Drivers being helpful</a:t>
            </a:r>
          </a:p>
          <a:p>
            <a:pPr marL="457200" indent="-457200">
              <a:spcAft>
                <a:spcPts val="400"/>
              </a:spcAft>
              <a:buSzPct val="100000"/>
              <a:buFont typeface="+mj-lt"/>
              <a:buAutoNum type="arabicPeriod" startAt="6"/>
            </a:pPr>
            <a:r>
              <a:rPr lang="en-US" sz="1500"/>
              <a:t>Vehicle cleanliness</a:t>
            </a:r>
          </a:p>
          <a:p>
            <a:pPr marL="457200" indent="-457200">
              <a:spcAft>
                <a:spcPts val="400"/>
              </a:spcAft>
              <a:buSzPct val="100000"/>
              <a:buFont typeface="+mj-lt"/>
              <a:buAutoNum type="arabicPeriod" startAt="6"/>
            </a:pPr>
            <a:r>
              <a:rPr lang="en-US" sz="1500"/>
              <a:t>Proper mechanical safety of vehicle</a:t>
            </a:r>
          </a:p>
          <a:p>
            <a:pPr marL="457200" indent="-457200">
              <a:spcAft>
                <a:spcPts val="400"/>
              </a:spcAft>
              <a:buSzPct val="100000"/>
              <a:buFont typeface="+mj-lt"/>
              <a:buAutoNum type="arabicPeriod" startAt="6"/>
            </a:pPr>
            <a:r>
              <a:rPr lang="en-US" sz="1500"/>
              <a:t>Vehicle comfort</a:t>
            </a:r>
          </a:p>
          <a:p>
            <a:pPr marL="457200" indent="-457200">
              <a:spcAft>
                <a:spcPts val="400"/>
              </a:spcAft>
              <a:buSzPct val="100000"/>
              <a:buFont typeface="+mj-lt"/>
              <a:buAutoNum type="arabicPeriod" startAt="6"/>
            </a:pPr>
            <a:r>
              <a:rPr lang="en-US" sz="1500"/>
              <a:t>Timely resolutions of my questions, concerns or complaints</a:t>
            </a:r>
          </a:p>
        </p:txBody>
      </p:sp>
      <p:sp>
        <p:nvSpPr>
          <p:cNvPr id="5" name="Date Placeholder 3">
            <a:extLst>
              <a:ext uri="{FF2B5EF4-FFF2-40B4-BE49-F238E27FC236}">
                <a16:creationId xmlns:a16="http://schemas.microsoft.com/office/drawing/2014/main" id="{FB5BAEDF-91A0-1D31-983E-491628901B0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28FEF0E-D7A0-7C0D-1023-4B9A80D5F98F}"/>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Tree>
    <p:extLst>
      <p:ext uri="{BB962C8B-B14F-4D97-AF65-F5344CB8AC3E}">
        <p14:creationId xmlns:p14="http://schemas.microsoft.com/office/powerpoint/2010/main" val="2615454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3"/>
            <a:ext cx="10515600" cy="1154628"/>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Key Driver Analysis: Access-on-Demand 2024</a:t>
            </a:r>
            <a:r>
              <a:rPr lang="en-US" sz="3600" b="1" kern="0">
                <a:latin typeface="Tahoma" panose="020B0604030504040204" pitchFamily="34" charset="0"/>
                <a:ea typeface="Tahoma" panose="020B0604030504040204" pitchFamily="34" charset="0"/>
                <a:cs typeface="Tahoma" panose="020B0604030504040204" pitchFamily="34" charset="0"/>
              </a:rPr>
              <a:t> </a:t>
            </a:r>
            <a:endParaRPr lang="en-US" sz="360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D6584193-77C1-07A2-CB4E-CBF5934D3705}"/>
              </a:ext>
            </a:extLst>
          </p:cNvPr>
          <p:cNvSpPr/>
          <p:nvPr/>
        </p:nvSpPr>
        <p:spPr>
          <a:xfrm>
            <a:off x="8201577" y="1704576"/>
            <a:ext cx="3443123" cy="365125"/>
          </a:xfrm>
          <a:prstGeom prst="rect">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EF99E19-1F9B-7E85-6AEE-FC283A5E800A}"/>
              </a:ext>
            </a:extLst>
          </p:cNvPr>
          <p:cNvSpPr/>
          <p:nvPr/>
        </p:nvSpPr>
        <p:spPr>
          <a:xfrm>
            <a:off x="8201578" y="2598800"/>
            <a:ext cx="3443123" cy="365125"/>
          </a:xfrm>
          <a:prstGeom prst="rect">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8">
            <a:extLst>
              <a:ext uri="{FF2B5EF4-FFF2-40B4-BE49-F238E27FC236}">
                <a16:creationId xmlns:a16="http://schemas.microsoft.com/office/drawing/2014/main" id="{B5620273-8C00-6424-C411-F3A4F3BFAE65}"/>
              </a:ext>
            </a:extLst>
          </p:cNvPr>
          <p:cNvSpPr txBox="1">
            <a:spLocks/>
          </p:cNvSpPr>
          <p:nvPr/>
        </p:nvSpPr>
        <p:spPr>
          <a:xfrm>
            <a:off x="8201578" y="1545310"/>
            <a:ext cx="3698875" cy="4477286"/>
          </a:xfrm>
          <a:prstGeom prst="rect">
            <a:avLst/>
          </a:prstGeom>
        </p:spPr>
        <p:txBody>
          <a:bodyPr anchor="ctr">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a:t>A – Fare price</a:t>
            </a:r>
          </a:p>
          <a:p>
            <a:r>
              <a:rPr lang="en-US" sz="1000" b="1"/>
              <a:t>B – Ease of scheduling a trip</a:t>
            </a:r>
          </a:p>
          <a:p>
            <a:r>
              <a:rPr lang="en-US" sz="1000" b="1"/>
              <a:t>C – Ability to get to places I need to go</a:t>
            </a:r>
          </a:p>
          <a:p>
            <a:r>
              <a:rPr lang="en-US" sz="1000" b="1"/>
              <a:t>D – Travel time</a:t>
            </a:r>
          </a:p>
          <a:p>
            <a:r>
              <a:rPr lang="en-US" sz="1000" b="1"/>
              <a:t>E – Personal security (safe from crime) while riding</a:t>
            </a:r>
          </a:p>
          <a:p>
            <a:r>
              <a:rPr lang="en-US" sz="1000" b="1"/>
              <a:t>F – Ability to schedule a trip for times I need to travel</a:t>
            </a:r>
          </a:p>
          <a:p>
            <a:r>
              <a:rPr lang="en-US" sz="1000" b="1"/>
              <a:t>G – Feeling safely secured in the vehicle</a:t>
            </a:r>
          </a:p>
          <a:p>
            <a:r>
              <a:rPr lang="en-US" sz="1000" b="1"/>
              <a:t>H – Operators operate vehicles safely</a:t>
            </a:r>
          </a:p>
          <a:p>
            <a:r>
              <a:rPr lang="en-US" sz="1000" b="1"/>
              <a:t>I – Operators being courteous</a:t>
            </a:r>
          </a:p>
          <a:p>
            <a:r>
              <a:rPr lang="en-US" sz="1000" b="1"/>
              <a:t>J – Operators being helpful</a:t>
            </a:r>
          </a:p>
          <a:p>
            <a:r>
              <a:rPr lang="en-US" sz="1000" b="1"/>
              <a:t>K – Vehicle cleanliness</a:t>
            </a:r>
          </a:p>
          <a:p>
            <a:r>
              <a:rPr lang="en-US" sz="1000" b="1"/>
              <a:t>L – Proper mechanical safety of vehicle</a:t>
            </a:r>
          </a:p>
          <a:p>
            <a:r>
              <a:rPr lang="en-US" sz="1000" b="1"/>
              <a:t>M – Vehicle comfort</a:t>
            </a:r>
          </a:p>
        </p:txBody>
      </p:sp>
      <p:grpSp>
        <p:nvGrpSpPr>
          <p:cNvPr id="30" name="Group 29">
            <a:extLst>
              <a:ext uri="{FF2B5EF4-FFF2-40B4-BE49-F238E27FC236}">
                <a16:creationId xmlns:a16="http://schemas.microsoft.com/office/drawing/2014/main" id="{BA1C0D03-D2A0-0853-6398-E8DEE19C08FE}"/>
              </a:ext>
            </a:extLst>
          </p:cNvPr>
          <p:cNvGrpSpPr/>
          <p:nvPr/>
        </p:nvGrpSpPr>
        <p:grpSpPr>
          <a:xfrm>
            <a:off x="8078236" y="5717331"/>
            <a:ext cx="3822217" cy="870828"/>
            <a:chOff x="8078236" y="5717331"/>
            <a:chExt cx="3822217" cy="870828"/>
          </a:xfrm>
        </p:grpSpPr>
        <p:sp>
          <p:nvSpPr>
            <p:cNvPr id="31" name="Slide Number Placeholder 4">
              <a:extLst>
                <a:ext uri="{FF2B5EF4-FFF2-40B4-BE49-F238E27FC236}">
                  <a16:creationId xmlns:a16="http://schemas.microsoft.com/office/drawing/2014/main" id="{B2A49F6E-6A91-9F4E-8DB7-AD3455ABB60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2" name="Picture 31" descr="A red background with white text&#10;&#10;Description automatically generated with medium confidence">
              <a:extLst>
                <a:ext uri="{FF2B5EF4-FFF2-40B4-BE49-F238E27FC236}">
                  <a16:creationId xmlns:a16="http://schemas.microsoft.com/office/drawing/2014/main" id="{71A5F7FD-6665-5797-9FF9-B3A7A61C76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8" name="Picture 7">
            <a:extLst>
              <a:ext uri="{FF2B5EF4-FFF2-40B4-BE49-F238E27FC236}">
                <a16:creationId xmlns:a16="http://schemas.microsoft.com/office/drawing/2014/main" id="{52D3D4DB-20AB-26CD-D740-A1AACC0B9F37}"/>
              </a:ext>
            </a:extLst>
          </p:cNvPr>
          <p:cNvPicPr>
            <a:picLocks noChangeAspect="1"/>
          </p:cNvPicPr>
          <p:nvPr/>
        </p:nvPicPr>
        <p:blipFill>
          <a:blip r:embed="rId4"/>
          <a:stretch>
            <a:fillRect/>
          </a:stretch>
        </p:blipFill>
        <p:spPr>
          <a:xfrm>
            <a:off x="78716" y="1652116"/>
            <a:ext cx="8070098" cy="4957026"/>
          </a:xfrm>
          <a:prstGeom prst="rect">
            <a:avLst/>
          </a:prstGeom>
        </p:spPr>
      </p:pic>
      <p:sp>
        <p:nvSpPr>
          <p:cNvPr id="3" name="Date Placeholder 3">
            <a:extLst>
              <a:ext uri="{FF2B5EF4-FFF2-40B4-BE49-F238E27FC236}">
                <a16:creationId xmlns:a16="http://schemas.microsoft.com/office/drawing/2014/main" id="{FC330701-4112-3AC7-9580-E4B633D57D2D}"/>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
        <p:nvSpPr>
          <p:cNvPr id="24" name="TextBox 23">
            <a:extLst>
              <a:ext uri="{FF2B5EF4-FFF2-40B4-BE49-F238E27FC236}">
                <a16:creationId xmlns:a16="http://schemas.microsoft.com/office/drawing/2014/main" id="{BF947502-948C-8987-6787-146E3AE1958B}"/>
              </a:ext>
            </a:extLst>
          </p:cNvPr>
          <p:cNvSpPr txBox="1"/>
          <p:nvPr/>
        </p:nvSpPr>
        <p:spPr>
          <a:xfrm>
            <a:off x="6918414" y="3961352"/>
            <a:ext cx="295275" cy="338554"/>
          </a:xfrm>
          <a:prstGeom prst="rect">
            <a:avLst/>
          </a:prstGeom>
          <a:noFill/>
        </p:spPr>
        <p:txBody>
          <a:bodyPr wrap="square" rtlCol="0">
            <a:spAutoFit/>
          </a:bodyPr>
          <a:lstStyle/>
          <a:p>
            <a:r>
              <a:rPr lang="en-US" sz="1600" b="1"/>
              <a:t>A</a:t>
            </a:r>
          </a:p>
        </p:txBody>
      </p:sp>
      <p:sp>
        <p:nvSpPr>
          <p:cNvPr id="29" name="TextBox 28">
            <a:extLst>
              <a:ext uri="{FF2B5EF4-FFF2-40B4-BE49-F238E27FC236}">
                <a16:creationId xmlns:a16="http://schemas.microsoft.com/office/drawing/2014/main" id="{69D537D7-FEA9-5477-1DFE-2165A5ACD730}"/>
              </a:ext>
            </a:extLst>
          </p:cNvPr>
          <p:cNvSpPr txBox="1"/>
          <p:nvPr/>
        </p:nvSpPr>
        <p:spPr>
          <a:xfrm>
            <a:off x="6443016" y="3614676"/>
            <a:ext cx="295275" cy="338554"/>
          </a:xfrm>
          <a:prstGeom prst="rect">
            <a:avLst/>
          </a:prstGeom>
          <a:noFill/>
        </p:spPr>
        <p:txBody>
          <a:bodyPr wrap="square" rtlCol="0">
            <a:spAutoFit/>
          </a:bodyPr>
          <a:lstStyle/>
          <a:p>
            <a:r>
              <a:rPr lang="en-US" sz="1600" b="1"/>
              <a:t>B</a:t>
            </a:r>
          </a:p>
        </p:txBody>
      </p:sp>
      <p:sp>
        <p:nvSpPr>
          <p:cNvPr id="34" name="TextBox 33">
            <a:extLst>
              <a:ext uri="{FF2B5EF4-FFF2-40B4-BE49-F238E27FC236}">
                <a16:creationId xmlns:a16="http://schemas.microsoft.com/office/drawing/2014/main" id="{188A7FE4-03B6-C044-3F09-711DB0FF7580}"/>
              </a:ext>
            </a:extLst>
          </p:cNvPr>
          <p:cNvSpPr txBox="1"/>
          <p:nvPr/>
        </p:nvSpPr>
        <p:spPr>
          <a:xfrm>
            <a:off x="5338250" y="3276122"/>
            <a:ext cx="295275" cy="338554"/>
          </a:xfrm>
          <a:prstGeom prst="rect">
            <a:avLst/>
          </a:prstGeom>
          <a:noFill/>
        </p:spPr>
        <p:txBody>
          <a:bodyPr wrap="square" rtlCol="0">
            <a:spAutoFit/>
          </a:bodyPr>
          <a:lstStyle/>
          <a:p>
            <a:r>
              <a:rPr lang="en-US" sz="1600" b="1"/>
              <a:t>C</a:t>
            </a:r>
          </a:p>
        </p:txBody>
      </p:sp>
      <p:sp>
        <p:nvSpPr>
          <p:cNvPr id="35" name="TextBox 34">
            <a:extLst>
              <a:ext uri="{FF2B5EF4-FFF2-40B4-BE49-F238E27FC236}">
                <a16:creationId xmlns:a16="http://schemas.microsoft.com/office/drawing/2014/main" id="{60C383BD-95DC-473D-49A9-023E18877C41}"/>
              </a:ext>
            </a:extLst>
          </p:cNvPr>
          <p:cNvSpPr txBox="1"/>
          <p:nvPr/>
        </p:nvSpPr>
        <p:spPr>
          <a:xfrm>
            <a:off x="4551669" y="3966524"/>
            <a:ext cx="295275" cy="338554"/>
          </a:xfrm>
          <a:prstGeom prst="rect">
            <a:avLst/>
          </a:prstGeom>
          <a:noFill/>
        </p:spPr>
        <p:txBody>
          <a:bodyPr wrap="square" rtlCol="0">
            <a:spAutoFit/>
          </a:bodyPr>
          <a:lstStyle/>
          <a:p>
            <a:r>
              <a:rPr lang="en-US" sz="1600" b="1"/>
              <a:t>D</a:t>
            </a:r>
          </a:p>
        </p:txBody>
      </p:sp>
      <p:sp>
        <p:nvSpPr>
          <p:cNvPr id="36" name="TextBox 35">
            <a:extLst>
              <a:ext uri="{FF2B5EF4-FFF2-40B4-BE49-F238E27FC236}">
                <a16:creationId xmlns:a16="http://schemas.microsoft.com/office/drawing/2014/main" id="{F3ABC544-649C-6AB7-74E0-ECA242B881D4}"/>
              </a:ext>
            </a:extLst>
          </p:cNvPr>
          <p:cNvSpPr txBox="1"/>
          <p:nvPr/>
        </p:nvSpPr>
        <p:spPr>
          <a:xfrm>
            <a:off x="4256394" y="3509902"/>
            <a:ext cx="295275" cy="338554"/>
          </a:xfrm>
          <a:prstGeom prst="rect">
            <a:avLst/>
          </a:prstGeom>
          <a:noFill/>
        </p:spPr>
        <p:txBody>
          <a:bodyPr wrap="square" rtlCol="0">
            <a:spAutoFit/>
          </a:bodyPr>
          <a:lstStyle/>
          <a:p>
            <a:r>
              <a:rPr lang="en-US" sz="1600" b="1"/>
              <a:t>E</a:t>
            </a:r>
          </a:p>
        </p:txBody>
      </p:sp>
      <p:sp>
        <p:nvSpPr>
          <p:cNvPr id="37" name="TextBox 36">
            <a:extLst>
              <a:ext uri="{FF2B5EF4-FFF2-40B4-BE49-F238E27FC236}">
                <a16:creationId xmlns:a16="http://schemas.microsoft.com/office/drawing/2014/main" id="{4E3D5A7A-E10A-065E-90E8-43A51FF29908}"/>
              </a:ext>
            </a:extLst>
          </p:cNvPr>
          <p:cNvSpPr txBox="1"/>
          <p:nvPr/>
        </p:nvSpPr>
        <p:spPr>
          <a:xfrm>
            <a:off x="4321004" y="3776989"/>
            <a:ext cx="295275" cy="338554"/>
          </a:xfrm>
          <a:prstGeom prst="rect">
            <a:avLst/>
          </a:prstGeom>
          <a:noFill/>
        </p:spPr>
        <p:txBody>
          <a:bodyPr wrap="square" rtlCol="0">
            <a:spAutoFit/>
          </a:bodyPr>
          <a:lstStyle/>
          <a:p>
            <a:r>
              <a:rPr lang="en-US" sz="1600" b="1"/>
              <a:t>F</a:t>
            </a:r>
          </a:p>
        </p:txBody>
      </p:sp>
      <p:sp>
        <p:nvSpPr>
          <p:cNvPr id="38" name="TextBox 37">
            <a:extLst>
              <a:ext uri="{FF2B5EF4-FFF2-40B4-BE49-F238E27FC236}">
                <a16:creationId xmlns:a16="http://schemas.microsoft.com/office/drawing/2014/main" id="{6AF141AD-550B-76F2-9145-1C9F6AFDA16D}"/>
              </a:ext>
            </a:extLst>
          </p:cNvPr>
          <p:cNvSpPr txBox="1"/>
          <p:nvPr/>
        </p:nvSpPr>
        <p:spPr>
          <a:xfrm>
            <a:off x="3742328" y="4132521"/>
            <a:ext cx="295275" cy="338554"/>
          </a:xfrm>
          <a:prstGeom prst="rect">
            <a:avLst/>
          </a:prstGeom>
          <a:noFill/>
        </p:spPr>
        <p:txBody>
          <a:bodyPr wrap="square" rtlCol="0">
            <a:spAutoFit/>
          </a:bodyPr>
          <a:lstStyle/>
          <a:p>
            <a:r>
              <a:rPr lang="en-US" sz="1600" b="1"/>
              <a:t>G</a:t>
            </a:r>
          </a:p>
        </p:txBody>
      </p:sp>
      <p:sp>
        <p:nvSpPr>
          <p:cNvPr id="39" name="TextBox 38">
            <a:extLst>
              <a:ext uri="{FF2B5EF4-FFF2-40B4-BE49-F238E27FC236}">
                <a16:creationId xmlns:a16="http://schemas.microsoft.com/office/drawing/2014/main" id="{10E20B52-C9DE-F6CC-D439-6FF88005EF6B}"/>
              </a:ext>
            </a:extLst>
          </p:cNvPr>
          <p:cNvSpPr txBox="1"/>
          <p:nvPr/>
        </p:nvSpPr>
        <p:spPr>
          <a:xfrm>
            <a:off x="3556449" y="3650295"/>
            <a:ext cx="295275" cy="338554"/>
          </a:xfrm>
          <a:prstGeom prst="rect">
            <a:avLst/>
          </a:prstGeom>
          <a:noFill/>
        </p:spPr>
        <p:txBody>
          <a:bodyPr wrap="square" rtlCol="0">
            <a:spAutoFit/>
          </a:bodyPr>
          <a:lstStyle/>
          <a:p>
            <a:r>
              <a:rPr lang="en-US" sz="1600" b="1"/>
              <a:t>H</a:t>
            </a:r>
          </a:p>
        </p:txBody>
      </p:sp>
      <p:sp>
        <p:nvSpPr>
          <p:cNvPr id="40" name="TextBox 39">
            <a:extLst>
              <a:ext uri="{FF2B5EF4-FFF2-40B4-BE49-F238E27FC236}">
                <a16:creationId xmlns:a16="http://schemas.microsoft.com/office/drawing/2014/main" id="{DCD88F9F-B749-1321-872D-E4604242CE57}"/>
              </a:ext>
            </a:extLst>
          </p:cNvPr>
          <p:cNvSpPr txBox="1"/>
          <p:nvPr/>
        </p:nvSpPr>
        <p:spPr>
          <a:xfrm>
            <a:off x="3408811" y="3961930"/>
            <a:ext cx="295275" cy="338554"/>
          </a:xfrm>
          <a:prstGeom prst="rect">
            <a:avLst/>
          </a:prstGeom>
          <a:noFill/>
        </p:spPr>
        <p:txBody>
          <a:bodyPr wrap="square" rtlCol="0">
            <a:spAutoFit/>
          </a:bodyPr>
          <a:lstStyle/>
          <a:p>
            <a:r>
              <a:rPr lang="en-US" sz="1600" b="1"/>
              <a:t>I</a:t>
            </a:r>
          </a:p>
        </p:txBody>
      </p:sp>
      <p:sp>
        <p:nvSpPr>
          <p:cNvPr id="41" name="TextBox 40">
            <a:extLst>
              <a:ext uri="{FF2B5EF4-FFF2-40B4-BE49-F238E27FC236}">
                <a16:creationId xmlns:a16="http://schemas.microsoft.com/office/drawing/2014/main" id="{3B89D50B-A4E8-D968-9960-C1933A693433}"/>
              </a:ext>
            </a:extLst>
          </p:cNvPr>
          <p:cNvSpPr txBox="1"/>
          <p:nvPr/>
        </p:nvSpPr>
        <p:spPr>
          <a:xfrm>
            <a:off x="3170899" y="4141336"/>
            <a:ext cx="295275" cy="338554"/>
          </a:xfrm>
          <a:prstGeom prst="rect">
            <a:avLst/>
          </a:prstGeom>
          <a:noFill/>
        </p:spPr>
        <p:txBody>
          <a:bodyPr wrap="square" rtlCol="0">
            <a:spAutoFit/>
          </a:bodyPr>
          <a:lstStyle/>
          <a:p>
            <a:r>
              <a:rPr lang="en-US" sz="1600" b="1"/>
              <a:t>J</a:t>
            </a:r>
          </a:p>
        </p:txBody>
      </p:sp>
      <p:sp>
        <p:nvSpPr>
          <p:cNvPr id="42" name="TextBox 41">
            <a:extLst>
              <a:ext uri="{FF2B5EF4-FFF2-40B4-BE49-F238E27FC236}">
                <a16:creationId xmlns:a16="http://schemas.microsoft.com/office/drawing/2014/main" id="{6D61D987-E0D0-6884-65F7-4C6C32CF1AF7}"/>
              </a:ext>
            </a:extLst>
          </p:cNvPr>
          <p:cNvSpPr txBox="1"/>
          <p:nvPr/>
        </p:nvSpPr>
        <p:spPr>
          <a:xfrm>
            <a:off x="2977834" y="3679179"/>
            <a:ext cx="295275" cy="338554"/>
          </a:xfrm>
          <a:prstGeom prst="rect">
            <a:avLst/>
          </a:prstGeom>
          <a:noFill/>
        </p:spPr>
        <p:txBody>
          <a:bodyPr wrap="square" rtlCol="0">
            <a:spAutoFit/>
          </a:bodyPr>
          <a:lstStyle/>
          <a:p>
            <a:r>
              <a:rPr lang="en-US" sz="1600" b="1"/>
              <a:t>K</a:t>
            </a:r>
          </a:p>
        </p:txBody>
      </p:sp>
      <p:sp>
        <p:nvSpPr>
          <p:cNvPr id="43" name="TextBox 42">
            <a:extLst>
              <a:ext uri="{FF2B5EF4-FFF2-40B4-BE49-F238E27FC236}">
                <a16:creationId xmlns:a16="http://schemas.microsoft.com/office/drawing/2014/main" id="{5FC58B0A-471B-174A-5BBA-3645B0FEA5F6}"/>
              </a:ext>
            </a:extLst>
          </p:cNvPr>
          <p:cNvSpPr txBox="1"/>
          <p:nvPr/>
        </p:nvSpPr>
        <p:spPr>
          <a:xfrm>
            <a:off x="2822961" y="3451428"/>
            <a:ext cx="295275" cy="338554"/>
          </a:xfrm>
          <a:prstGeom prst="rect">
            <a:avLst/>
          </a:prstGeom>
          <a:noFill/>
        </p:spPr>
        <p:txBody>
          <a:bodyPr wrap="square" rtlCol="0">
            <a:spAutoFit/>
          </a:bodyPr>
          <a:lstStyle/>
          <a:p>
            <a:r>
              <a:rPr lang="en-US" sz="1600" b="1"/>
              <a:t>L</a:t>
            </a:r>
          </a:p>
        </p:txBody>
      </p:sp>
      <p:sp>
        <p:nvSpPr>
          <p:cNvPr id="44" name="TextBox 43">
            <a:extLst>
              <a:ext uri="{FF2B5EF4-FFF2-40B4-BE49-F238E27FC236}">
                <a16:creationId xmlns:a16="http://schemas.microsoft.com/office/drawing/2014/main" id="{1ECBCF96-A559-F6CA-BB33-5C29128226C8}"/>
              </a:ext>
            </a:extLst>
          </p:cNvPr>
          <p:cNvSpPr txBox="1"/>
          <p:nvPr/>
        </p:nvSpPr>
        <p:spPr>
          <a:xfrm>
            <a:off x="2527686" y="4209059"/>
            <a:ext cx="295275" cy="338554"/>
          </a:xfrm>
          <a:prstGeom prst="rect">
            <a:avLst/>
          </a:prstGeom>
          <a:noFill/>
        </p:spPr>
        <p:txBody>
          <a:bodyPr wrap="square" rtlCol="0">
            <a:spAutoFit/>
          </a:bodyPr>
          <a:lstStyle/>
          <a:p>
            <a:r>
              <a:rPr lang="en-US" sz="1600" b="1"/>
              <a:t>M</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185B2C7-D7E2-F999-0341-30CF26FC4B04}"/>
              </a:ext>
            </a:extLst>
          </p:cNvPr>
          <p:cNvPicPr>
            <a:picLocks noChangeAspect="1"/>
          </p:cNvPicPr>
          <p:nvPr/>
        </p:nvPicPr>
        <p:blipFill>
          <a:blip r:embed="rId5">
            <a:duotone>
              <a:schemeClr val="accent4">
                <a:shade val="45000"/>
                <a:satMod val="135000"/>
              </a:schemeClr>
              <a:prstClr val="white"/>
            </a:duotone>
          </a:blip>
          <a:stretch>
            <a:fillRect/>
          </a:stretch>
        </p:blipFill>
        <p:spPr>
          <a:xfrm>
            <a:off x="10363200" y="457200"/>
            <a:ext cx="666425" cy="666425"/>
          </a:xfrm>
          <a:prstGeom prst="rect">
            <a:avLst/>
          </a:prstGeom>
        </p:spPr>
      </p:pic>
      <p:sp>
        <p:nvSpPr>
          <p:cNvPr id="25" name="Oval 24">
            <a:extLst>
              <a:ext uri="{FF2B5EF4-FFF2-40B4-BE49-F238E27FC236}">
                <a16:creationId xmlns:a16="http://schemas.microsoft.com/office/drawing/2014/main" id="{C0555F0B-58A8-1144-09D2-E7CD9017770A}"/>
              </a:ext>
            </a:extLst>
          </p:cNvPr>
          <p:cNvSpPr/>
          <p:nvPr/>
        </p:nvSpPr>
        <p:spPr>
          <a:xfrm>
            <a:off x="4289937" y="3918255"/>
            <a:ext cx="3422078" cy="464375"/>
          </a:xfrm>
          <a:prstGeom prst="ellipse">
            <a:avLst/>
          </a:prstGeom>
          <a:solidFill>
            <a:schemeClr val="accent5">
              <a:alpha val="30196"/>
            </a:schemeClr>
          </a:solidFill>
          <a:ln>
            <a:solidFill>
              <a:srgbClr val="172C51">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134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a:xfrm>
            <a:off x="622300" y="2899410"/>
            <a:ext cx="7359327" cy="1463040"/>
          </a:xfrm>
        </p:spPr>
        <p:txBody>
          <a:bodyPr>
            <a:normAutofit/>
          </a:bodyPr>
          <a:lstStyle/>
          <a:p>
            <a:r>
              <a:rPr lang="en-US"/>
              <a:t>Conclusion</a:t>
            </a:r>
          </a:p>
        </p:txBody>
      </p:sp>
      <p:pic>
        <p:nvPicPr>
          <p:cNvPr id="12" name="Picture Placeholder 11" descr="Stopwatch 75% with solid fill">
            <a:extLst>
              <a:ext uri="{FF2B5EF4-FFF2-40B4-BE49-F238E27FC236}">
                <a16:creationId xmlns:a16="http://schemas.microsoft.com/office/drawing/2014/main" id="{AE6126A9-17D1-8BC7-979F-E5E3C1515C4F}"/>
              </a:ext>
            </a:extLst>
          </p:cNvPr>
          <p:cNvPicPr>
            <a:picLocks noGrp="1" noChangeAspect="1"/>
          </p:cNvPicPr>
          <p:nvPr>
            <p:ph type="pic" sz="quarter" idx="11"/>
          </p:nvPr>
        </p:nvPicPr>
        <p:blipFill>
          <a:blip r:embed="rId2">
            <a:extLst>
              <a:ext uri="{96DAC541-7B7A-43D3-8B79-37D633B846F1}">
                <asvg:svgBlip xmlns:asvg="http://schemas.microsoft.com/office/drawing/2016/SVG/main" r:embed="rId3"/>
              </a:ext>
            </a:extLst>
          </a:blip>
          <a:srcRect/>
          <a:stretch>
            <a:fillRect/>
          </a:stretch>
        </p:blipFill>
        <p:spPr>
          <a:xfrm>
            <a:off x="622300" y="647700"/>
            <a:ext cx="1463040" cy="1463040"/>
          </a:xfrm>
        </p:spPr>
      </p:pic>
    </p:spTree>
    <p:extLst>
      <p:ext uri="{BB962C8B-B14F-4D97-AF65-F5344CB8AC3E}">
        <p14:creationId xmlns:p14="http://schemas.microsoft.com/office/powerpoint/2010/main" val="163538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a:xfrm>
            <a:off x="311258" y="210142"/>
            <a:ext cx="10515600" cy="1109207"/>
          </a:xfrm>
        </p:spPr>
        <p:txBody>
          <a:bodyPr>
            <a:normAutofit/>
          </a:bodyPr>
          <a:lstStyle/>
          <a:p>
            <a:r>
              <a:rPr lang="en-US" sz="2800"/>
              <a:t>Key Takeaways</a:t>
            </a:r>
          </a:p>
        </p:txBody>
      </p:sp>
      <p:sp>
        <p:nvSpPr>
          <p:cNvPr id="3" name="Text Placeholder 2">
            <a:extLst>
              <a:ext uri="{FF2B5EF4-FFF2-40B4-BE49-F238E27FC236}">
                <a16:creationId xmlns:a16="http://schemas.microsoft.com/office/drawing/2014/main" id="{01053A03-F7AE-A740-9632-CD35052733E1}"/>
              </a:ext>
            </a:extLst>
          </p:cNvPr>
          <p:cNvSpPr>
            <a:spLocks noGrp="1"/>
          </p:cNvSpPr>
          <p:nvPr>
            <p:ph type="body" sz="quarter" idx="10"/>
          </p:nvPr>
        </p:nvSpPr>
        <p:spPr>
          <a:xfrm>
            <a:off x="311258" y="1593343"/>
            <a:ext cx="7994542" cy="4559402"/>
          </a:xfrm>
        </p:spPr>
        <p:txBody>
          <a:bodyPr>
            <a:normAutofit/>
          </a:bodyPr>
          <a:lstStyle/>
          <a:p>
            <a:pPr>
              <a:lnSpc>
                <a:spcPct val="114000"/>
              </a:lnSpc>
              <a:spcBef>
                <a:spcPts val="400"/>
              </a:spcBef>
            </a:pPr>
            <a:r>
              <a:rPr lang="en-US" sz="2200">
                <a:solidFill>
                  <a:schemeClr val="tx1">
                    <a:alpha val="80000"/>
                  </a:schemeClr>
                </a:solidFill>
              </a:rPr>
              <a:t>Overall satisfaction increased </a:t>
            </a:r>
          </a:p>
          <a:p>
            <a:pPr>
              <a:lnSpc>
                <a:spcPct val="114000"/>
              </a:lnSpc>
              <a:spcBef>
                <a:spcPts val="400"/>
              </a:spcBef>
            </a:pPr>
            <a:r>
              <a:rPr lang="en-US" sz="2200">
                <a:solidFill>
                  <a:schemeClr val="tx1">
                    <a:alpha val="80000"/>
                  </a:schemeClr>
                </a:solidFill>
              </a:rPr>
              <a:t>Satisfaction ratings are above national average in many areas</a:t>
            </a:r>
          </a:p>
          <a:p>
            <a:pPr>
              <a:lnSpc>
                <a:spcPct val="114000"/>
              </a:lnSpc>
              <a:spcBef>
                <a:spcPts val="400"/>
              </a:spcBef>
            </a:pPr>
            <a:r>
              <a:rPr lang="en-US" sz="2200">
                <a:solidFill>
                  <a:schemeClr val="tx1">
                    <a:alpha val="80000"/>
                  </a:schemeClr>
                </a:solidFill>
              </a:rPr>
              <a:t>Net Promoter Score increased</a:t>
            </a:r>
          </a:p>
          <a:p>
            <a:pPr>
              <a:lnSpc>
                <a:spcPct val="114000"/>
              </a:lnSpc>
              <a:spcBef>
                <a:spcPts val="400"/>
              </a:spcBef>
            </a:pPr>
            <a:r>
              <a:rPr lang="en-US" sz="2200">
                <a:solidFill>
                  <a:schemeClr val="tx1">
                    <a:alpha val="80000"/>
                  </a:schemeClr>
                </a:solidFill>
              </a:rPr>
              <a:t>New opportunity area in 2024: Paratransit travel time</a:t>
            </a:r>
          </a:p>
          <a:p>
            <a:pPr>
              <a:lnSpc>
                <a:spcPct val="114000"/>
              </a:lnSpc>
              <a:spcBef>
                <a:spcPts val="400"/>
              </a:spcBef>
            </a:pPr>
            <a:r>
              <a:rPr lang="en-US" sz="2200">
                <a:solidFill>
                  <a:schemeClr val="tx1">
                    <a:alpha val="80000"/>
                  </a:schemeClr>
                </a:solidFill>
              </a:rPr>
              <a:t>Access to employment remains an area of opportunity for community members</a:t>
            </a:r>
          </a:p>
        </p:txBody>
      </p:sp>
      <p:grpSp>
        <p:nvGrpSpPr>
          <p:cNvPr id="14" name="Group 13">
            <a:extLst>
              <a:ext uri="{FF2B5EF4-FFF2-40B4-BE49-F238E27FC236}">
                <a16:creationId xmlns:a16="http://schemas.microsoft.com/office/drawing/2014/main" id="{3E3468C2-7627-94A2-17FD-E654146821E6}"/>
              </a:ext>
            </a:extLst>
          </p:cNvPr>
          <p:cNvGrpSpPr/>
          <p:nvPr/>
        </p:nvGrpSpPr>
        <p:grpSpPr>
          <a:xfrm>
            <a:off x="311258" y="5717331"/>
            <a:ext cx="11589195" cy="870828"/>
            <a:chOff x="311258" y="5717331"/>
            <a:chExt cx="11589195" cy="870828"/>
          </a:xfrm>
        </p:grpSpPr>
        <p:sp>
          <p:nvSpPr>
            <p:cNvPr id="15" name="Slide Number Placeholder 4">
              <a:extLst>
                <a:ext uri="{FF2B5EF4-FFF2-40B4-BE49-F238E27FC236}">
                  <a16:creationId xmlns:a16="http://schemas.microsoft.com/office/drawing/2014/main" id="{DC0FEF93-E01B-9DD0-280B-D05A9AF1AE6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red background with white text&#10;&#10;Description automatically generated with medium confidence">
              <a:extLst>
                <a:ext uri="{FF2B5EF4-FFF2-40B4-BE49-F238E27FC236}">
                  <a16:creationId xmlns:a16="http://schemas.microsoft.com/office/drawing/2014/main" id="{A21544B9-E708-323D-AD87-C2B721BE2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7" name="Date Placeholder 3">
              <a:extLst>
                <a:ext uri="{FF2B5EF4-FFF2-40B4-BE49-F238E27FC236}">
                  <a16:creationId xmlns:a16="http://schemas.microsoft.com/office/drawing/2014/main" id="{57C85806-A6BD-36F0-DBDC-CB336E3B484B}"/>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 name="Date Placeholder 3">
            <a:extLst>
              <a:ext uri="{FF2B5EF4-FFF2-40B4-BE49-F238E27FC236}">
                <a16:creationId xmlns:a16="http://schemas.microsoft.com/office/drawing/2014/main" id="{C6F090F3-353E-6D29-5184-EFF4D5BAB282}"/>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group of people next to a train&#10;&#10;Description automatically generated">
            <a:extLst>
              <a:ext uri="{FF2B5EF4-FFF2-40B4-BE49-F238E27FC236}">
                <a16:creationId xmlns:a16="http://schemas.microsoft.com/office/drawing/2014/main" id="{C95A0250-B549-12FE-26A2-61A2D1309BDA}"/>
              </a:ext>
            </a:extLst>
          </p:cNvPr>
          <p:cNvPicPr>
            <a:picLocks noChangeAspect="1"/>
          </p:cNvPicPr>
          <p:nvPr/>
        </p:nvPicPr>
        <p:blipFill>
          <a:blip r:embed="rId4"/>
          <a:stretch>
            <a:fillRect/>
          </a:stretch>
        </p:blipFill>
        <p:spPr>
          <a:xfrm>
            <a:off x="8633959" y="764745"/>
            <a:ext cx="3085893" cy="3988230"/>
          </a:xfrm>
          <a:prstGeom prst="rect">
            <a:avLst/>
          </a:prstGeom>
        </p:spPr>
      </p:pic>
    </p:spTree>
    <p:extLst>
      <p:ext uri="{BB962C8B-B14F-4D97-AF65-F5344CB8AC3E}">
        <p14:creationId xmlns:p14="http://schemas.microsoft.com/office/powerpoint/2010/main" val="34455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35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a:xfrm>
            <a:off x="311258" y="210142"/>
            <a:ext cx="10515600" cy="1109207"/>
          </a:xfrm>
        </p:spPr>
        <p:txBody>
          <a:bodyPr>
            <a:normAutofit/>
          </a:bodyPr>
          <a:lstStyle/>
          <a:p>
            <a:r>
              <a:rPr lang="en-US" sz="2800"/>
              <a:t>Key Takeaways</a:t>
            </a:r>
          </a:p>
        </p:txBody>
      </p:sp>
      <p:sp>
        <p:nvSpPr>
          <p:cNvPr id="3" name="Text Placeholder 2">
            <a:extLst>
              <a:ext uri="{FF2B5EF4-FFF2-40B4-BE49-F238E27FC236}">
                <a16:creationId xmlns:a16="http://schemas.microsoft.com/office/drawing/2014/main" id="{01053A03-F7AE-A740-9632-CD35052733E1}"/>
              </a:ext>
            </a:extLst>
          </p:cNvPr>
          <p:cNvSpPr>
            <a:spLocks noGrp="1"/>
          </p:cNvSpPr>
          <p:nvPr>
            <p:ph type="body" sz="quarter" idx="10"/>
          </p:nvPr>
        </p:nvSpPr>
        <p:spPr>
          <a:xfrm>
            <a:off x="311258" y="1593343"/>
            <a:ext cx="7766978" cy="4559402"/>
          </a:xfrm>
        </p:spPr>
        <p:txBody>
          <a:bodyPr>
            <a:normAutofit/>
          </a:bodyPr>
          <a:lstStyle/>
          <a:p>
            <a:pPr>
              <a:lnSpc>
                <a:spcPct val="114000"/>
              </a:lnSpc>
              <a:spcBef>
                <a:spcPts val="400"/>
              </a:spcBef>
            </a:pPr>
            <a:r>
              <a:rPr lang="en-US" sz="2200">
                <a:solidFill>
                  <a:schemeClr val="tx1">
                    <a:alpha val="80000"/>
                  </a:schemeClr>
                </a:solidFill>
              </a:rPr>
              <a:t>Overall satisfaction increased </a:t>
            </a:r>
          </a:p>
          <a:p>
            <a:pPr>
              <a:lnSpc>
                <a:spcPct val="114000"/>
              </a:lnSpc>
              <a:spcBef>
                <a:spcPts val="400"/>
              </a:spcBef>
            </a:pPr>
            <a:r>
              <a:rPr lang="en-US" sz="2200">
                <a:solidFill>
                  <a:schemeClr val="tx1">
                    <a:alpha val="80000"/>
                  </a:schemeClr>
                </a:solidFill>
              </a:rPr>
              <a:t>Satisfaction ratings above national average in many areas</a:t>
            </a:r>
          </a:p>
          <a:p>
            <a:pPr>
              <a:lnSpc>
                <a:spcPct val="114000"/>
              </a:lnSpc>
              <a:spcBef>
                <a:spcPts val="400"/>
              </a:spcBef>
            </a:pPr>
            <a:r>
              <a:rPr lang="en-US" sz="2200">
                <a:solidFill>
                  <a:schemeClr val="tx1">
                    <a:alpha val="80000"/>
                  </a:schemeClr>
                </a:solidFill>
              </a:rPr>
              <a:t>Net Promoter Score increased</a:t>
            </a:r>
          </a:p>
          <a:p>
            <a:pPr>
              <a:lnSpc>
                <a:spcPct val="114000"/>
              </a:lnSpc>
              <a:spcBef>
                <a:spcPts val="400"/>
              </a:spcBef>
            </a:pPr>
            <a:r>
              <a:rPr lang="en-US" sz="2200">
                <a:solidFill>
                  <a:schemeClr val="tx1">
                    <a:alpha val="80000"/>
                  </a:schemeClr>
                </a:solidFill>
              </a:rPr>
              <a:t>New opportunity area in 2024: Paratransit travel time</a:t>
            </a:r>
          </a:p>
          <a:p>
            <a:pPr>
              <a:lnSpc>
                <a:spcPct val="114000"/>
              </a:lnSpc>
              <a:spcBef>
                <a:spcPts val="400"/>
              </a:spcBef>
            </a:pPr>
            <a:r>
              <a:rPr lang="en-US" sz="2200">
                <a:solidFill>
                  <a:schemeClr val="tx1">
                    <a:alpha val="80000"/>
                  </a:schemeClr>
                </a:solidFill>
              </a:rPr>
              <a:t>Access to employment remains an area of opportunity for community members</a:t>
            </a:r>
          </a:p>
        </p:txBody>
      </p:sp>
      <p:grpSp>
        <p:nvGrpSpPr>
          <p:cNvPr id="14" name="Group 13">
            <a:extLst>
              <a:ext uri="{FF2B5EF4-FFF2-40B4-BE49-F238E27FC236}">
                <a16:creationId xmlns:a16="http://schemas.microsoft.com/office/drawing/2014/main" id="{3E3468C2-7627-94A2-17FD-E654146821E6}"/>
              </a:ext>
            </a:extLst>
          </p:cNvPr>
          <p:cNvGrpSpPr/>
          <p:nvPr/>
        </p:nvGrpSpPr>
        <p:grpSpPr>
          <a:xfrm>
            <a:off x="311258" y="5717331"/>
            <a:ext cx="11589195" cy="870828"/>
            <a:chOff x="311258" y="5717331"/>
            <a:chExt cx="11589195" cy="870828"/>
          </a:xfrm>
        </p:grpSpPr>
        <p:sp>
          <p:nvSpPr>
            <p:cNvPr id="15" name="Slide Number Placeholder 4">
              <a:extLst>
                <a:ext uri="{FF2B5EF4-FFF2-40B4-BE49-F238E27FC236}">
                  <a16:creationId xmlns:a16="http://schemas.microsoft.com/office/drawing/2014/main" id="{DC0FEF93-E01B-9DD0-280B-D05A9AF1AE6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4</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red background with white text&#10;&#10;Description automatically generated with medium confidence">
              <a:extLst>
                <a:ext uri="{FF2B5EF4-FFF2-40B4-BE49-F238E27FC236}">
                  <a16:creationId xmlns:a16="http://schemas.microsoft.com/office/drawing/2014/main" id="{A21544B9-E708-323D-AD87-C2B721BE2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7" name="Date Placeholder 3">
              <a:extLst>
                <a:ext uri="{FF2B5EF4-FFF2-40B4-BE49-F238E27FC236}">
                  <a16:creationId xmlns:a16="http://schemas.microsoft.com/office/drawing/2014/main" id="{57C85806-A6BD-36F0-DBDC-CB336E3B484B}"/>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 name="Date Placeholder 3">
            <a:extLst>
              <a:ext uri="{FF2B5EF4-FFF2-40B4-BE49-F238E27FC236}">
                <a16:creationId xmlns:a16="http://schemas.microsoft.com/office/drawing/2014/main" id="{C6F090F3-353E-6D29-5184-EFF4D5BAB282}"/>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group of people sitting on a bench&#10;&#10;Description automatically generated">
            <a:extLst>
              <a:ext uri="{FF2B5EF4-FFF2-40B4-BE49-F238E27FC236}">
                <a16:creationId xmlns:a16="http://schemas.microsoft.com/office/drawing/2014/main" id="{561E7E31-D8AB-80C2-ECF6-2021D9BFFC5E}"/>
              </a:ext>
            </a:extLst>
          </p:cNvPr>
          <p:cNvPicPr>
            <a:picLocks noChangeAspect="1"/>
          </p:cNvPicPr>
          <p:nvPr/>
        </p:nvPicPr>
        <p:blipFill rotWithShape="1">
          <a:blip r:embed="rId4"/>
          <a:srcRect l="3543" t="5630" r="23479"/>
          <a:stretch/>
        </p:blipFill>
        <p:spPr>
          <a:xfrm>
            <a:off x="8492079" y="1560548"/>
            <a:ext cx="3408373" cy="2478052"/>
          </a:xfrm>
          <a:prstGeom prst="rect">
            <a:avLst/>
          </a:prstGeom>
        </p:spPr>
      </p:pic>
    </p:spTree>
    <p:extLst>
      <p:ext uri="{BB962C8B-B14F-4D97-AF65-F5344CB8AC3E}">
        <p14:creationId xmlns:p14="http://schemas.microsoft.com/office/powerpoint/2010/main" val="416552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9A1EA8DC-5F05-4FCF-DA8D-3E4C036D24F0}"/>
              </a:ext>
            </a:extLst>
          </p:cNvPr>
          <p:cNvGraphicFramePr>
            <a:graphicFrameLocks noGrp="1"/>
          </p:cNvGraphicFramePr>
          <p:nvPr>
            <p:extLst>
              <p:ext uri="{D42A27DB-BD31-4B8C-83A1-F6EECF244321}">
                <p14:modId xmlns:p14="http://schemas.microsoft.com/office/powerpoint/2010/main" val="1382433697"/>
              </p:ext>
            </p:extLst>
          </p:nvPr>
        </p:nvGraphicFramePr>
        <p:xfrm>
          <a:off x="463657" y="1692376"/>
          <a:ext cx="11436796" cy="4251222"/>
        </p:xfrm>
        <a:graphic>
          <a:graphicData uri="http://schemas.openxmlformats.org/drawingml/2006/table">
            <a:tbl>
              <a:tblPr firstRow="1" bandRow="1">
                <a:tableStyleId>{5940675A-B579-460E-94D1-54222C63F5DA}</a:tableStyleId>
              </a:tblPr>
              <a:tblGrid>
                <a:gridCol w="877250">
                  <a:extLst>
                    <a:ext uri="{9D8B030D-6E8A-4147-A177-3AD203B41FA5}">
                      <a16:colId xmlns:a16="http://schemas.microsoft.com/office/drawing/2014/main" val="2795613168"/>
                    </a:ext>
                  </a:extLst>
                </a:gridCol>
                <a:gridCol w="5002743">
                  <a:extLst>
                    <a:ext uri="{9D8B030D-6E8A-4147-A177-3AD203B41FA5}">
                      <a16:colId xmlns:a16="http://schemas.microsoft.com/office/drawing/2014/main" val="281332152"/>
                    </a:ext>
                  </a:extLst>
                </a:gridCol>
                <a:gridCol w="2905125">
                  <a:extLst>
                    <a:ext uri="{9D8B030D-6E8A-4147-A177-3AD203B41FA5}">
                      <a16:colId xmlns:a16="http://schemas.microsoft.com/office/drawing/2014/main" val="1679343016"/>
                    </a:ext>
                  </a:extLst>
                </a:gridCol>
                <a:gridCol w="2651678">
                  <a:extLst>
                    <a:ext uri="{9D8B030D-6E8A-4147-A177-3AD203B41FA5}">
                      <a16:colId xmlns:a16="http://schemas.microsoft.com/office/drawing/2014/main" val="2293196842"/>
                    </a:ext>
                  </a:extLst>
                </a:gridCol>
              </a:tblGrid>
              <a:tr h="1090057">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Community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June – July 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Mail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34723"/>
                  </a:ext>
                </a:extLst>
              </a:tr>
              <a:tr h="1090057">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Customer Excellence: Paratransit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latin typeface="Tahoma" panose="020B0604030504040204" pitchFamily="34" charset="0"/>
                          <a:ea typeface="Tahoma" panose="020B0604030504040204" pitchFamily="34" charset="0"/>
                          <a:cs typeface="Tahoma" panose="020B0604030504040204" pitchFamily="34" charset="0"/>
                        </a:rPr>
                        <a:t>June – July 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latin typeface="Tahoma" panose="020B0604030504040204" pitchFamily="34" charset="0"/>
                          <a:ea typeface="Tahoma" panose="020B0604030504040204" pitchFamily="34" charset="0"/>
                          <a:cs typeface="Tahoma" panose="020B0604030504040204" pitchFamily="34" charset="0"/>
                        </a:rPr>
                        <a:t>Mail, email, 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8287402"/>
                  </a:ext>
                </a:extLst>
              </a:tr>
              <a:tr h="981051">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Customer Excellence: Rail</a:t>
                      </a: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latin typeface="Tahoma" panose="020B0604030504040204" pitchFamily="34" charset="0"/>
                          <a:ea typeface="Tahoma" panose="020B0604030504040204" pitchFamily="34" charset="0"/>
                          <a:cs typeface="Tahoma" panose="020B0604030504040204" pitchFamily="34" charset="0"/>
                        </a:rPr>
                        <a:t>August 2024</a:t>
                      </a: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latin typeface="Tahoma" panose="020B0604030504040204" pitchFamily="34" charset="0"/>
                          <a:ea typeface="Tahoma" panose="020B0604030504040204" pitchFamily="34" charset="0"/>
                          <a:cs typeface="Tahoma" panose="020B0604030504040204" pitchFamily="34" charset="0"/>
                        </a:rPr>
                        <a:t>Intercept</a:t>
                      </a: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8767064"/>
                  </a:ext>
                </a:extLst>
              </a:tr>
              <a:tr h="1090057">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Customer Excellence: Bus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latin typeface="Tahoma" panose="020B0604030504040204" pitchFamily="34" charset="0"/>
                          <a:ea typeface="Tahoma" panose="020B0604030504040204" pitchFamily="34" charset="0"/>
                          <a:cs typeface="Tahoma" panose="020B0604030504040204" pitchFamily="34" charset="0"/>
                        </a:rPr>
                        <a:t>August 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Intercept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8712165"/>
                  </a:ext>
                </a:extLst>
              </a:tr>
            </a:tbl>
          </a:graphicData>
        </a:graphic>
      </p:graphicFrame>
      <p:sp>
        <p:nvSpPr>
          <p:cNvPr id="2" name="Title 1">
            <a:extLst>
              <a:ext uri="{FF2B5EF4-FFF2-40B4-BE49-F238E27FC236}">
                <a16:creationId xmlns:a16="http://schemas.microsoft.com/office/drawing/2014/main" id="{3B95537F-EA6D-2FE5-3BB0-F759F142E826}"/>
              </a:ext>
            </a:extLst>
          </p:cNvPr>
          <p:cNvSpPr>
            <a:spLocks noGrp="1"/>
          </p:cNvSpPr>
          <p:nvPr>
            <p:ph type="title"/>
          </p:nvPr>
        </p:nvSpPr>
        <p:spPr>
          <a:xfrm>
            <a:off x="311258" y="210142"/>
            <a:ext cx="10515600" cy="1122269"/>
          </a:xfrm>
        </p:spPr>
        <p:txBody>
          <a:bodyPr>
            <a:normAutofit/>
          </a:bodyPr>
          <a:lstStyle/>
          <a:p>
            <a:r>
              <a:rPr lang="en-US" sz="2800"/>
              <a:t>Survey Overview</a:t>
            </a:r>
          </a:p>
        </p:txBody>
      </p:sp>
      <p:pic>
        <p:nvPicPr>
          <p:cNvPr id="7" name="Picture 6">
            <a:extLst>
              <a:ext uri="{FF2B5EF4-FFF2-40B4-BE49-F238E27FC236}">
                <a16:creationId xmlns:a16="http://schemas.microsoft.com/office/drawing/2014/main" id="{9286741E-FB89-157C-63BB-4E9597E1BCA5}"/>
              </a:ext>
            </a:extLst>
          </p:cNvPr>
          <p:cNvPicPr>
            <a:picLocks noChangeAspect="1"/>
          </p:cNvPicPr>
          <p:nvPr/>
        </p:nvPicPr>
        <p:blipFill>
          <a:blip r:embed="rId2"/>
          <a:stretch>
            <a:fillRect/>
          </a:stretch>
        </p:blipFill>
        <p:spPr>
          <a:xfrm>
            <a:off x="434373" y="3975131"/>
            <a:ext cx="845893" cy="800169"/>
          </a:xfrm>
          <a:prstGeom prst="rect">
            <a:avLst/>
          </a:prstGeom>
        </p:spPr>
      </p:pic>
      <p:pic>
        <p:nvPicPr>
          <p:cNvPr id="9" name="Picture 8">
            <a:extLst>
              <a:ext uri="{FF2B5EF4-FFF2-40B4-BE49-F238E27FC236}">
                <a16:creationId xmlns:a16="http://schemas.microsoft.com/office/drawing/2014/main" id="{660F0CFC-DB64-DFCF-C837-68963CADC403}"/>
              </a:ext>
            </a:extLst>
          </p:cNvPr>
          <p:cNvPicPr>
            <a:picLocks noChangeAspect="1"/>
          </p:cNvPicPr>
          <p:nvPr/>
        </p:nvPicPr>
        <p:blipFill>
          <a:blip r:embed="rId3"/>
          <a:stretch>
            <a:fillRect/>
          </a:stretch>
        </p:blipFill>
        <p:spPr>
          <a:xfrm>
            <a:off x="520946" y="1888989"/>
            <a:ext cx="710848" cy="758238"/>
          </a:xfrm>
          <a:prstGeom prst="rect">
            <a:avLst/>
          </a:prstGeom>
        </p:spPr>
      </p:pic>
      <p:pic>
        <p:nvPicPr>
          <p:cNvPr id="20" name="Picture 19">
            <a:extLst>
              <a:ext uri="{FF2B5EF4-FFF2-40B4-BE49-F238E27FC236}">
                <a16:creationId xmlns:a16="http://schemas.microsoft.com/office/drawing/2014/main" id="{2BD788C5-20CE-6F55-2EED-C782F01916C9}"/>
              </a:ext>
            </a:extLst>
          </p:cNvPr>
          <p:cNvPicPr>
            <a:picLocks noChangeAspect="1"/>
          </p:cNvPicPr>
          <p:nvPr/>
        </p:nvPicPr>
        <p:blipFill>
          <a:blip r:embed="rId4"/>
          <a:stretch>
            <a:fillRect/>
          </a:stretch>
        </p:blipFill>
        <p:spPr>
          <a:xfrm>
            <a:off x="409560" y="5044986"/>
            <a:ext cx="922100" cy="800169"/>
          </a:xfrm>
          <a:prstGeom prst="rect">
            <a:avLst/>
          </a:prstGeom>
        </p:spPr>
      </p:pic>
      <p:grpSp>
        <p:nvGrpSpPr>
          <p:cNvPr id="24" name="Group 23">
            <a:extLst>
              <a:ext uri="{FF2B5EF4-FFF2-40B4-BE49-F238E27FC236}">
                <a16:creationId xmlns:a16="http://schemas.microsoft.com/office/drawing/2014/main" id="{EE46AC7C-29BB-8060-F24F-290FB41D583E}"/>
              </a:ext>
            </a:extLst>
          </p:cNvPr>
          <p:cNvGrpSpPr/>
          <p:nvPr/>
        </p:nvGrpSpPr>
        <p:grpSpPr>
          <a:xfrm>
            <a:off x="311258" y="5717331"/>
            <a:ext cx="11589195" cy="870828"/>
            <a:chOff x="311258" y="5717331"/>
            <a:chExt cx="11589195" cy="870828"/>
          </a:xfrm>
        </p:grpSpPr>
        <p:sp>
          <p:nvSpPr>
            <p:cNvPr id="25" name="Slide Number Placeholder 4">
              <a:extLst>
                <a:ext uri="{FF2B5EF4-FFF2-40B4-BE49-F238E27FC236}">
                  <a16:creationId xmlns:a16="http://schemas.microsoft.com/office/drawing/2014/main" id="{42AD042C-7DA2-8DC2-A512-ED72423A283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descr="A red background with white text&#10;&#10;Description automatically generated with medium confidence">
              <a:extLst>
                <a:ext uri="{FF2B5EF4-FFF2-40B4-BE49-F238E27FC236}">
                  <a16:creationId xmlns:a16="http://schemas.microsoft.com/office/drawing/2014/main" id="{379BF4B7-5B11-B1F9-878F-6F3FF71B62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27" name="Date Placeholder 3">
              <a:extLst>
                <a:ext uri="{FF2B5EF4-FFF2-40B4-BE49-F238E27FC236}">
                  <a16:creationId xmlns:a16="http://schemas.microsoft.com/office/drawing/2014/main" id="{9097C136-172D-FFEC-22A3-42BA8191B15F}"/>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 name="Date Placeholder 3">
            <a:extLst>
              <a:ext uri="{FF2B5EF4-FFF2-40B4-BE49-F238E27FC236}">
                <a16:creationId xmlns:a16="http://schemas.microsoft.com/office/drawing/2014/main" id="{D0BA632F-43E6-16E6-07F2-61CD4E3B08BB}"/>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fld id="{4BE434A9-35A3-AE4D-B6D7-C84D1282C73A}" type="datetime4">
              <a:rPr kumimoji="0" lang="en-US" sz="10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1200"/>
                </a:spcAft>
                <a:buClr>
                  <a:srgbClr val="CF0A2C"/>
                </a:buClr>
                <a:buSzPct val="150000"/>
                <a:buFont typeface="Wingdings" pitchFamily="2" charset="2"/>
                <a:buNone/>
                <a:tabLst/>
                <a:defRPr/>
              </a:pPr>
              <a:t>September 4, 2024</a:t>
            </a:fld>
            <a:endParaRPr kumimoji="0" lang="en-US" sz="10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11F80A65-829C-AFFD-ED43-65DF213B4154}"/>
              </a:ext>
            </a:extLst>
          </p:cNvPr>
          <p:cNvPicPr>
            <a:picLocks noChangeAspect="1"/>
          </p:cNvPicPr>
          <p:nvPr/>
        </p:nvPicPr>
        <p:blipFill>
          <a:blip r:embed="rId6">
            <a:duotone>
              <a:schemeClr val="accent4">
                <a:shade val="45000"/>
                <a:satMod val="135000"/>
              </a:schemeClr>
              <a:prstClr val="white"/>
            </a:duotone>
          </a:blip>
          <a:stretch>
            <a:fillRect/>
          </a:stretch>
        </p:blipFill>
        <p:spPr>
          <a:xfrm>
            <a:off x="501896" y="3005831"/>
            <a:ext cx="710848" cy="710848"/>
          </a:xfrm>
          <a:prstGeom prst="rect">
            <a:avLst/>
          </a:prstGeom>
        </p:spPr>
      </p:pic>
      <p:sp>
        <p:nvSpPr>
          <p:cNvPr id="4" name="TextBox 3">
            <a:extLst>
              <a:ext uri="{FF2B5EF4-FFF2-40B4-BE49-F238E27FC236}">
                <a16:creationId xmlns:a16="http://schemas.microsoft.com/office/drawing/2014/main" id="{DC507258-CA96-0981-06C8-61C97D493C0C}"/>
              </a:ext>
            </a:extLst>
          </p:cNvPr>
          <p:cNvSpPr txBox="1"/>
          <p:nvPr/>
        </p:nvSpPr>
        <p:spPr>
          <a:xfrm>
            <a:off x="6134100" y="1230711"/>
            <a:ext cx="2628900" cy="461665"/>
          </a:xfrm>
          <a:prstGeom prst="rect">
            <a:avLst/>
          </a:prstGeom>
          <a:noFill/>
        </p:spPr>
        <p:txBody>
          <a:bodyPr wrap="square" rtlCol="0">
            <a:spAutoFit/>
          </a:bodyPr>
          <a:lstStyle/>
          <a:p>
            <a:pPr algn="ctr"/>
            <a:r>
              <a:rPr lang="en-US" sz="2400" u="sng">
                <a:latin typeface="Tahoma" panose="020B0604030504040204" pitchFamily="34" charset="0"/>
                <a:ea typeface="Tahoma" panose="020B0604030504040204" pitchFamily="34" charset="0"/>
                <a:cs typeface="Tahoma" panose="020B0604030504040204" pitchFamily="34" charset="0"/>
              </a:rPr>
              <a:t>Collection Period</a:t>
            </a:r>
          </a:p>
        </p:txBody>
      </p:sp>
      <p:sp>
        <p:nvSpPr>
          <p:cNvPr id="6" name="TextBox 5">
            <a:extLst>
              <a:ext uri="{FF2B5EF4-FFF2-40B4-BE49-F238E27FC236}">
                <a16:creationId xmlns:a16="http://schemas.microsoft.com/office/drawing/2014/main" id="{D4C3714D-AEE8-E852-724A-B89A69729696}"/>
              </a:ext>
            </a:extLst>
          </p:cNvPr>
          <p:cNvSpPr txBox="1"/>
          <p:nvPr/>
        </p:nvSpPr>
        <p:spPr>
          <a:xfrm>
            <a:off x="8895223" y="1230710"/>
            <a:ext cx="2873007" cy="461665"/>
          </a:xfrm>
          <a:prstGeom prst="rect">
            <a:avLst/>
          </a:prstGeom>
          <a:noFill/>
        </p:spPr>
        <p:txBody>
          <a:bodyPr wrap="square" rtlCol="0">
            <a:spAutoFit/>
          </a:bodyPr>
          <a:lstStyle/>
          <a:p>
            <a:pPr algn="ctr"/>
            <a:r>
              <a:rPr lang="en-US" sz="2400" u="sng">
                <a:latin typeface="Tahoma" panose="020B0604030504040204" pitchFamily="34" charset="0"/>
                <a:ea typeface="Tahoma" panose="020B0604030504040204" pitchFamily="34" charset="0"/>
                <a:cs typeface="Tahoma" panose="020B0604030504040204" pitchFamily="34" charset="0"/>
              </a:rPr>
              <a:t>Collection Method</a:t>
            </a:r>
          </a:p>
        </p:txBody>
      </p:sp>
    </p:spTree>
    <p:extLst>
      <p:ext uri="{BB962C8B-B14F-4D97-AF65-F5344CB8AC3E}">
        <p14:creationId xmlns:p14="http://schemas.microsoft.com/office/powerpoint/2010/main" val="379975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a:xfrm>
            <a:off x="622300" y="2590800"/>
            <a:ext cx="7359327" cy="2387600"/>
          </a:xfrm>
        </p:spPr>
        <p:txBody>
          <a:bodyPr>
            <a:normAutofit/>
          </a:bodyPr>
          <a:lstStyle/>
          <a:p>
            <a:r>
              <a:rPr lang="en-US"/>
              <a:t>Community Value Survey</a:t>
            </a:r>
          </a:p>
        </p:txBody>
      </p:sp>
      <p:pic>
        <p:nvPicPr>
          <p:cNvPr id="11" name="Picture Placeholder 10" descr="Clipboard Mixed with solid fill">
            <a:extLst>
              <a:ext uri="{FF2B5EF4-FFF2-40B4-BE49-F238E27FC236}">
                <a16:creationId xmlns:a16="http://schemas.microsoft.com/office/drawing/2014/main" id="{EB602D91-EDA4-95BE-128C-713E338DC923}"/>
              </a:ext>
            </a:extLst>
          </p:cNvPr>
          <p:cNvPicPr>
            <a:picLocks noGrp="1" noChangeAspect="1"/>
          </p:cNvPicPr>
          <p:nvPr>
            <p:ph type="pic" sz="quarter" idx="11"/>
          </p:nvPr>
        </p:nvPicPr>
        <p:blipFill>
          <a:blip r:embed="rId2">
            <a:extLs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323206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14A4-FAEF-0DD6-D1E5-3799F32B6AE8}"/>
              </a:ext>
            </a:extLst>
          </p:cNvPr>
          <p:cNvSpPr>
            <a:spLocks noGrp="1"/>
          </p:cNvSpPr>
          <p:nvPr>
            <p:ph type="title"/>
          </p:nvPr>
        </p:nvSpPr>
        <p:spPr>
          <a:xfrm>
            <a:off x="311258" y="210142"/>
            <a:ext cx="10515600" cy="1148395"/>
          </a:xfrm>
        </p:spPr>
        <p:txBody>
          <a:bodyPr>
            <a:normAutofit/>
          </a:bodyPr>
          <a:lstStyle/>
          <a:p>
            <a:r>
              <a:rPr lang="en-US" sz="2800"/>
              <a:t>Methodology: Community Survey</a:t>
            </a:r>
          </a:p>
        </p:txBody>
      </p:sp>
      <p:sp>
        <p:nvSpPr>
          <p:cNvPr id="3" name="Text Placeholder 2">
            <a:extLst>
              <a:ext uri="{FF2B5EF4-FFF2-40B4-BE49-F238E27FC236}">
                <a16:creationId xmlns:a16="http://schemas.microsoft.com/office/drawing/2014/main" id="{9A261304-8BDE-E435-A2D8-75A8A277DED8}"/>
              </a:ext>
            </a:extLst>
          </p:cNvPr>
          <p:cNvSpPr>
            <a:spLocks noGrp="1"/>
          </p:cNvSpPr>
          <p:nvPr>
            <p:ph type="body" sz="quarter" idx="10"/>
          </p:nvPr>
        </p:nvSpPr>
        <p:spPr>
          <a:xfrm>
            <a:off x="332478" y="1704873"/>
            <a:ext cx="10515600" cy="4559402"/>
          </a:xfrm>
        </p:spPr>
        <p:txBody>
          <a:bodyPr>
            <a:normAutofit/>
          </a:bodyPr>
          <a:lstStyle/>
          <a:p>
            <a:pPr marL="295275" indent="-295275">
              <a:lnSpc>
                <a:spcPct val="114000"/>
              </a:lnSpc>
              <a:spcBef>
                <a:spcPts val="400"/>
              </a:spcBef>
            </a:pPr>
            <a:r>
              <a:rPr lang="en-US"/>
              <a:t>Distribution: mailed to random sample of households in the Denver metro area</a:t>
            </a:r>
          </a:p>
          <a:p>
            <a:pPr marL="295275" indent="-295275">
              <a:lnSpc>
                <a:spcPct val="114000"/>
              </a:lnSpc>
              <a:spcBef>
                <a:spcPts val="400"/>
              </a:spcBef>
            </a:pPr>
            <a:r>
              <a:rPr lang="en-US"/>
              <a:t>Survey period: June 19 through July 12, 2024</a:t>
            </a:r>
          </a:p>
          <a:p>
            <a:pPr marL="295275" indent="-295275">
              <a:lnSpc>
                <a:spcPct val="114000"/>
              </a:lnSpc>
              <a:spcBef>
                <a:spcPts val="400"/>
              </a:spcBef>
            </a:pPr>
            <a:r>
              <a:rPr lang="en-US"/>
              <a:t>Results were monitored to maintain demographic distribution in proportion to the region</a:t>
            </a:r>
          </a:p>
          <a:p>
            <a:pPr marL="295275" indent="-295275">
              <a:lnSpc>
                <a:spcPct val="114000"/>
              </a:lnSpc>
              <a:spcBef>
                <a:spcPts val="400"/>
              </a:spcBef>
            </a:pPr>
            <a:r>
              <a:rPr lang="en-US"/>
              <a:t>Target sample: 400 (+/- 4.9% at the 95% confidence level)</a:t>
            </a:r>
          </a:p>
          <a:p>
            <a:pPr marL="295275" indent="-295275">
              <a:lnSpc>
                <a:spcPct val="114000"/>
              </a:lnSpc>
              <a:spcBef>
                <a:spcPts val="400"/>
              </a:spcBef>
            </a:pPr>
            <a:r>
              <a:rPr lang="en-US"/>
              <a:t>629 completed surveys</a:t>
            </a:r>
          </a:p>
          <a:p>
            <a:pPr marL="295275" indent="-295275">
              <a:lnSpc>
                <a:spcPct val="114000"/>
              </a:lnSpc>
              <a:spcBef>
                <a:spcPts val="400"/>
              </a:spcBef>
            </a:pPr>
            <a:endParaRPr lang="en-US"/>
          </a:p>
        </p:txBody>
      </p:sp>
      <p:grpSp>
        <p:nvGrpSpPr>
          <p:cNvPr id="8" name="Group 7">
            <a:extLst>
              <a:ext uri="{FF2B5EF4-FFF2-40B4-BE49-F238E27FC236}">
                <a16:creationId xmlns:a16="http://schemas.microsoft.com/office/drawing/2014/main" id="{E020BD5A-AF83-0DBA-BB63-2173778AE874}"/>
              </a:ext>
            </a:extLst>
          </p:cNvPr>
          <p:cNvGrpSpPr/>
          <p:nvPr/>
        </p:nvGrpSpPr>
        <p:grpSpPr>
          <a:xfrm>
            <a:off x="8078236" y="5717331"/>
            <a:ext cx="3822217" cy="870828"/>
            <a:chOff x="8078236" y="5717331"/>
            <a:chExt cx="3822217" cy="870828"/>
          </a:xfrm>
        </p:grpSpPr>
        <p:sp>
          <p:nvSpPr>
            <p:cNvPr id="9" name="Slide Number Placeholder 4">
              <a:extLst>
                <a:ext uri="{FF2B5EF4-FFF2-40B4-BE49-F238E27FC236}">
                  <a16:creationId xmlns:a16="http://schemas.microsoft.com/office/drawing/2014/main" id="{9BEE57AB-CF9F-802C-7DE1-682AB35E1B8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0EA74603-35D7-BF00-E1F3-D4E39CBA36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46124A37-110B-60F8-CE53-98EF37C24D73}"/>
              </a:ext>
            </a:extLst>
          </p:cNvPr>
          <p:cNvPicPr>
            <a:picLocks noChangeAspect="1"/>
          </p:cNvPicPr>
          <p:nvPr/>
        </p:nvPicPr>
        <p:blipFill>
          <a:blip r:embed="rId4"/>
          <a:stretch>
            <a:fillRect/>
          </a:stretch>
        </p:blipFill>
        <p:spPr>
          <a:xfrm>
            <a:off x="10401485" y="396935"/>
            <a:ext cx="685859" cy="731583"/>
          </a:xfrm>
          <a:prstGeom prst="rect">
            <a:avLst/>
          </a:prstGeom>
        </p:spPr>
      </p:pic>
      <p:sp>
        <p:nvSpPr>
          <p:cNvPr id="5" name="Date Placeholder 3">
            <a:extLst>
              <a:ext uri="{FF2B5EF4-FFF2-40B4-BE49-F238E27FC236}">
                <a16:creationId xmlns:a16="http://schemas.microsoft.com/office/drawing/2014/main" id="{C0D171D5-0B2F-7E63-45FE-DB60BD4216E4}"/>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Tree>
    <p:extLst>
      <p:ext uri="{BB962C8B-B14F-4D97-AF65-F5344CB8AC3E}">
        <p14:creationId xmlns:p14="http://schemas.microsoft.com/office/powerpoint/2010/main" val="2422923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25071"/>
          </a:xfrm>
        </p:spPr>
        <p:txBody>
          <a:bodyPr>
            <a:normAutofit/>
          </a:bodyPr>
          <a:lstStyle/>
          <a:p>
            <a:r>
              <a:rPr lang="en-US" sz="2800" b="1" kern="0">
                <a:latin typeface="Tahoma" panose="020B0604030504040204" pitchFamily="34" charset="0"/>
                <a:ea typeface="Tahoma" panose="020B0604030504040204" pitchFamily="34" charset="0"/>
                <a:cs typeface="Tahoma" panose="020B0604030504040204" pitchFamily="34" charset="0"/>
              </a:rPr>
              <a:t>Awareness and Frequency 2024</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5D366ED-B8FE-402F-D89E-BF1E0C138151}"/>
              </a:ext>
            </a:extLst>
          </p:cNvPr>
          <p:cNvSpPr txBox="1"/>
          <p:nvPr/>
        </p:nvSpPr>
        <p:spPr>
          <a:xfrm>
            <a:off x="392311" y="1439745"/>
            <a:ext cx="5294504" cy="830997"/>
          </a:xfrm>
          <a:prstGeom prst="rect">
            <a:avLst/>
          </a:prstGeom>
          <a:noFill/>
        </p:spPr>
        <p:txBody>
          <a:bodyPr wrap="square" rtlCol="0">
            <a:spAutoFit/>
          </a:bodyPr>
          <a:lstStyle/>
          <a:p>
            <a:r>
              <a:rPr lang="en-US" sz="1600" b="1"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Are you aware of RTD, the public transportation system that operates bus, rail and paratransit services in the Denver Metro region?</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7A444B55-D87A-70B4-8A3A-C314A35E872D}"/>
              </a:ext>
            </a:extLst>
          </p:cNvPr>
          <p:cNvSpPr txBox="1"/>
          <p:nvPr/>
        </p:nvSpPr>
        <p:spPr>
          <a:xfrm>
            <a:off x="6139660" y="1435030"/>
            <a:ext cx="4437119" cy="338554"/>
          </a:xfrm>
          <a:prstGeom prst="rect">
            <a:avLst/>
          </a:prstGeom>
          <a:noFill/>
        </p:spPr>
        <p:txBody>
          <a:bodyPr wrap="square" rtlCol="0">
            <a:spAutoFit/>
          </a:bodyPr>
          <a:lstStyle/>
          <a:p>
            <a:r>
              <a:rPr lang="en-US" sz="1600" b="1" i="0" strike="noStrike" kern="0">
                <a:solidFill>
                  <a:srgbClr val="002060"/>
                </a:solidFill>
                <a:effectLst/>
                <a:latin typeface="Tahoma" panose="020B0604030504040204" pitchFamily="34" charset="0"/>
                <a:ea typeface="Tahoma" panose="020B0604030504040204" pitchFamily="34" charset="0"/>
                <a:cs typeface="Tahoma" panose="020B0604030504040204" pitchFamily="34" charset="0"/>
              </a:rPr>
              <a:t>On average, how often do you use RTD?</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EF0C36D-D5F0-3461-9514-A8578A4E47B6}"/>
              </a:ext>
            </a:extLst>
          </p:cNvPr>
          <p:cNvPicPr>
            <a:picLocks noChangeAspect="1"/>
          </p:cNvPicPr>
          <p:nvPr/>
        </p:nvPicPr>
        <p:blipFill>
          <a:blip r:embed="rId3"/>
          <a:stretch>
            <a:fillRect/>
          </a:stretch>
        </p:blipFill>
        <p:spPr>
          <a:xfrm>
            <a:off x="10401485" y="396935"/>
            <a:ext cx="685859" cy="731583"/>
          </a:xfrm>
          <a:prstGeom prst="rect">
            <a:avLst/>
          </a:prstGeom>
        </p:spPr>
      </p:pic>
      <p:sp>
        <p:nvSpPr>
          <p:cNvPr id="8" name="Oval 7">
            <a:extLst>
              <a:ext uri="{FF2B5EF4-FFF2-40B4-BE49-F238E27FC236}">
                <a16:creationId xmlns:a16="http://schemas.microsoft.com/office/drawing/2014/main" id="{7D1F06E4-06ED-D8F4-4023-A6AAF7AAAB32}"/>
              </a:ext>
            </a:extLst>
          </p:cNvPr>
          <p:cNvSpPr/>
          <p:nvPr/>
        </p:nvSpPr>
        <p:spPr>
          <a:xfrm>
            <a:off x="1477925" y="2752494"/>
            <a:ext cx="2743200" cy="263388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ahoma" panose="020B0604030504040204" pitchFamily="34" charset="0"/>
                <a:ea typeface="Tahoma" panose="020B0604030504040204" pitchFamily="34" charset="0"/>
                <a:cs typeface="Tahoma" panose="020B0604030504040204" pitchFamily="34" charset="0"/>
              </a:rPr>
              <a:t>99.7%</a:t>
            </a:r>
          </a:p>
        </p:txBody>
      </p:sp>
      <p:sp>
        <p:nvSpPr>
          <p:cNvPr id="4" name="Date Placeholder 3">
            <a:extLst>
              <a:ext uri="{FF2B5EF4-FFF2-40B4-BE49-F238E27FC236}">
                <a16:creationId xmlns:a16="http://schemas.microsoft.com/office/drawing/2014/main" id="{BA00B1FA-0FB8-9522-7FEC-1761739315A4}"/>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cxnSp>
        <p:nvCxnSpPr>
          <p:cNvPr id="7" name="Straight Connector 6">
            <a:extLst>
              <a:ext uri="{FF2B5EF4-FFF2-40B4-BE49-F238E27FC236}">
                <a16:creationId xmlns:a16="http://schemas.microsoft.com/office/drawing/2014/main" id="{E32CAFC9-A281-F887-3811-9D8FC99353FF}"/>
              </a:ext>
            </a:extLst>
          </p:cNvPr>
          <p:cNvCxnSpPr>
            <a:cxnSpLocks/>
          </p:cNvCxnSpPr>
          <p:nvPr/>
        </p:nvCxnSpPr>
        <p:spPr>
          <a:xfrm flipH="1">
            <a:off x="2872596" y="2752494"/>
            <a:ext cx="250166" cy="11035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7BEAB78-E2B6-258B-42AD-39114F6B2B37}"/>
              </a:ext>
            </a:extLst>
          </p:cNvPr>
          <p:cNvGrpSpPr/>
          <p:nvPr/>
        </p:nvGrpSpPr>
        <p:grpSpPr>
          <a:xfrm>
            <a:off x="8078236" y="5717331"/>
            <a:ext cx="3822217" cy="870828"/>
            <a:chOff x="8078236" y="5717331"/>
            <a:chExt cx="3822217" cy="870828"/>
          </a:xfrm>
        </p:grpSpPr>
        <p:sp>
          <p:nvSpPr>
            <p:cNvPr id="17" name="Slide Number Placeholder 4">
              <a:extLst>
                <a:ext uri="{FF2B5EF4-FFF2-40B4-BE49-F238E27FC236}">
                  <a16:creationId xmlns:a16="http://schemas.microsoft.com/office/drawing/2014/main" id="{6DF2ECFA-A8CA-525E-420E-ABF17EC09191}"/>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18" descr="A red background with white text&#10;&#10;Description automatically generated with medium confidence">
              <a:extLst>
                <a:ext uri="{FF2B5EF4-FFF2-40B4-BE49-F238E27FC236}">
                  <a16:creationId xmlns:a16="http://schemas.microsoft.com/office/drawing/2014/main" id="{3D5161B1-B42A-26D9-F0E2-31028181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5" name="Chart 4">
            <a:extLst>
              <a:ext uri="{FF2B5EF4-FFF2-40B4-BE49-F238E27FC236}">
                <a16:creationId xmlns:a16="http://schemas.microsoft.com/office/drawing/2014/main" id="{A1A2F78B-38F6-2AD4-B10C-26B58D3CF13C}"/>
              </a:ext>
            </a:extLst>
          </p:cNvPr>
          <p:cNvGraphicFramePr/>
          <p:nvPr>
            <p:extLst>
              <p:ext uri="{D42A27DB-BD31-4B8C-83A1-F6EECF244321}">
                <p14:modId xmlns:p14="http://schemas.microsoft.com/office/powerpoint/2010/main" val="3269151320"/>
              </p:ext>
            </p:extLst>
          </p:nvPr>
        </p:nvGraphicFramePr>
        <p:xfrm>
          <a:off x="5165889" y="2104757"/>
          <a:ext cx="5734302" cy="36799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2750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918-7EF8-6317-61FA-271336D9EF79}"/>
              </a:ext>
            </a:extLst>
          </p:cNvPr>
          <p:cNvSpPr>
            <a:spLocks noGrp="1"/>
          </p:cNvSpPr>
          <p:nvPr>
            <p:ph type="title"/>
          </p:nvPr>
        </p:nvSpPr>
        <p:spPr>
          <a:xfrm>
            <a:off x="311258" y="210142"/>
            <a:ext cx="10515600" cy="1156405"/>
          </a:xfrm>
        </p:spPr>
        <p:txBody>
          <a:bodyPr>
            <a:normAutofit/>
          </a:bodyPr>
          <a:lstStyle/>
          <a:p>
            <a:r>
              <a:rPr lang="en-US" sz="2800" kern="0">
                <a:latin typeface="Tahoma"/>
                <a:ea typeface="Tahoma"/>
                <a:cs typeface="Tahoma"/>
              </a:rPr>
              <a:t>Opinion Regarding RTD’s</a:t>
            </a:r>
            <a:r>
              <a:rPr lang="en-US" sz="2800" b="1" kern="0">
                <a:latin typeface="Tahoma"/>
                <a:ea typeface="Tahoma"/>
                <a:cs typeface="Tahoma"/>
              </a:rPr>
              <a:t> Value</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A37D8C7A-0E67-D00E-6169-5557FFE25C27}"/>
              </a:ext>
            </a:extLst>
          </p:cNvPr>
          <p:cNvGrpSpPr/>
          <p:nvPr/>
        </p:nvGrpSpPr>
        <p:grpSpPr>
          <a:xfrm>
            <a:off x="8078236" y="5717331"/>
            <a:ext cx="3822217" cy="870828"/>
            <a:chOff x="8078236" y="5717331"/>
            <a:chExt cx="3822217" cy="870828"/>
          </a:xfrm>
        </p:grpSpPr>
        <p:sp>
          <p:nvSpPr>
            <p:cNvPr id="17" name="Slide Number Placeholder 4">
              <a:extLst>
                <a:ext uri="{FF2B5EF4-FFF2-40B4-BE49-F238E27FC236}">
                  <a16:creationId xmlns:a16="http://schemas.microsoft.com/office/drawing/2014/main" id="{0E0F653F-C94D-E7BB-4DA2-4DFCF01D912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3D05135-2B8F-5842-ADA1-E54D168629AE}" type="slidenum">
                <a:rPr kumimoji="0" lang="en-US" sz="1100" b="1" i="0" u="none" strike="noStrike" kern="1200" cap="none" spc="0" normalizeH="0" baseline="0" noProof="0" smtClean="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100" b="1" i="0" u="none" strike="noStrike" kern="1200" cap="none" spc="0" normalizeH="0" baseline="0" noProof="0">
                <a:ln>
                  <a:noFill/>
                </a:ln>
                <a:solidFill>
                  <a:srgbClr val="FFFFFF">
                    <a:lumMod val="6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18" descr="A red background with white text&#10;&#10;Description automatically generated with medium confidence">
              <a:extLst>
                <a:ext uri="{FF2B5EF4-FFF2-40B4-BE49-F238E27FC236}">
                  <a16:creationId xmlns:a16="http://schemas.microsoft.com/office/drawing/2014/main" id="{27C1F4ED-A2BD-2390-1CD1-81F511633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9D183FA6-FB13-17B1-09EF-9151241F13D8}"/>
              </a:ext>
            </a:extLst>
          </p:cNvPr>
          <p:cNvPicPr>
            <a:picLocks noChangeAspect="1"/>
          </p:cNvPicPr>
          <p:nvPr/>
        </p:nvPicPr>
        <p:blipFill>
          <a:blip r:embed="rId4"/>
          <a:stretch>
            <a:fillRect/>
          </a:stretch>
        </p:blipFill>
        <p:spPr>
          <a:xfrm>
            <a:off x="10401485" y="396935"/>
            <a:ext cx="685859" cy="731583"/>
          </a:xfrm>
          <a:prstGeom prst="rect">
            <a:avLst/>
          </a:prstGeom>
        </p:spPr>
      </p:pic>
      <p:graphicFrame>
        <p:nvGraphicFramePr>
          <p:cNvPr id="3" name="Chart 2">
            <a:extLst>
              <a:ext uri="{FF2B5EF4-FFF2-40B4-BE49-F238E27FC236}">
                <a16:creationId xmlns:a16="http://schemas.microsoft.com/office/drawing/2014/main" id="{4338B46D-9744-6F4F-A7F9-07C1A6E0AEDC}"/>
              </a:ext>
            </a:extLst>
          </p:cNvPr>
          <p:cNvGraphicFramePr/>
          <p:nvPr>
            <p:extLst>
              <p:ext uri="{D42A27DB-BD31-4B8C-83A1-F6EECF244321}">
                <p14:modId xmlns:p14="http://schemas.microsoft.com/office/powerpoint/2010/main" val="754547617"/>
              </p:ext>
            </p:extLst>
          </p:nvPr>
        </p:nvGraphicFramePr>
        <p:xfrm>
          <a:off x="2262099" y="1454159"/>
          <a:ext cx="7187737" cy="5193699"/>
        </p:xfrm>
        <a:graphic>
          <a:graphicData uri="http://schemas.openxmlformats.org/drawingml/2006/chart">
            <c:chart xmlns:c="http://schemas.openxmlformats.org/drawingml/2006/chart" xmlns:r="http://schemas.openxmlformats.org/officeDocument/2006/relationships" r:id="rId5"/>
          </a:graphicData>
        </a:graphic>
      </p:graphicFrame>
      <p:sp>
        <p:nvSpPr>
          <p:cNvPr id="5" name="Date Placeholder 3">
            <a:extLst>
              <a:ext uri="{FF2B5EF4-FFF2-40B4-BE49-F238E27FC236}">
                <a16:creationId xmlns:a16="http://schemas.microsoft.com/office/drawing/2014/main" id="{9242E101-0D46-BDFA-AE14-A5746F33F0A1}"/>
              </a:ext>
            </a:extLst>
          </p:cNvPr>
          <p:cNvSpPr txBox="1">
            <a:spLocks/>
          </p:cNvSpPr>
          <p:nvPr/>
        </p:nvSpPr>
        <p:spPr>
          <a:xfrm>
            <a:off x="463658" y="6264275"/>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4BE434A9-35A3-AE4D-B6D7-C84D1282C73A}" type="datetime4">
              <a:rPr lang="en-US" sz="1000" b="1" smtClean="0">
                <a:solidFill>
                  <a:schemeClr val="bg1">
                    <a:lumMod val="65000"/>
                  </a:schemeClr>
                </a:solidFill>
              </a:rPr>
              <a:pPr marL="0" indent="0">
                <a:buNone/>
              </a:pPr>
              <a:t>September 4, 2024</a:t>
            </a:fld>
            <a:endParaRPr lang="en-US" sz="1000" b="1">
              <a:solidFill>
                <a:schemeClr val="bg1">
                  <a:lumMod val="65000"/>
                </a:schemeClr>
              </a:solidFill>
            </a:endParaRPr>
          </a:p>
        </p:txBody>
      </p:sp>
    </p:spTree>
    <p:extLst>
      <p:ext uri="{BB962C8B-B14F-4D97-AF65-F5344CB8AC3E}">
        <p14:creationId xmlns:p14="http://schemas.microsoft.com/office/powerpoint/2010/main" val="2086335390"/>
      </p:ext>
    </p:extLst>
  </p:cSld>
  <p:clrMapOvr>
    <a:masterClrMapping/>
  </p:clrMapOvr>
</p:sld>
</file>

<file path=ppt/theme/theme1.xml><?xml version="1.0" encoding="utf-8"?>
<a:theme xmlns:a="http://schemas.openxmlformats.org/drawingml/2006/main" name="RTD Theme">
  <a:themeElements>
    <a:clrScheme name="RTD5">
      <a:dk1>
        <a:srgbClr val="000000"/>
      </a:dk1>
      <a:lt1>
        <a:srgbClr val="FFFFFF"/>
      </a:lt1>
      <a:dk2>
        <a:srgbClr val="8A0A16"/>
      </a:dk2>
      <a:lt2>
        <a:srgbClr val="F3F3F3"/>
      </a:lt2>
      <a:accent1>
        <a:srgbClr val="CF0A2C"/>
      </a:accent1>
      <a:accent2>
        <a:srgbClr val="263B80"/>
      </a:accent2>
      <a:accent3>
        <a:srgbClr val="F6871F"/>
      </a:accent3>
      <a:accent4>
        <a:srgbClr val="FFC000"/>
      </a:accent4>
      <a:accent5>
        <a:srgbClr val="00A0DE"/>
      </a:accent5>
      <a:accent6>
        <a:srgbClr val="3CBDAC"/>
      </a:accent6>
      <a:hlink>
        <a:srgbClr val="0969B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D_PowerPoint_102122" id="{F44888BA-B70E-7A41-801B-D9F5492B0CE1}" vid="{7C1A65A5-239C-3745-80C0-923B3FDBA5A3}"/>
    </a:ext>
  </a:extLst>
</a:theme>
</file>

<file path=ppt/theme/theme2.xml><?xml version="1.0" encoding="utf-8"?>
<a:theme xmlns:a="http://schemas.openxmlformats.org/drawingml/2006/main" name="1_RTD Theme">
  <a:themeElements>
    <a:clrScheme name="RTD5">
      <a:dk1>
        <a:srgbClr val="000000"/>
      </a:dk1>
      <a:lt1>
        <a:srgbClr val="FFFFFF"/>
      </a:lt1>
      <a:dk2>
        <a:srgbClr val="8A0A16"/>
      </a:dk2>
      <a:lt2>
        <a:srgbClr val="F3F3F3"/>
      </a:lt2>
      <a:accent1>
        <a:srgbClr val="CF0A2C"/>
      </a:accent1>
      <a:accent2>
        <a:srgbClr val="263B80"/>
      </a:accent2>
      <a:accent3>
        <a:srgbClr val="F6871F"/>
      </a:accent3>
      <a:accent4>
        <a:srgbClr val="FFC000"/>
      </a:accent4>
      <a:accent5>
        <a:srgbClr val="00A0DE"/>
      </a:accent5>
      <a:accent6>
        <a:srgbClr val="3CBDAC"/>
      </a:accent6>
      <a:hlink>
        <a:srgbClr val="0969B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D_PowerPoint_102122" id="{F44888BA-B70E-7A41-801B-D9F5492B0CE1}" vid="{7C1A65A5-239C-3745-80C0-923B3FDBA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20803CD57C747889D61D380C187AF" ma:contentTypeVersion="12" ma:contentTypeDescription="Create a new document." ma:contentTypeScope="" ma:versionID="f58a2089de2c754bb23fd65a0c4dc26a">
  <xsd:schema xmlns:xsd="http://www.w3.org/2001/XMLSchema" xmlns:xs="http://www.w3.org/2001/XMLSchema" xmlns:p="http://schemas.microsoft.com/office/2006/metadata/properties" xmlns:ns2="7d1379a9-9b94-4645-9d5f-c61b8929ee0c" xmlns:ns3="bf39de0b-0d10-4565-9d0a-60e38ab78daf" targetNamespace="http://schemas.microsoft.com/office/2006/metadata/properties" ma:root="true" ma:fieldsID="38afa73f74f50ac0f4153902931cb663" ns2:_="" ns3:_="">
    <xsd:import namespace="7d1379a9-9b94-4645-9d5f-c61b8929ee0c"/>
    <xsd:import namespace="bf39de0b-0d10-4565-9d0a-60e38ab78d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379a9-9b94-4645-9d5f-c61b8929ee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5f1fc6e-0333-47de-9211-1e950c2fc5e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39de0b-0d10-4565-9d0a-60e38ab78d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40552b8-59ce-4be2-8f1b-8f5de3457f20}" ma:internalName="TaxCatchAll" ma:showField="CatchAllData" ma:web="bf39de0b-0d10-4565-9d0a-60e38ab78d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f39de0b-0d10-4565-9d0a-60e38ab78daf" xsi:nil="true"/>
    <lcf76f155ced4ddcb4097134ff3c332f xmlns="7d1379a9-9b94-4645-9d5f-c61b8929ee0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0E26C-2088-4432-ABDB-70636E2BCE11}">
  <ds:schemaRefs>
    <ds:schemaRef ds:uri="7d1379a9-9b94-4645-9d5f-c61b8929ee0c"/>
    <ds:schemaRef ds:uri="bf39de0b-0d10-4565-9d0a-60e38ab78d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AF6359-F0DF-4ED7-A5EE-4517953BFAC9}">
  <ds:schemaRefs>
    <ds:schemaRef ds:uri="7d1379a9-9b94-4645-9d5f-c61b8929ee0c"/>
    <ds:schemaRef ds:uri="bf39de0b-0d10-4565-9d0a-60e38ab78d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2E3182-9EEE-4491-B2DF-E1CAB45D57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Community and Customer Survey Results 2023</Template>
  <TotalTime>0</TotalTime>
  <Words>1503</Words>
  <Application>Microsoft Office PowerPoint</Application>
  <PresentationFormat>Widescreen</PresentationFormat>
  <Paragraphs>420</Paragraphs>
  <Slides>38</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Courier New</vt:lpstr>
      <vt:lpstr>Open Sans</vt:lpstr>
      <vt:lpstr>System Font Regular</vt:lpstr>
      <vt:lpstr>Tahoma</vt:lpstr>
      <vt:lpstr>Wingdings</vt:lpstr>
      <vt:lpstr>RTD Theme</vt:lpstr>
      <vt:lpstr>1_RTD Theme</vt:lpstr>
      <vt:lpstr>2024 Survey Results – Part 1 Community and Paratransit</vt:lpstr>
      <vt:lpstr>Overview</vt:lpstr>
      <vt:lpstr>Introduction</vt:lpstr>
      <vt:lpstr>Key Takeaways</vt:lpstr>
      <vt:lpstr>Survey Overview</vt:lpstr>
      <vt:lpstr>Community Value Survey</vt:lpstr>
      <vt:lpstr>Methodology: Community Survey</vt:lpstr>
      <vt:lpstr>Awareness and Frequency 2024</vt:lpstr>
      <vt:lpstr>Opinion Regarding RTD’s Value</vt:lpstr>
      <vt:lpstr>Reasons for Public Transportation Use</vt:lpstr>
      <vt:lpstr>Reasons for Discontinued Use</vt:lpstr>
      <vt:lpstr>Three features that RTD could add to its current service that would make it more appealing for you to use public transportation.</vt:lpstr>
      <vt:lpstr>How is RTD doing?</vt:lpstr>
      <vt:lpstr>Net Promoter Score: Community</vt:lpstr>
      <vt:lpstr>RTD Value</vt:lpstr>
      <vt:lpstr>RTD Value (cont’d)</vt:lpstr>
      <vt:lpstr>RTD Value (cont’d)</vt:lpstr>
      <vt:lpstr>RTD Value (cont’d)</vt:lpstr>
      <vt:lpstr>Value of RTD</vt:lpstr>
      <vt:lpstr>Levels of Agreement</vt:lpstr>
      <vt:lpstr>Levels of Agreement</vt:lpstr>
      <vt:lpstr>Levels of Agreement</vt:lpstr>
      <vt:lpstr>Top Importance: Community 2024</vt:lpstr>
      <vt:lpstr>Key Driver Analysis: Community 2024</vt:lpstr>
      <vt:lpstr>Customer Excellence Survey – Paratransit </vt:lpstr>
      <vt:lpstr>Methodology: Paratransit Surveys</vt:lpstr>
      <vt:lpstr>Customer Characteristics</vt:lpstr>
      <vt:lpstr>Overall Satisfaction: Paratransit 2024</vt:lpstr>
      <vt:lpstr>Overall Satisfaction: Paratransit 2023</vt:lpstr>
      <vt:lpstr>Overall Satisfaction: Paratransit</vt:lpstr>
      <vt:lpstr>Net Promoter Score: Paratransit</vt:lpstr>
      <vt:lpstr>Top Importance: Access-a-Ride 2024</vt:lpstr>
      <vt:lpstr>Key Driver Analysis: Access-a-Ride 2024</vt:lpstr>
      <vt:lpstr>Top Importance: Access-on-Demand 2024</vt:lpstr>
      <vt:lpstr>Key Driver Analysis: Access-on-Demand 2024 </vt:lpstr>
      <vt:lpstr>Conclusion</vt:lpstr>
      <vt:lpstr>Key Takeaways</vt:lpstr>
      <vt:lpstr>PowerPoint Presentation</vt:lpstr>
    </vt:vector>
  </TitlesOfParts>
  <Company>RTD Denver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Community and Customer Survey Results</dc:title>
  <dc:creator>Jane Sullivan</dc:creator>
  <cp:lastModifiedBy>John McKay</cp:lastModifiedBy>
  <cp:revision>1</cp:revision>
  <cp:lastPrinted>2023-10-11T21:51:47Z</cp:lastPrinted>
  <dcterms:created xsi:type="dcterms:W3CDTF">2023-10-09T21:21:22Z</dcterms:created>
  <dcterms:modified xsi:type="dcterms:W3CDTF">2024-09-04T16:43:37Z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0x01010091920803CD57C747889D61D380C187AF</vt:lpwstr>
  </property>
  <property fmtid="{D5CDD505-2E9C-101B-9397-08002B2CF9AE}" pid="3" name="RTD Department">
    <vt:lpwstr/>
  </property>
  <property fmtid="{D5CDD505-2E9C-101B-9397-08002B2CF9AE}" pid="4" name="Order">
    <vt:r8>30300</vt:r8>
  </property>
  <property fmtid="{D5CDD505-2E9C-101B-9397-08002B2CF9AE}" pid="5" name="MediaServiceImageTags">
    <vt:lpwstr/>
  </property>
</Properties>
</file>