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910_864F9B86.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042" r:id="rId5"/>
    <p:sldId id="2356" r:id="rId6"/>
    <p:sldId id="2357" r:id="rId7"/>
    <p:sldId id="2296" r:id="rId8"/>
    <p:sldId id="2354" r:id="rId9"/>
    <p:sldId id="2355" r:id="rId10"/>
    <p:sldId id="2358" r:id="rId11"/>
    <p:sldId id="2319" r:id="rId12"/>
    <p:sldId id="2320" r:id="rId13"/>
    <p:sldId id="2321" r:id="rId14"/>
    <p:sldId id="2359" r:id="rId15"/>
    <p:sldId id="2289" r:id="rId16"/>
    <p:sldId id="2360" r:id="rId17"/>
    <p:sldId id="2361" r:id="rId18"/>
    <p:sldId id="218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7F412-023A-F5AC-C7D6-E12E878A408F}" name="Gabe Christie" initials="GC" userId="S::gabe.christie@rtd-denver.com::0e489e23-8215-4f9a-9df1-f74762e1d3a0" providerId="AD"/>
  <p188:author id="{91B74A2D-D88D-BFA0-4178-4E0FE8CEC213}" name="Joni Hardy" initials="JH" userId="S::joni.hardy@rtd-denver.com::df656280-1e4f-47dc-ab2a-c455c89910f1" providerId="AD"/>
  <p188:author id="{BF45D73F-2E14-4B0F-FF85-45F13EE0460E}" name="Charlie Stanfield" initials="CS" userId="S::charlie.stanfield@rtd-denver.com::8f7c9bf5-da0d-4284-8951-da07750de4d2" providerId="AD"/>
  <p188:author id="{9111FA49-C955-B7F9-AC12-08E6402E3337}" name="Fred Worthen" initials="FW" userId="S::fred.worthen@rtd-denver.com::a5a169cc-c016-45a6-bdaf-3eb48793a1e8" providerId="AD"/>
  <p188:author id="{0723FC59-6029-54A3-1456-25CF4F2728B8}" name="Paul Hamilton" initials="PH" userId="S::paul.hamilton@rtd-denver.com::2de13edd-6b16-4711-aa67-29847db4d8b3" providerId="AD"/>
  <p188:author id="{EE68F26E-1E3E-C694-4FD9-815DA57F75EC}" name="Gretchen Vidergar" initials="GV" userId="S::gretchen.vidergar@rtd-denver.com::a8c3b15d-b9ed-40aa-a2c4-d7a744980aaf" providerId="AD"/>
  <p188:author id="{657D649B-C67A-B1B4-495D-0537869A5A3A}" name="Dan Merritt" initials="DM" userId="S::daniel.merritt@rtd-denver.com::ca2b6c57-796b-4fca-908c-9f1e64cc552f" providerId="AD"/>
  <p188:author id="{B591F1A8-6E8F-6EC5-AD8D-32D4EC9B480A}" name="John McKay" initials="JM" userId="S::John.McKay@rtd-denver.com::46fdddeb-9fab-4d83-af2f-f01b909f99b9" providerId="AD"/>
  <p188:author id="{954A9ED1-0402-70EB-7639-60B9694C5EA1}" name="Debra Johnson" initials="DJ" userId="S::debra.johnson@rtd-denver.com::be10d61a-0382-4693-9474-6453847e40c4" providerId="AD"/>
  <p188:author id="{102BE3D5-6DD0-E0FC-19CF-73C9DBDC7840}" name="Stuart Summers" initials="" userId="S::Stuart.Summers@rtd-denver.com::b98c8930-75f1-4eb2-8f13-cb62aee5fa87" providerId="AD"/>
  <p188:author id="{412A14DD-7090-D760-6E14-690437C4001D}" name="Brandon Figliolino" initials="BF" userId="S::brandon.figliolino@rtd-denver.com::407315d2-36b5-4a9a-b32c-03e0e257e118" providerId="AD"/>
  <p188:author id="{B0E786FD-AE76-FE98-9C9A-79B8867EC402}" name="Brandon Figliolino" initials="BF" userId="S::Brandon.Figliolino@rtd-denver.com::407315d2-36b5-4a9a-b32c-03e0e257e1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Dubinsky" initials="MD" lastIdx="2" clrIdx="0">
    <p:extLst>
      <p:ext uri="{19B8F6BF-5375-455C-9EA6-DF929625EA0E}">
        <p15:presenceInfo xmlns:p15="http://schemas.microsoft.com/office/powerpoint/2012/main" userId="S::melissa.dubinsky@rtd-denver.com::b793ef71-1e24-4b53-8607-37ed0174c5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a:srgbClr val="41C1EF"/>
    <a:srgbClr val="F6871F"/>
    <a:srgbClr val="009483"/>
    <a:srgbClr val="0291B1"/>
    <a:srgbClr val="FDBA2F"/>
    <a:srgbClr val="CF0A2C"/>
    <a:srgbClr val="057B43"/>
    <a:srgbClr val="692975"/>
    <a:srgbClr val="00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74" autoAdjust="0"/>
  </p:normalViewPr>
  <p:slideViewPr>
    <p:cSldViewPr snapToGrid="0">
      <p:cViewPr varScale="1">
        <p:scale>
          <a:sx n="79" d="100"/>
          <a:sy n="79" d="100"/>
        </p:scale>
        <p:origin x="126" y="498"/>
      </p:cViewPr>
      <p:guideLst/>
    </p:cSldViewPr>
  </p:slideViewPr>
  <p:outlineViewPr>
    <p:cViewPr>
      <p:scale>
        <a:sx n="33" d="100"/>
        <a:sy n="33" d="100"/>
      </p:scale>
      <p:origin x="0" y="-132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modernComment_910_864F9B86.xml><?xml version="1.0" encoding="utf-8"?>
<p188:cmLst xmlns:a="http://schemas.openxmlformats.org/drawingml/2006/main" xmlns:r="http://schemas.openxmlformats.org/officeDocument/2006/relationships" xmlns:p188="http://schemas.microsoft.com/office/powerpoint/2018/8/main">
  <p188:cm id="{DEA4D2C6-BE2C-4742-B277-F3F8FBD24DD8}" authorId="{412A14DD-7090-D760-6E14-690437C4001D}" created="2024-12-05T16:51:00.062">
    <ac:txMkLst xmlns:ac="http://schemas.microsoft.com/office/drawing/2013/main/command">
      <pc:docMk xmlns:pc="http://schemas.microsoft.com/office/powerpoint/2013/main/command"/>
      <pc:sldMk xmlns:pc="http://schemas.microsoft.com/office/powerpoint/2013/main/command" cId="2253364102" sldId="2320"/>
      <ac:spMk id="7" creationId="{C4869AA9-CE75-9D95-AD35-0D1C6751728E}"/>
      <ac:txMk cp="256" len="47">
        <ac:context len="469" hash="3005121319"/>
      </ac:txMk>
    </ac:txMkLst>
    <p188:pos x="7648754" y="3579962"/>
    <p188:replyLst>
      <p188:reply id="{0F36453C-7F72-411A-9363-52DDED6F39D1}" authorId="{91B74A2D-D88D-BFA0-4178-4E0FE8CEC213}" created="2024-12-05T17:00:33.942">
        <p188:txBody>
          <a:bodyPr/>
          <a:lstStyle/>
          <a:p>
            <a:r>
              <a:rPr lang="en-US"/>
              <a:t>Yes, we're proposing they use AaR for 90 days to establish baseline usage, before being allowed to enroll in AoD</a:t>
            </a:r>
          </a:p>
        </p188:txBody>
      </p188:reply>
      <p188:reply id="{FC269C17-ABB0-4FAB-8C56-2083B635BE58}" authorId="{412A14DD-7090-D760-6E14-690437C4001D}" created="2024-12-05T20:56:08.944">
        <p188:txBody>
          <a:bodyPr/>
          <a:lstStyle/>
          <a:p>
            <a:r>
              <a:rPr lang="en-US"/>
              <a:t>Perfect</a:t>
            </a:r>
          </a:p>
        </p188:txBody>
      </p188:reply>
    </p188:replyLst>
    <p188:txBody>
      <a:bodyPr/>
      <a:lstStyle/>
      <a:p>
        <a:r>
          <a:rPr lang="en-US"/>
          <a:t>[@Fred Worthen]  can you please elaborate one what "established" means in this context? Do they have a waiting period to start using AoD?</a:t>
        </a:r>
      </a:p>
    </p188:txBody>
  </p188:cm>
  <p188:cm id="{B91A61C6-5B9A-4685-BFC3-1CD2BDE9568C}" authorId="{412A14DD-7090-D760-6E14-690437C4001D}" created="2024-12-05T16:51:42.719">
    <ac:txMkLst xmlns:ac="http://schemas.microsoft.com/office/drawing/2013/main/command">
      <pc:docMk xmlns:pc="http://schemas.microsoft.com/office/powerpoint/2013/main/command"/>
      <pc:sldMk xmlns:pc="http://schemas.microsoft.com/office/powerpoint/2013/main/command" cId="2253364102" sldId="2320"/>
      <ac:spMk id="7" creationId="{C4869AA9-CE75-9D95-AD35-0D1C6751728E}"/>
      <ac:txMk cp="327" len="29">
        <ac:context len="469" hash="3005121319"/>
      </ac:txMk>
    </ac:txMkLst>
    <p188:pos x="6929886" y="4097547"/>
    <p188:replyLst>
      <p188:reply id="{BB950E0E-48CF-41EF-A036-07DAF526C025}" authorId="{91B74A2D-D88D-BFA0-4178-4E0FE8CEC213}" created="2024-12-05T17:05:56.794">
        <p188:txBody>
          <a:bodyPr/>
          <a:lstStyle/>
          <a:p>
            <a:r>
              <a:rPr lang="en-US"/>
              <a:t>We're proposing the current service abuses remain in effect (exceeding 60-trip limit, using add-a-stop or round trips, etc.) but simplifying/clarifying the timing and administration of suspensions </a:t>
            </a:r>
          </a:p>
        </p188:txBody>
      </p188:reply>
      <p188:reply id="{51116211-E726-4088-9893-1BDAD34F8CFC}" authorId="{412A14DD-7090-D760-6E14-690437C4001D}" created="2024-12-05T20:56:02.866">
        <p188:txBody>
          <a:bodyPr/>
          <a:lstStyle/>
          <a:p>
            <a:r>
              <a:rPr lang="en-US"/>
              <a:t>Would this be exceeding 30-trip limit?</a:t>
            </a:r>
          </a:p>
        </p188:txBody>
      </p188:reply>
      <p188:reply id="{D86CFD60-C443-43D0-8D53-C6EB7B9D6A0F}" authorId="{91B74A2D-D88D-BFA0-4178-4E0FE8CEC213}" created="2024-12-05T21:02:55.579">
        <p188:txBody>
          <a:bodyPr/>
          <a:lstStyle/>
          <a:p>
            <a:r>
              <a:rPr lang="en-US"/>
              <a:t>Correct. If we change to a 30-trip/month limit, and the customer exceeds that, it would be considered a service abuse.</a:t>
            </a:r>
          </a:p>
        </p188:txBody>
      </p188:reply>
    </p188:replyLst>
    <p188:txBody>
      <a:bodyPr/>
      <a:lstStyle/>
      <a:p>
        <a:r>
          <a:rPr lang="en-US"/>
          <a:t>[@Fred Worthen] What changes are proposed for the suspension policy? I don't think we need to expand the text in this section, but can speak to 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52D924-203F-43A6-920B-7FAD69EAD9B0}" type="datetimeFigureOut">
              <a:rPr lang="en-US" smtClean="0"/>
              <a:t>12/11/2024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72451F-746D-45C4-8A18-712645684A5F}" type="slidenum">
              <a:rPr lang="en-US" smtClean="0"/>
              <a:t>‹#›</a:t>
            </a:fld>
            <a:endParaRPr lang="en-US"/>
          </a:p>
        </p:txBody>
      </p:sp>
    </p:spTree>
    <p:extLst>
      <p:ext uri="{BB962C8B-B14F-4D97-AF65-F5344CB8AC3E}">
        <p14:creationId xmlns:p14="http://schemas.microsoft.com/office/powerpoint/2010/main" val="197721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Good evening! I am Fred Worthen, Assistant General Manager of Bus Operations</a:t>
            </a:r>
            <a:endParaRPr lang="en-US"/>
          </a:p>
        </p:txBody>
      </p:sp>
      <p:sp>
        <p:nvSpPr>
          <p:cNvPr id="4" name="Slide Number Placeholder 3"/>
          <p:cNvSpPr>
            <a:spLocks noGrp="1"/>
          </p:cNvSpPr>
          <p:nvPr>
            <p:ph type="sldNum" sz="quarter" idx="5"/>
          </p:nvPr>
        </p:nvSpPr>
        <p:spPr/>
        <p:txBody>
          <a:bodyPr/>
          <a:lstStyle/>
          <a:p>
            <a:fld id="{15BBCFDA-875E-B543-B61B-7BE86F07F887}" type="slidenum">
              <a:rPr lang="en-US" smtClean="0"/>
              <a:t>1</a:t>
            </a:fld>
            <a:endParaRPr lang="en-US"/>
          </a:p>
        </p:txBody>
      </p:sp>
    </p:spTree>
    <p:extLst>
      <p:ext uri="{BB962C8B-B14F-4D97-AF65-F5344CB8AC3E}">
        <p14:creationId xmlns:p14="http://schemas.microsoft.com/office/powerpoint/2010/main" val="315633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Utilizing survey information and customer feedback, staff is also looking at a number of programmatic changes or enhancements. This includes changing recertifications from four years to five. On-time performance will be modified to measure pick-up and drop-off metrics. We are also exploring software modifications to support changes in service provision and to provide productivity enhancements. There will also be modifications to the conditional eligibility process. We are also exploring contract modifications as well as modifications to the existing suspension policy. Finally, we are working on developing a fleet procurement plan to procure smaller vehicles such as sedans and mini vans.</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14</a:t>
            </a:fld>
            <a:endParaRPr lang="en-US"/>
          </a:p>
        </p:txBody>
      </p:sp>
    </p:spTree>
    <p:extLst>
      <p:ext uri="{BB962C8B-B14F-4D97-AF65-F5344CB8AC3E}">
        <p14:creationId xmlns:p14="http://schemas.microsoft.com/office/powerpoint/2010/main" val="27563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that, I am happy to answer any questions you may have.</a:t>
            </a:r>
          </a:p>
        </p:txBody>
      </p:sp>
      <p:sp>
        <p:nvSpPr>
          <p:cNvPr id="4" name="Slide Number Placeholder 3"/>
          <p:cNvSpPr>
            <a:spLocks noGrp="1"/>
          </p:cNvSpPr>
          <p:nvPr>
            <p:ph type="sldNum" sz="quarter" idx="5"/>
          </p:nvPr>
        </p:nvSpPr>
        <p:spPr/>
        <p:txBody>
          <a:bodyPr/>
          <a:lstStyle/>
          <a:p>
            <a:fld id="{6772451F-746D-45C4-8A18-712645684A5F}" type="slidenum">
              <a:rPr lang="en-US" smtClean="0"/>
              <a:t>15</a:t>
            </a:fld>
            <a:endParaRPr lang="en-US"/>
          </a:p>
        </p:txBody>
      </p:sp>
    </p:spTree>
    <p:extLst>
      <p:ext uri="{BB962C8B-B14F-4D97-AF65-F5344CB8AC3E}">
        <p14:creationId xmlns:p14="http://schemas.microsoft.com/office/powerpoint/2010/main" val="281056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BCFDA-875E-B543-B61B-7BE86F07F887}" type="slidenum">
              <a:rPr lang="en-US" smtClean="0"/>
              <a:t>2</a:t>
            </a:fld>
            <a:endParaRPr lang="en-US"/>
          </a:p>
        </p:txBody>
      </p:sp>
    </p:spTree>
    <p:extLst>
      <p:ext uri="{BB962C8B-B14F-4D97-AF65-F5344CB8AC3E}">
        <p14:creationId xmlns:p14="http://schemas.microsoft.com/office/powerpoint/2010/main" val="97280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algn="l" rtl="0" fontAlgn="base"/>
            <a:r>
              <a:rPr lang="en-US" sz="1800" b="0" i="0" u="none" strike="noStrike">
                <a:solidFill>
                  <a:srgbClr val="000000"/>
                </a:solidFill>
                <a:effectLst/>
                <a:latin typeface="Montserrat" panose="00000500000000000000" pitchFamily="2" charset="0"/>
              </a:rPr>
              <a:t>RTD’s paratransit program is comprised of our Access-a-Ride service and our supplemental, premium paratransit commonly referred to as Access-on-Demand. Our Access-A-Ride services are complementary paratransit services that are conditionally provided to passengers who live within and/or travel within ¾ a mile of RTD’s Fixed Route Services or rail stations due to a disability or mobility barrier as defined within the criteria set forth by the American’s with Disabilities </a:t>
            </a:r>
            <a:r>
              <a:rPr lang="en-US" sz="1800" b="0" i="0" u="none" strike="noStrike" err="1">
                <a:solidFill>
                  <a:srgbClr val="000000"/>
                </a:solidFill>
                <a:effectLst/>
                <a:latin typeface="Montserrat" panose="00000500000000000000" pitchFamily="2" charset="0"/>
              </a:rPr>
              <a:t>ct</a:t>
            </a:r>
            <a:r>
              <a:rPr lang="en-US" sz="1800" b="0" i="0" u="none" strike="noStrike">
                <a:solidFill>
                  <a:srgbClr val="000000"/>
                </a:solidFill>
                <a:effectLst/>
                <a:latin typeface="Montserrat" panose="00000500000000000000" pitchFamily="2" charset="0"/>
              </a:rPr>
              <a:t> of 1990. These services supplement regular fixed-route services. Customers are required to pay a fare associated with the trip taken. All Access-a-Ride vehicles are branded and 100% accessible.</a:t>
            </a:r>
            <a:r>
              <a:rPr lang="en-US" sz="1800" b="0" i="0">
                <a:solidFill>
                  <a:srgbClr val="444444"/>
                </a:solidFill>
                <a:effectLst/>
                <a:latin typeface="Montserrat" panose="00000500000000000000" pitchFamily="2"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Montserrat" panose="00000500000000000000" pitchFamily="2"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Montserrat" panose="00000500000000000000" pitchFamily="2" charset="0"/>
              </a:rPr>
              <a:t>RTD’s Access-on-Demand program is a supplemental, premium service that provides curb-to-curb taxi and rideshare options. Access-on-Demand services are currently available 24/7 throughout the entire RTD service area that is available to current eligible Access-a-Ride customers. </a:t>
            </a:r>
            <a:r>
              <a:rPr lang="en-US" sz="1800" b="0" i="0" u="none" strike="noStrike" err="1">
                <a:solidFill>
                  <a:srgbClr val="000000"/>
                </a:solidFill>
                <a:effectLst/>
                <a:latin typeface="Montserrat" panose="00000500000000000000" pitchFamily="2" charset="0"/>
              </a:rPr>
              <a:t>AoD</a:t>
            </a:r>
            <a:r>
              <a:rPr lang="en-US" sz="1800" b="0" i="0" u="none" strike="noStrike">
                <a:solidFill>
                  <a:srgbClr val="000000"/>
                </a:solidFill>
                <a:effectLst/>
                <a:latin typeface="Montserrat" panose="00000500000000000000" pitchFamily="2" charset="0"/>
              </a:rPr>
              <a:t> customers do not pay an initial up-front fare like they do on regular </a:t>
            </a:r>
            <a:r>
              <a:rPr lang="en-US" sz="1800" b="0" i="0" u="none" strike="noStrike" err="1">
                <a:solidFill>
                  <a:srgbClr val="000000"/>
                </a:solidFill>
                <a:effectLst/>
                <a:latin typeface="Montserrat" panose="00000500000000000000" pitchFamily="2" charset="0"/>
              </a:rPr>
              <a:t>AaR</a:t>
            </a:r>
            <a:r>
              <a:rPr lang="en-US" sz="1800" b="0" i="0" u="none" strike="noStrike">
                <a:solidFill>
                  <a:srgbClr val="000000"/>
                </a:solidFill>
                <a:effectLst/>
                <a:latin typeface="Montserrat" panose="00000500000000000000" pitchFamily="2" charset="0"/>
              </a:rPr>
              <a:t> services. RTD pays the first $25 of the customer’s trip. Any costs above $25 is paid by the customer. Customers can take up to 60 total trips per month on any one o four different service providers.</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772451F-746D-45C4-8A18-712645684A5F}" type="slidenum">
              <a:rPr lang="en-US" smtClean="0"/>
              <a:t>4</a:t>
            </a:fld>
            <a:endParaRPr lang="en-US"/>
          </a:p>
        </p:txBody>
      </p:sp>
    </p:spTree>
    <p:extLst>
      <p:ext uri="{BB962C8B-B14F-4D97-AF65-F5344CB8AC3E}">
        <p14:creationId xmlns:p14="http://schemas.microsoft.com/office/powerpoint/2010/main" val="328949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Access-on-Demand is meant to be supplemental, not a replacement. Access-a-Ride should be used for scheduling routine and pre-planned trips.</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5</a:t>
            </a:fld>
            <a:endParaRPr lang="en-US"/>
          </a:p>
        </p:txBody>
      </p:sp>
    </p:spTree>
    <p:extLst>
      <p:ext uri="{BB962C8B-B14F-4D97-AF65-F5344CB8AC3E}">
        <p14:creationId xmlns:p14="http://schemas.microsoft.com/office/powerpoint/2010/main" val="379707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Access-on-Demand is meant to be supplemental, not a replacement. Access-a-Ride should be used for scheduling routine and pre-planned trips.</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6</a:t>
            </a:fld>
            <a:endParaRPr lang="en-US"/>
          </a:p>
        </p:txBody>
      </p:sp>
    </p:spTree>
    <p:extLst>
      <p:ext uri="{BB962C8B-B14F-4D97-AF65-F5344CB8AC3E}">
        <p14:creationId xmlns:p14="http://schemas.microsoft.com/office/powerpoint/2010/main" val="317929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Tahoma" panose="020B0604030504040204" pitchFamily="34" charset="0"/>
              </a:rPr>
              <a:t>A significant amount of information has been gathered and utilized to formulate paratransit program modifications under consideration, which I will discuss later in the presentation.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APTA Peer Review was conducted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Industry research such as TCRP (Transit Cooperative Research Program)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Information collected from 21 different transit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Two customer surveys: 387 responses from public survey; 428 responses from statistical sampling of customers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Importance of program elements: fare was most important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Tradeoff analysis: fare was most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Online Feedback Form: 561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Tahoma" panose="020B0604030504040204" pitchFamily="34" charset="0"/>
                <a:cs typeface="Calibri"/>
              </a:rPr>
              <a:t>3 public meetings: 1 in-person and 2 virtual</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8</a:t>
            </a:fld>
            <a:endParaRPr lang="en-US"/>
          </a:p>
        </p:txBody>
      </p:sp>
    </p:spTree>
    <p:extLst>
      <p:ext uri="{BB962C8B-B14F-4D97-AF65-F5344CB8AC3E}">
        <p14:creationId xmlns:p14="http://schemas.microsoft.com/office/powerpoint/2010/main" val="216150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After considering customer feedback, the regression analysis conducted on the customer survey, customer program usage data, and other factors such as fiscal sustainability, staff has developed a number of recommendations for consideration with regard to the Access-on-Demand program. I will go over the key recommendations under consideration shown on the screen, then I will provide other relevant data used to help develop these recommendations. First, we are recommending that customers pay a base fare equivalent to fare paid on other access-a-ride services. This includes a $4.50 base fare for customers or a reduced fare of $2.25 for Live customers. Staff is also recommending reducing the trip cap to 30 per month. Staff is recommending that the subsidy per ride be increased to $30. These recommendations are in alignment with the responses from customers regarding the order of importance for program elements-with a reasonable fare being the most important element. We are also recommending that the service area and service hours be modified to mirror those of the Access-a-Ride program in effect at the time. This does mean that service hours and area will change in alignment with fixed route services changes. Staff is also recommending a pre-requisite that customers must be enrolled in and use Access-a-ride services for 90 days in alignment with average customer usage of AAR services before becoming eligible to use </a:t>
            </a:r>
            <a:r>
              <a:rPr lang="en-US" sz="1800" b="0" i="0" u="none" strike="noStrike" err="1">
                <a:solidFill>
                  <a:srgbClr val="000000"/>
                </a:solidFill>
                <a:effectLst/>
                <a:latin typeface="Calibri" panose="020F0502020204030204" pitchFamily="34" charset="0"/>
              </a:rPr>
              <a:t>AoD</a:t>
            </a:r>
            <a:r>
              <a:rPr lang="en-US" sz="1800" b="0" i="0" u="none" strike="noStrike">
                <a:solidFill>
                  <a:srgbClr val="000000"/>
                </a:solidFill>
                <a:effectLst/>
                <a:latin typeface="Calibri" panose="020F0502020204030204" pitchFamily="34" charset="0"/>
              </a:rPr>
              <a:t> services. Staff is also considering modifications to the suspension policy as well as ways to incentivize TNCs to provide more wheelchair accessible vehicles.</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9</a:t>
            </a:fld>
            <a:endParaRPr lang="en-US"/>
          </a:p>
        </p:txBody>
      </p:sp>
    </p:spTree>
    <p:extLst>
      <p:ext uri="{BB962C8B-B14F-4D97-AF65-F5344CB8AC3E}">
        <p14:creationId xmlns:p14="http://schemas.microsoft.com/office/powerpoint/2010/main" val="171594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3BF5-A974-FBB2-32E8-3243177BA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B09D6-BDB9-752B-0591-1A851233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C8BB-847A-571A-E61E-5F938EEDF859}"/>
              </a:ext>
            </a:extLst>
          </p:cNvPr>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Utilizing survey information and customer feedback, staff is also looking at a number of programmatic changes or enhancements. This includes changing recertifications from four years to five. On-time performance will be modified to measure pick-up and drop-off metrics. We are also exploring software modifications to support changes in service provision and to provide productivity enhancements. There will also be modifications to the conditional eligibility process. We are also exploring contract modifications as well as modifications to the existing suspension policy. Finally, we are working on developing a fleet procurement plan to procure smaller vehicles such as sedans and mini vans.</a:t>
            </a:r>
            <a:endParaRPr lang="en-US">
              <a:cs typeface="Calibri"/>
            </a:endParaRPr>
          </a:p>
        </p:txBody>
      </p:sp>
      <p:sp>
        <p:nvSpPr>
          <p:cNvPr id="4" name="Slide Number Placeholder 3">
            <a:extLst>
              <a:ext uri="{FF2B5EF4-FFF2-40B4-BE49-F238E27FC236}">
                <a16:creationId xmlns:a16="http://schemas.microsoft.com/office/drawing/2014/main" id="{8A1CA793-5356-BA62-DA6F-465E9CE24379}"/>
              </a:ext>
            </a:extLst>
          </p:cNvPr>
          <p:cNvSpPr>
            <a:spLocks noGrp="1"/>
          </p:cNvSpPr>
          <p:nvPr>
            <p:ph type="sldNum" sz="quarter" idx="5"/>
          </p:nvPr>
        </p:nvSpPr>
        <p:spPr/>
        <p:txBody>
          <a:bodyPr/>
          <a:lstStyle/>
          <a:p>
            <a:fld id="{6772451F-746D-45C4-8A18-712645684A5F}" type="slidenum">
              <a:rPr lang="en-US" smtClean="0"/>
              <a:t>10</a:t>
            </a:fld>
            <a:endParaRPr lang="en-US"/>
          </a:p>
        </p:txBody>
      </p:sp>
    </p:spTree>
    <p:extLst>
      <p:ext uri="{BB962C8B-B14F-4D97-AF65-F5344CB8AC3E}">
        <p14:creationId xmlns:p14="http://schemas.microsoft.com/office/powerpoint/2010/main" val="355067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FE8B-A17C-CF78-F19A-81207A090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3000D-1D86-DB48-2BC2-4AA6F2744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96F68-9D14-0BCA-4D78-91EB831012B9}"/>
              </a:ext>
            </a:extLst>
          </p:cNvPr>
          <p:cNvSpPr>
            <a:spLocks noGrp="1"/>
          </p:cNvSpPr>
          <p:nvPr>
            <p:ph type="body" idx="1"/>
          </p:nvPr>
        </p:nvSpPr>
        <p:spPr/>
        <p:txBody>
          <a:bodyPr/>
          <a:lstStyle/>
          <a:p>
            <a:r>
              <a:rPr lang="en-US" dirty="0">
                <a:cs typeface="Calibri"/>
              </a:rPr>
              <a:t>Next steps in the process</a:t>
            </a:r>
          </a:p>
        </p:txBody>
      </p:sp>
      <p:sp>
        <p:nvSpPr>
          <p:cNvPr id="4" name="Slide Number Placeholder 3">
            <a:extLst>
              <a:ext uri="{FF2B5EF4-FFF2-40B4-BE49-F238E27FC236}">
                <a16:creationId xmlns:a16="http://schemas.microsoft.com/office/drawing/2014/main" id="{81FF2AEE-383B-8D64-8A55-8749581B513B}"/>
              </a:ext>
            </a:extLst>
          </p:cNvPr>
          <p:cNvSpPr>
            <a:spLocks noGrp="1"/>
          </p:cNvSpPr>
          <p:nvPr>
            <p:ph type="sldNum" sz="quarter" idx="5"/>
          </p:nvPr>
        </p:nvSpPr>
        <p:spPr/>
        <p:txBody>
          <a:bodyPr/>
          <a:lstStyle/>
          <a:p>
            <a:fld id="{6772451F-746D-45C4-8A18-712645684A5F}" type="slidenum">
              <a:rPr lang="en-US" smtClean="0"/>
              <a:t>12</a:t>
            </a:fld>
            <a:endParaRPr lang="en-US"/>
          </a:p>
        </p:txBody>
      </p:sp>
    </p:spTree>
    <p:extLst>
      <p:ext uri="{BB962C8B-B14F-4D97-AF65-F5344CB8AC3E}">
        <p14:creationId xmlns:p14="http://schemas.microsoft.com/office/powerpoint/2010/main" val="3399191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5C20DDAC-998A-544D-9D19-F0A1E8B88BA8}" type="datetime4">
              <a:rPr lang="en-US" smtClean="0"/>
              <a:t>December 11, 2024</a:t>
            </a:fld>
            <a:endParaRPr lang="en-US"/>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Tree>
    <p:extLst>
      <p:ext uri="{BB962C8B-B14F-4D97-AF65-F5344CB8AC3E}">
        <p14:creationId xmlns:p14="http://schemas.microsoft.com/office/powerpoint/2010/main" val="304090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 no logo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accent5">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CB26AD1E-2C8C-6849-A992-1F7C486F1F0A}"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a:t>Drag and Drop Icon – White Only</a:t>
            </a:r>
          </a:p>
        </p:txBody>
      </p:sp>
    </p:spTree>
    <p:extLst>
      <p:ext uri="{BB962C8B-B14F-4D97-AF65-F5344CB8AC3E}">
        <p14:creationId xmlns:p14="http://schemas.microsoft.com/office/powerpoint/2010/main" val="21320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 no logo -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3F603706-DD93-B948-A29F-1A09A8D53BEE}"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a:t>Drag and Drop Icon – White Only</a:t>
            </a:r>
          </a:p>
        </p:txBody>
      </p:sp>
    </p:spTree>
    <p:extLst>
      <p:ext uri="{BB962C8B-B14F-4D97-AF65-F5344CB8AC3E}">
        <p14:creationId xmlns:p14="http://schemas.microsoft.com/office/powerpoint/2010/main" val="358932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 no logo -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3A9FE6B0-FADE-6243-BB7C-1626F5DC8B42}"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a:t>Drag and Drop Icon – Black Only</a:t>
            </a:r>
          </a:p>
        </p:txBody>
      </p:sp>
    </p:spTree>
    <p:extLst>
      <p:ext uri="{BB962C8B-B14F-4D97-AF65-F5344CB8AC3E}">
        <p14:creationId xmlns:p14="http://schemas.microsoft.com/office/powerpoint/2010/main" val="244259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 train 1">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AA5999E6-7DD3-D948-88F7-1CD1476FC8E7}"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0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Slide - train 2">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3F4650B5-9E6E-9B45-A4E4-2A97C97E5AE1}"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8232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47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Slide - train 3">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B583FF54-2EB2-FD46-A6F1-7D5A5936C294}"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1650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047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Slide - train 4">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B7F24748-FE67-1446-87EE-76C9B840AC4A}"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02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 train 5">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5C687788-2974-6B4F-93B7-5D5001A157BC}"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833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 - train 6">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5F211488-B291-FD4A-AE57-F409E141C86C}"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72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Slide - bus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C43DF059-3862-2F4F-A7D5-61018294491E}"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70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5C20DDAC-998A-544D-9D19-F0A1E8B88BA8}" type="datetime4">
              <a:rPr lang="en-US" smtClean="0"/>
              <a:t>December 11, 2024</a:t>
            </a:fld>
            <a:endParaRPr lang="en-US"/>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5" name="TextBox 4">
            <a:extLst>
              <a:ext uri="{FF2B5EF4-FFF2-40B4-BE49-F238E27FC236}">
                <a16:creationId xmlns:a16="http://schemas.microsoft.com/office/drawing/2014/main" id="{2EE1DBDF-17D5-A64C-B8DE-3959A7A6A5AE}"/>
              </a:ext>
            </a:extLst>
          </p:cNvPr>
          <p:cNvSpPr txBox="1"/>
          <p:nvPr userDrawn="1"/>
        </p:nvSpPr>
        <p:spPr>
          <a:xfrm>
            <a:off x="2395934" y="995214"/>
            <a:ext cx="4694413" cy="954107"/>
          </a:xfrm>
          <a:prstGeom prst="rect">
            <a:avLst/>
          </a:prstGeom>
          <a:noFill/>
        </p:spPr>
        <p:txBody>
          <a:bodyPr wrap="square" rtlCol="0">
            <a:spAutoFit/>
          </a:bodyPr>
          <a:lstStyle/>
          <a:p>
            <a:r>
              <a:rPr lang="en-US" sz="2800" b="1" i="0">
                <a:solidFill>
                  <a:schemeClr val="accent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a:solidFill>
                  <a:schemeClr val="accent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7" name="Rectangle 6">
            <a:extLst>
              <a:ext uri="{FF2B5EF4-FFF2-40B4-BE49-F238E27FC236}">
                <a16:creationId xmlns:a16="http://schemas.microsoft.com/office/drawing/2014/main" id="{BE115B4C-3E15-B945-B25F-F8BA3157B894}"/>
              </a:ext>
            </a:extLst>
          </p:cNvPr>
          <p:cNvSpPr/>
          <p:nvPr userDrawn="1"/>
        </p:nvSpPr>
        <p:spPr>
          <a:xfrm>
            <a:off x="2483642" y="2118391"/>
            <a:ext cx="3928881" cy="11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12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Slide - bus 2">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9EFEAC7C-5832-5240-AFE0-ACD175E429EE}"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016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Slide - bus 3">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E0A0109B-7205-1743-AED4-2F2E9B708AC1}"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40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Slide - bus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72D5C621-102C-044D-9D17-019C73CD3C79}"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66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Title Slide - bus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72D5C621-102C-044D-9D17-019C73CD3C79}"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366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Slide - bus 5">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8FEAB0E2-78B1-CA44-AECE-7B631CC1D5AE}"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394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753AD7C2-38DF-194A-BC51-C717ABBFFE6F}"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167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2">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4842EE38-ED3F-9947-841A-F5984694FC9C}"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91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DB3C3B8A-5A1A-AB4F-BD9A-1100609AF5F7}" type="datetime4">
              <a:rPr lang="en-US" smtClean="0"/>
              <a:t>December 11, 2024</a:t>
            </a:fld>
            <a:endParaRPr lang="en-US"/>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54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663F36-032F-9446-80A3-2701CB57D483}"/>
              </a:ext>
            </a:extLst>
          </p:cNvPr>
          <p:cNvSpPr>
            <a:spLocks noGrp="1"/>
          </p:cNvSpPr>
          <p:nvPr>
            <p:ph type="dt" sz="half" idx="10"/>
          </p:nvPr>
        </p:nvSpPr>
        <p:spPr/>
        <p:txBody>
          <a:bodyPr/>
          <a:lstStyle/>
          <a:p>
            <a:fld id="{70F353BF-21A4-7949-A881-10526EA04F33}"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7" name="Picture Placeholder 6">
            <a:extLst>
              <a:ext uri="{FF2B5EF4-FFF2-40B4-BE49-F238E27FC236}">
                <a16:creationId xmlns:a16="http://schemas.microsoft.com/office/drawing/2014/main" id="{5F74C1B1-83AB-C34C-9002-ED4F91FA4822}"/>
              </a:ext>
            </a:extLst>
          </p:cNvPr>
          <p:cNvSpPr>
            <a:spLocks noGrp="1"/>
          </p:cNvSpPr>
          <p:nvPr>
            <p:ph type="pic" sz="quarter" idx="11" hasCustomPrompt="1"/>
          </p:nvPr>
        </p:nvSpPr>
        <p:spPr>
          <a:xfrm>
            <a:off x="0" y="0"/>
            <a:ext cx="12192000" cy="6858000"/>
          </a:xfrm>
        </p:spPr>
        <p:txBody>
          <a:bodyPr/>
          <a:lstStyle>
            <a:lvl1pPr>
              <a:buNone/>
              <a:defRPr/>
            </a:lvl1pPr>
          </a:lstStyle>
          <a:p>
            <a:r>
              <a:rPr lang="en-US"/>
              <a:t>Drag and Drop Photo</a:t>
            </a:r>
          </a:p>
        </p:txBody>
      </p:sp>
    </p:spTree>
    <p:extLst>
      <p:ext uri="{BB962C8B-B14F-4D97-AF65-F5344CB8AC3E}">
        <p14:creationId xmlns:p14="http://schemas.microsoft.com/office/powerpoint/2010/main" val="3495858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lnSpc>
                <a:spcPct val="100000"/>
              </a:lnSpc>
              <a:buClr>
                <a:schemeClr val="accent1"/>
              </a:buClr>
              <a:buSzPct val="150000"/>
              <a:defRPr/>
            </a:lvl1pPr>
            <a:lvl2pPr>
              <a:lnSpc>
                <a:spcPct val="100000"/>
              </a:lnSpc>
              <a:buClr>
                <a:schemeClr val="accent1"/>
              </a:buClr>
              <a:buSzPct val="150000"/>
              <a:defRPr/>
            </a:lvl2pPr>
            <a:lvl3pPr>
              <a:lnSpc>
                <a:spcPct val="100000"/>
              </a:lnSpc>
              <a:buClr>
                <a:schemeClr val="accent1"/>
              </a:buClr>
              <a:buSzPct val="150000"/>
              <a:defRPr/>
            </a:lvl3pPr>
            <a:lvl4pPr>
              <a:lnSpc>
                <a:spcPct val="100000"/>
              </a:lnSpc>
              <a:buClr>
                <a:schemeClr val="accent1"/>
              </a:buClr>
              <a:buSzPct val="150000"/>
              <a:defRPr/>
            </a:lvl4pPr>
            <a:lvl5pPr>
              <a:lnSpc>
                <a:spcPct val="100000"/>
              </a:lnSpc>
              <a:buClr>
                <a:schemeClr val="accent1"/>
              </a:buClr>
              <a:buSzPct val="150000"/>
              <a:defRPr sz="120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fld id="{E3A7242C-C3D0-46F1-AF25-7DCD9911D062}"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378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20E5365A-C3E0-EA4B-91CB-E5AC9D71EA7B}" type="datetime4">
              <a:rPr lang="en-US" smtClean="0"/>
              <a:t>December 11, 2024</a:t>
            </a:fld>
            <a:endParaRPr lang="en-US"/>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useBgFill="1">
        <p:nvSpPr>
          <p:cNvPr id="6" name="Picture Placeholder 5">
            <a:extLst>
              <a:ext uri="{FF2B5EF4-FFF2-40B4-BE49-F238E27FC236}">
                <a16:creationId xmlns:a16="http://schemas.microsoft.com/office/drawing/2014/main" id="{031952AA-BFDD-E04D-90EE-D345E6379813}"/>
              </a:ext>
            </a:extLst>
          </p:cNvPr>
          <p:cNvSpPr>
            <a:spLocks noGrp="1"/>
          </p:cNvSpPr>
          <p:nvPr>
            <p:ph type="pic" sz="quarter" idx="11" hasCustomPrompt="1"/>
          </p:nvPr>
        </p:nvSpPr>
        <p:spPr>
          <a:xfrm>
            <a:off x="8379518" y="648130"/>
            <a:ext cx="3546475" cy="5539151"/>
          </a:xfrm>
        </p:spPr>
        <p:txBody>
          <a:bodyPr/>
          <a:lstStyle>
            <a:lvl1pPr algn="ctr">
              <a:buNone/>
              <a:defRPr/>
            </a:lvl1pPr>
          </a:lstStyle>
          <a:p>
            <a:r>
              <a:rPr lang="en-US"/>
              <a:t>Drag and Drop Photo </a:t>
            </a:r>
          </a:p>
        </p:txBody>
      </p:sp>
    </p:spTree>
    <p:extLst>
      <p:ext uri="{BB962C8B-B14F-4D97-AF65-F5344CB8AC3E}">
        <p14:creationId xmlns:p14="http://schemas.microsoft.com/office/powerpoint/2010/main" val="1992775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ext - re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lvl1pP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buClr>
                <a:schemeClr val="bg1"/>
              </a:buClr>
              <a:buSzPct val="150000"/>
              <a:defRPr>
                <a:solidFill>
                  <a:schemeClr val="bg1"/>
                </a:solidFill>
              </a:defRPr>
            </a:lvl1pPr>
            <a:lvl2pPr>
              <a:buClr>
                <a:schemeClr val="bg1"/>
              </a:buClr>
              <a:buSzPct val="150000"/>
              <a:defRPr>
                <a:solidFill>
                  <a:schemeClr val="bg1"/>
                </a:solidFill>
              </a:defRPr>
            </a:lvl2pPr>
            <a:lvl3pPr>
              <a:buClr>
                <a:schemeClr val="bg1"/>
              </a:buClr>
              <a:buSzPct val="150000"/>
              <a:defRPr>
                <a:solidFill>
                  <a:schemeClr val="bg1"/>
                </a:solidFill>
              </a:defRPr>
            </a:lvl3pPr>
            <a:lvl4pPr>
              <a:buClr>
                <a:schemeClr val="bg1"/>
              </a:buClr>
              <a:buSzPct val="150000"/>
              <a:defRPr>
                <a:solidFill>
                  <a:schemeClr val="bg1"/>
                </a:solidFill>
              </a:defRPr>
            </a:lvl4pPr>
            <a:lvl5pPr>
              <a:buClr>
                <a:schemeClr val="bg1"/>
              </a:buClr>
              <a:buSzPct val="150000"/>
              <a:defRPr sz="12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fld id="{F28A0547-3407-4F57-B8A5-60CA8316B9D3}"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4480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ext + Photo 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615064" y="1796948"/>
            <a:ext cx="4089400" cy="4559402"/>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AFB9DA08-5F39-45EA-BFB6-DA46230A70A3}"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94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 Text + Photo 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3E1FDD-E47A-024C-BF30-88EC7C1B988D}"/>
              </a:ext>
            </a:extLst>
          </p:cNvPr>
          <p:cNvSpPr/>
          <p:nvPr userDrawn="1"/>
        </p:nvSpPr>
        <p:spPr>
          <a:xfrm>
            <a:off x="7646258" y="2074150"/>
            <a:ext cx="4364063" cy="40450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6988444"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9" y="1796948"/>
            <a:ext cx="6689294"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449519" y="1772847"/>
            <a:ext cx="4355451" cy="4045058"/>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B2C6FD5F-4FE1-4991-8B31-861A9FD78769}"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35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L + 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4927600"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610408" y="1796948"/>
            <a:ext cx="4089400" cy="4559402"/>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BCBB992B-F116-4157-A88B-DCAF0A612FD0}"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119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Photo L + Title + Tex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69656E51-F0B3-485A-B7C4-379C082DBC94}"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1240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Photo L + Title + Text Re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lvl1pP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a:noFill/>
        </p:spPr>
        <p:txBody>
          <a:bodyPr/>
          <a:lstStyle>
            <a:lvl1pPr marL="285750" indent="-285750">
              <a:buClr>
                <a:schemeClr val="bg1"/>
              </a:buClr>
              <a:buFont typeface="Wingdings" pitchFamily="2" charset="2"/>
              <a:buChar char="§"/>
              <a:defRPr>
                <a:solidFill>
                  <a:schemeClr val="bg1"/>
                </a:solidFill>
              </a:defRPr>
            </a:lvl1pPr>
            <a:lvl2pPr marL="742950" indent="-285750">
              <a:buClr>
                <a:schemeClr val="bg1"/>
              </a:buClr>
              <a:buFont typeface="Wingdings" pitchFamily="2" charset="2"/>
              <a:buChar char="§"/>
              <a:defRPr>
                <a:solidFill>
                  <a:schemeClr val="bg1"/>
                </a:solidFill>
              </a:defRPr>
            </a:lvl2pPr>
            <a:lvl3pPr marL="1200150" indent="-285750">
              <a:buClr>
                <a:schemeClr val="bg1"/>
              </a:buClr>
              <a:buFont typeface="Wingdings" pitchFamily="2" charset="2"/>
              <a:buChar char="§"/>
              <a:defRPr>
                <a:solidFill>
                  <a:schemeClr val="bg1"/>
                </a:solidFill>
              </a:defRPr>
            </a:lvl3pPr>
            <a:lvl4pPr marL="1543050" indent="-171450">
              <a:buClr>
                <a:schemeClr val="bg1"/>
              </a:buClr>
              <a:buFont typeface="Wingdings" pitchFamily="2" charset="2"/>
              <a:buChar char="§"/>
              <a:defRPr>
                <a:solidFill>
                  <a:schemeClr val="bg1"/>
                </a:solidFill>
              </a:defRPr>
            </a:lvl4pPr>
            <a:lvl5pPr marL="2000250" indent="-171450">
              <a:buClr>
                <a:schemeClr val="bg1"/>
              </a:buClr>
              <a:buFont typeface="Wingdings"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E520027A-8012-4AA4-BB61-9D992E5F8150}"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59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 2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a:t>Drag and Drop Photo</a:t>
            </a:r>
          </a:p>
        </p:txBody>
      </p:sp>
      <p:sp>
        <p:nvSpPr>
          <p:cNvPr id="2" name="Date Placeholder 1">
            <a:extLst>
              <a:ext uri="{FF2B5EF4-FFF2-40B4-BE49-F238E27FC236}">
                <a16:creationId xmlns:a16="http://schemas.microsoft.com/office/drawing/2014/main" id="{A9DB09AF-8F07-704F-928F-33260AD72A1C}"/>
              </a:ext>
            </a:extLst>
          </p:cNvPr>
          <p:cNvSpPr>
            <a:spLocks noGrp="1"/>
          </p:cNvSpPr>
          <p:nvPr>
            <p:ph type="dt" sz="half" idx="13"/>
          </p:nvPr>
        </p:nvSpPr>
        <p:spPr/>
        <p:txBody>
          <a:bodyPr/>
          <a:lstStyle/>
          <a:p>
            <a:fld id="{C4CAFD3C-CC84-4833-A0BF-9CAA272239BC}"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CD5D1F-DB1F-2F41-8740-D69775DA2720}"/>
              </a:ext>
            </a:extLst>
          </p:cNvPr>
          <p:cNvSpPr>
            <a:spLocks noGrp="1"/>
          </p:cNvSpPr>
          <p:nvPr>
            <p:ph type="ftr" sz="quarter" idx="14"/>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A4B868F-E994-1746-A970-7E4E7D63445E}"/>
              </a:ext>
            </a:extLst>
          </p:cNvPr>
          <p:cNvSpPr>
            <a:spLocks noGrp="1"/>
          </p:cNvSpPr>
          <p:nvPr>
            <p:ph type="sldNum" sz="quarter" idx="15"/>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1" name="Picture Placeholder 2">
            <a:extLst>
              <a:ext uri="{FF2B5EF4-FFF2-40B4-BE49-F238E27FC236}">
                <a16:creationId xmlns:a16="http://schemas.microsoft.com/office/drawing/2014/main" id="{13BCC5A4-2CA6-CC4C-AD68-9EAA89CCC5AA}"/>
              </a:ext>
            </a:extLst>
          </p:cNvPr>
          <p:cNvSpPr>
            <a:spLocks noGrp="1"/>
          </p:cNvSpPr>
          <p:nvPr>
            <p:ph type="pic" sz="quarter" idx="16" hasCustomPrompt="1"/>
          </p:nvPr>
        </p:nvSpPr>
        <p:spPr>
          <a:xfrm>
            <a:off x="7615064" y="1818349"/>
            <a:ext cx="4089400" cy="2107035"/>
          </a:xfrm>
        </p:spPr>
        <p:txBody>
          <a:bodyPr/>
          <a:lstStyle>
            <a:lvl1pPr algn="ctr">
              <a:buNone/>
              <a:defRPr/>
            </a:lvl1pPr>
          </a:lstStyle>
          <a:p>
            <a:r>
              <a:rPr lang="en-US"/>
              <a:t>Drag and Drop Photo</a:t>
            </a:r>
          </a:p>
        </p:txBody>
      </p:sp>
    </p:spTree>
    <p:extLst>
      <p:ext uri="{BB962C8B-B14F-4D97-AF65-F5344CB8AC3E}">
        <p14:creationId xmlns:p14="http://schemas.microsoft.com/office/powerpoint/2010/main" val="916737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ext + Sidebar+ 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a:t>Drag and Drop Photo</a:t>
            </a:r>
          </a:p>
        </p:txBody>
      </p:sp>
      <p:sp>
        <p:nvSpPr>
          <p:cNvPr id="9" name="Rectangle 8">
            <a:extLst>
              <a:ext uri="{FF2B5EF4-FFF2-40B4-BE49-F238E27FC236}">
                <a16:creationId xmlns:a16="http://schemas.microsoft.com/office/drawing/2014/main" id="{275982A1-9BF5-7D45-A173-0A28EBAE343E}"/>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BB7C57D-2E04-D54D-9FE1-E637F369F609}"/>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a:t>Sidebar text box</a:t>
            </a:r>
          </a:p>
        </p:txBody>
      </p:sp>
      <p:sp>
        <p:nvSpPr>
          <p:cNvPr id="2" name="Date Placeholder 1">
            <a:extLst>
              <a:ext uri="{FF2B5EF4-FFF2-40B4-BE49-F238E27FC236}">
                <a16:creationId xmlns:a16="http://schemas.microsoft.com/office/drawing/2014/main" id="{4399BEC6-B4AE-5442-B374-C080D0EE71ED}"/>
              </a:ext>
            </a:extLst>
          </p:cNvPr>
          <p:cNvSpPr>
            <a:spLocks noGrp="1"/>
          </p:cNvSpPr>
          <p:nvPr>
            <p:ph type="dt" sz="half" idx="14"/>
          </p:nvPr>
        </p:nvSpPr>
        <p:spPr/>
        <p:txBody>
          <a:bodyPr/>
          <a:lstStyle/>
          <a:p>
            <a:fld id="{485D12D2-2DE1-4EF5-BED1-1AECFC2CC566}"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256EB475-A18C-A847-9716-E368CDE67146}"/>
              </a:ext>
            </a:extLst>
          </p:cNvPr>
          <p:cNvSpPr>
            <a:spLocks noGrp="1"/>
          </p:cNvSpPr>
          <p:nvPr>
            <p:ph type="ftr" sz="quarter" idx="1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2D901EC-5C53-B747-9629-C60D56203B19}"/>
              </a:ext>
            </a:extLst>
          </p:cNvPr>
          <p:cNvSpPr>
            <a:spLocks noGrp="1"/>
          </p:cNvSpPr>
          <p:nvPr>
            <p:ph type="sldNum" sz="quarter" idx="1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484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 Text + Sideba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3DB30B5-F23D-6248-B39F-4539056095B9}"/>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FA96D02-461E-0646-8C55-DE5124F13B9E}"/>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a:t>Sidebar text box</a:t>
            </a:r>
          </a:p>
        </p:txBody>
      </p:sp>
      <p:sp>
        <p:nvSpPr>
          <p:cNvPr id="2" name="Date Placeholder 1">
            <a:extLst>
              <a:ext uri="{FF2B5EF4-FFF2-40B4-BE49-F238E27FC236}">
                <a16:creationId xmlns:a16="http://schemas.microsoft.com/office/drawing/2014/main" id="{082E7F40-6BD5-A549-8616-7875A5555107}"/>
              </a:ext>
            </a:extLst>
          </p:cNvPr>
          <p:cNvSpPr>
            <a:spLocks noGrp="1"/>
          </p:cNvSpPr>
          <p:nvPr>
            <p:ph type="dt" sz="half" idx="14"/>
          </p:nvPr>
        </p:nvSpPr>
        <p:spPr/>
        <p:txBody>
          <a:bodyPr/>
          <a:lstStyle/>
          <a:p>
            <a:fld id="{1AC3D636-85C9-46F5-9198-D78C18464B33}"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7FA69371-1880-A44A-9EC6-08170225CD57}"/>
              </a:ext>
            </a:extLst>
          </p:cNvPr>
          <p:cNvSpPr>
            <a:spLocks noGrp="1"/>
          </p:cNvSpPr>
          <p:nvPr>
            <p:ph type="ftr" sz="quarter" idx="1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39F03D8-1954-2841-A14A-E0F53A17CDB0}"/>
              </a:ext>
            </a:extLst>
          </p:cNvPr>
          <p:cNvSpPr>
            <a:spLocks noGrp="1"/>
          </p:cNvSpPr>
          <p:nvPr>
            <p:ph type="sldNum" sz="quarter" idx="1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8815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ext + Chart or 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56410" y="1796948"/>
            <a:ext cx="5425182"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C8017988-7A6F-4A35-B428-CCF895415DD1}"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Content Placeholder 11">
            <a:extLst>
              <a:ext uri="{FF2B5EF4-FFF2-40B4-BE49-F238E27FC236}">
                <a16:creationId xmlns:a16="http://schemas.microsoft.com/office/drawing/2014/main" id="{6D945255-6C09-4C4F-9C82-A941C75DF43E}"/>
              </a:ext>
            </a:extLst>
          </p:cNvPr>
          <p:cNvSpPr>
            <a:spLocks noGrp="1"/>
          </p:cNvSpPr>
          <p:nvPr>
            <p:ph sz="quarter" idx="16"/>
          </p:nvPr>
        </p:nvSpPr>
        <p:spPr>
          <a:xfrm>
            <a:off x="611188" y="1797050"/>
            <a:ext cx="5087937" cy="45593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6793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ableofContents">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4BA9B38E-9079-BF44-AAD5-1517992F94A5}" type="datetime4">
              <a:rPr lang="en-US" smtClean="0"/>
              <a:t>December 11, 2024</a:t>
            </a:fld>
            <a:endParaRPr lang="en-US"/>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20" name="Text Placeholder 18">
            <a:extLst>
              <a:ext uri="{FF2B5EF4-FFF2-40B4-BE49-F238E27FC236}">
                <a16:creationId xmlns:a16="http://schemas.microsoft.com/office/drawing/2014/main" id="{AB4BC768-5692-E14C-9FDE-18343D34E143}"/>
              </a:ext>
            </a:extLst>
          </p:cNvPr>
          <p:cNvSpPr>
            <a:spLocks noGrp="1"/>
          </p:cNvSpPr>
          <p:nvPr>
            <p:ph type="body" sz="quarter" idx="11" hasCustomPrompt="1"/>
          </p:nvPr>
        </p:nvSpPr>
        <p:spPr>
          <a:xfrm>
            <a:off x="9535577" y="1135390"/>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1" name="Text Placeholder 18">
            <a:extLst>
              <a:ext uri="{FF2B5EF4-FFF2-40B4-BE49-F238E27FC236}">
                <a16:creationId xmlns:a16="http://schemas.microsoft.com/office/drawing/2014/main" id="{8B369309-D558-8647-ACDA-2AD79C5A5A02}"/>
              </a:ext>
            </a:extLst>
          </p:cNvPr>
          <p:cNvSpPr>
            <a:spLocks noGrp="1"/>
          </p:cNvSpPr>
          <p:nvPr>
            <p:ph type="body" sz="quarter" idx="12" hasCustomPrompt="1"/>
          </p:nvPr>
        </p:nvSpPr>
        <p:spPr>
          <a:xfrm>
            <a:off x="9535577" y="269516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2" name="Text Placeholder 18">
            <a:extLst>
              <a:ext uri="{FF2B5EF4-FFF2-40B4-BE49-F238E27FC236}">
                <a16:creationId xmlns:a16="http://schemas.microsoft.com/office/drawing/2014/main" id="{76AB9DA9-E76F-7543-A353-B533B3385E33}"/>
              </a:ext>
            </a:extLst>
          </p:cNvPr>
          <p:cNvSpPr>
            <a:spLocks noGrp="1"/>
          </p:cNvSpPr>
          <p:nvPr>
            <p:ph type="body" sz="quarter" idx="13" hasCustomPrompt="1"/>
          </p:nvPr>
        </p:nvSpPr>
        <p:spPr>
          <a:xfrm>
            <a:off x="9535577" y="4195633"/>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3" name="Text Placeholder 18">
            <a:extLst>
              <a:ext uri="{FF2B5EF4-FFF2-40B4-BE49-F238E27FC236}">
                <a16:creationId xmlns:a16="http://schemas.microsoft.com/office/drawing/2014/main" id="{DA73146C-A124-E948-893F-2C9E72FCA94F}"/>
              </a:ext>
            </a:extLst>
          </p:cNvPr>
          <p:cNvSpPr>
            <a:spLocks noGrp="1"/>
          </p:cNvSpPr>
          <p:nvPr>
            <p:ph type="body" sz="quarter" idx="14" hasCustomPrompt="1"/>
          </p:nvPr>
        </p:nvSpPr>
        <p:spPr>
          <a:xfrm>
            <a:off x="9535577" y="584151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4" name="Picture Placeholder 17">
            <a:extLst>
              <a:ext uri="{FF2B5EF4-FFF2-40B4-BE49-F238E27FC236}">
                <a16:creationId xmlns:a16="http://schemas.microsoft.com/office/drawing/2014/main" id="{0F1E751F-3AD0-5D40-A92A-B0488C585568}"/>
              </a:ext>
            </a:extLst>
          </p:cNvPr>
          <p:cNvSpPr>
            <a:spLocks noGrp="1"/>
          </p:cNvSpPr>
          <p:nvPr>
            <p:ph type="pic" sz="quarter" idx="23" hasCustomPrompt="1"/>
          </p:nvPr>
        </p:nvSpPr>
        <p:spPr>
          <a:xfrm>
            <a:off x="8534399" y="892311"/>
            <a:ext cx="685800" cy="685800"/>
          </a:xfrm>
        </p:spPr>
        <p:txBody>
          <a:bodyPr/>
          <a:lstStyle>
            <a:lvl1pPr>
              <a:buNone/>
              <a:defRPr sz="900"/>
            </a:lvl1pPr>
          </a:lstStyle>
          <a:p>
            <a:r>
              <a:rPr lang="en-US"/>
              <a:t>Icon</a:t>
            </a:r>
          </a:p>
        </p:txBody>
      </p:sp>
      <p:sp>
        <p:nvSpPr>
          <p:cNvPr id="25" name="Picture Placeholder 17">
            <a:extLst>
              <a:ext uri="{FF2B5EF4-FFF2-40B4-BE49-F238E27FC236}">
                <a16:creationId xmlns:a16="http://schemas.microsoft.com/office/drawing/2014/main" id="{2C7E38BF-29D1-BB47-8CE2-F2EC0E261243}"/>
              </a:ext>
            </a:extLst>
          </p:cNvPr>
          <p:cNvSpPr>
            <a:spLocks noGrp="1"/>
          </p:cNvSpPr>
          <p:nvPr>
            <p:ph type="pic" sz="quarter" idx="24" hasCustomPrompt="1"/>
          </p:nvPr>
        </p:nvSpPr>
        <p:spPr>
          <a:xfrm>
            <a:off x="8534400" y="2337162"/>
            <a:ext cx="685800" cy="685800"/>
          </a:xfrm>
        </p:spPr>
        <p:txBody>
          <a:bodyPr/>
          <a:lstStyle>
            <a:lvl1pPr>
              <a:buNone/>
              <a:defRPr sz="900"/>
            </a:lvl1pPr>
          </a:lstStyle>
          <a:p>
            <a:r>
              <a:rPr lang="en-US"/>
              <a:t>Icon</a:t>
            </a:r>
          </a:p>
        </p:txBody>
      </p:sp>
      <p:sp>
        <p:nvSpPr>
          <p:cNvPr id="26" name="Picture Placeholder 17">
            <a:extLst>
              <a:ext uri="{FF2B5EF4-FFF2-40B4-BE49-F238E27FC236}">
                <a16:creationId xmlns:a16="http://schemas.microsoft.com/office/drawing/2014/main" id="{1FCA255C-DF16-0048-9FD4-A4C1703016FC}"/>
              </a:ext>
            </a:extLst>
          </p:cNvPr>
          <p:cNvSpPr>
            <a:spLocks noGrp="1"/>
          </p:cNvSpPr>
          <p:nvPr>
            <p:ph type="pic" sz="quarter" idx="25" hasCustomPrompt="1"/>
          </p:nvPr>
        </p:nvSpPr>
        <p:spPr>
          <a:xfrm>
            <a:off x="8534400" y="3915701"/>
            <a:ext cx="685800" cy="685800"/>
          </a:xfrm>
        </p:spPr>
        <p:txBody>
          <a:bodyPr/>
          <a:lstStyle>
            <a:lvl1pPr>
              <a:buNone/>
              <a:defRPr sz="900"/>
            </a:lvl1pPr>
          </a:lstStyle>
          <a:p>
            <a:r>
              <a:rPr lang="en-US"/>
              <a:t>Icon</a:t>
            </a:r>
          </a:p>
        </p:txBody>
      </p:sp>
      <p:sp>
        <p:nvSpPr>
          <p:cNvPr id="27" name="Picture Placeholder 17">
            <a:extLst>
              <a:ext uri="{FF2B5EF4-FFF2-40B4-BE49-F238E27FC236}">
                <a16:creationId xmlns:a16="http://schemas.microsoft.com/office/drawing/2014/main" id="{E2DF9251-2292-7D45-B982-B39F1D7173B4}"/>
              </a:ext>
            </a:extLst>
          </p:cNvPr>
          <p:cNvSpPr>
            <a:spLocks noGrp="1"/>
          </p:cNvSpPr>
          <p:nvPr>
            <p:ph type="pic" sz="quarter" idx="26" hasCustomPrompt="1"/>
          </p:nvPr>
        </p:nvSpPr>
        <p:spPr>
          <a:xfrm>
            <a:off x="8534398" y="5567420"/>
            <a:ext cx="685800" cy="685800"/>
          </a:xfrm>
        </p:spPr>
        <p:txBody>
          <a:bodyPr/>
          <a:lstStyle>
            <a:lvl1pPr>
              <a:buNone/>
              <a:defRPr sz="900"/>
            </a:lvl1pPr>
          </a:lstStyle>
          <a:p>
            <a:r>
              <a:rPr lang="en-US"/>
              <a:t>Icon</a:t>
            </a:r>
          </a:p>
        </p:txBody>
      </p:sp>
      <p:sp>
        <p:nvSpPr>
          <p:cNvPr id="28" name="Text Placeholder 20">
            <a:extLst>
              <a:ext uri="{FF2B5EF4-FFF2-40B4-BE49-F238E27FC236}">
                <a16:creationId xmlns:a16="http://schemas.microsoft.com/office/drawing/2014/main" id="{BD55F6F5-5C2D-0E47-A0DF-B14ED057FF81}"/>
              </a:ext>
            </a:extLst>
          </p:cNvPr>
          <p:cNvSpPr>
            <a:spLocks noGrp="1"/>
          </p:cNvSpPr>
          <p:nvPr>
            <p:ph type="body" sz="quarter" idx="27" hasCustomPrompt="1"/>
          </p:nvPr>
        </p:nvSpPr>
        <p:spPr>
          <a:xfrm>
            <a:off x="9536113" y="2432162"/>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29" name="Text Placeholder 20">
            <a:extLst>
              <a:ext uri="{FF2B5EF4-FFF2-40B4-BE49-F238E27FC236}">
                <a16:creationId xmlns:a16="http://schemas.microsoft.com/office/drawing/2014/main" id="{3904DE36-5759-6C41-8189-EC2B8D08487F}"/>
              </a:ext>
            </a:extLst>
          </p:cNvPr>
          <p:cNvSpPr>
            <a:spLocks noGrp="1"/>
          </p:cNvSpPr>
          <p:nvPr>
            <p:ph type="body" sz="quarter" idx="29" hasCustomPrompt="1"/>
          </p:nvPr>
        </p:nvSpPr>
        <p:spPr>
          <a:xfrm>
            <a:off x="9536113" y="5567420"/>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30" name="Text Placeholder 20">
            <a:extLst>
              <a:ext uri="{FF2B5EF4-FFF2-40B4-BE49-F238E27FC236}">
                <a16:creationId xmlns:a16="http://schemas.microsoft.com/office/drawing/2014/main" id="{8931DAAA-F984-A848-8FFB-0F36A59DDD45}"/>
              </a:ext>
            </a:extLst>
          </p:cNvPr>
          <p:cNvSpPr>
            <a:spLocks noGrp="1"/>
          </p:cNvSpPr>
          <p:nvPr>
            <p:ph type="body" sz="quarter" idx="30" hasCustomPrompt="1"/>
          </p:nvPr>
        </p:nvSpPr>
        <p:spPr>
          <a:xfrm>
            <a:off x="9536113" y="859844"/>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31" name="Text Placeholder 20">
            <a:extLst>
              <a:ext uri="{FF2B5EF4-FFF2-40B4-BE49-F238E27FC236}">
                <a16:creationId xmlns:a16="http://schemas.microsoft.com/office/drawing/2014/main" id="{49EC4390-70B6-DD48-8241-5B2D0067E9D1}"/>
              </a:ext>
            </a:extLst>
          </p:cNvPr>
          <p:cNvSpPr>
            <a:spLocks noGrp="1"/>
          </p:cNvSpPr>
          <p:nvPr>
            <p:ph type="body" sz="quarter" idx="31" hasCustomPrompt="1"/>
          </p:nvPr>
        </p:nvSpPr>
        <p:spPr>
          <a:xfrm>
            <a:off x="9536113" y="3892917"/>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Tree>
    <p:extLst>
      <p:ext uri="{BB962C8B-B14F-4D97-AF65-F5344CB8AC3E}">
        <p14:creationId xmlns:p14="http://schemas.microsoft.com/office/powerpoint/2010/main" val="238588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 Phone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1D48E4A-B221-714F-9F31-8539EC65BF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4433" y="-963827"/>
            <a:ext cx="5339879" cy="9127998"/>
          </a:xfrm>
          <a:prstGeom prst="rect">
            <a:avLst/>
          </a:prstGeom>
          <a:effectLst/>
        </p:spPr>
      </p:pic>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97477" y="1512392"/>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9226193" y="2013736"/>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p:nvSpPr>
          <p:cNvPr id="4" name="Date Placeholder 3">
            <a:extLst>
              <a:ext uri="{FF2B5EF4-FFF2-40B4-BE49-F238E27FC236}">
                <a16:creationId xmlns:a16="http://schemas.microsoft.com/office/drawing/2014/main" id="{616CED1A-2C36-AE43-849E-3C0CF49BFF24}"/>
              </a:ext>
            </a:extLst>
          </p:cNvPr>
          <p:cNvSpPr>
            <a:spLocks noGrp="1"/>
          </p:cNvSpPr>
          <p:nvPr>
            <p:ph type="dt" sz="half" idx="12"/>
          </p:nvPr>
        </p:nvSpPr>
        <p:spPr/>
        <p:txBody>
          <a:bodyPr/>
          <a:lstStyle/>
          <a:p>
            <a:fld id="{CFC06823-E1F4-4599-BF66-C20F8C1DFBBA}"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290C75A1-BAAF-A740-9C07-8DD6F45E5B78}"/>
              </a:ext>
            </a:extLst>
          </p:cNvPr>
          <p:cNvSpPr>
            <a:spLocks noGrp="1"/>
          </p:cNvSpPr>
          <p:nvPr>
            <p:ph type="ftr" sz="quarter" idx="13"/>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AB86604E-AB31-C041-9E2D-9AC1D4627660}"/>
              </a:ext>
            </a:extLst>
          </p:cNvPr>
          <p:cNvSpPr>
            <a:spLocks noGrp="1"/>
          </p:cNvSpPr>
          <p:nvPr>
            <p:ph type="sldNum" sz="quarter" idx="14"/>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8052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Mockup Multi">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669" y="1925751"/>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5253652" y="2427095"/>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useBgFill="1">
        <p:nvSpPr>
          <p:cNvPr id="9" name="Picture Placeholder 2">
            <a:extLst>
              <a:ext uri="{FF2B5EF4-FFF2-40B4-BE49-F238E27FC236}">
                <a16:creationId xmlns:a16="http://schemas.microsoft.com/office/drawing/2014/main" id="{C1A09D85-D0FB-3449-9144-51CF26405920}"/>
              </a:ext>
            </a:extLst>
          </p:cNvPr>
          <p:cNvSpPr>
            <a:spLocks noGrp="1"/>
          </p:cNvSpPr>
          <p:nvPr>
            <p:ph type="pic" sz="quarter" idx="12" hasCustomPrompt="1"/>
          </p:nvPr>
        </p:nvSpPr>
        <p:spPr>
          <a:xfrm>
            <a:off x="7408128" y="2427095"/>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useBgFill="1">
        <p:nvSpPr>
          <p:cNvPr id="11" name="Picture Placeholder 2">
            <a:extLst>
              <a:ext uri="{FF2B5EF4-FFF2-40B4-BE49-F238E27FC236}">
                <a16:creationId xmlns:a16="http://schemas.microsoft.com/office/drawing/2014/main" id="{447BFC6A-DBDF-E848-936E-286CAE893806}"/>
              </a:ext>
            </a:extLst>
          </p:cNvPr>
          <p:cNvSpPr>
            <a:spLocks noGrp="1"/>
          </p:cNvSpPr>
          <p:nvPr>
            <p:ph type="pic" sz="quarter" idx="13" hasCustomPrompt="1"/>
          </p:nvPr>
        </p:nvSpPr>
        <p:spPr>
          <a:xfrm>
            <a:off x="9512501" y="2427095"/>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useBgFill="1">
        <p:nvSpPr>
          <p:cNvPr id="14" name="Picture Placeholder 2">
            <a:extLst>
              <a:ext uri="{FF2B5EF4-FFF2-40B4-BE49-F238E27FC236}">
                <a16:creationId xmlns:a16="http://schemas.microsoft.com/office/drawing/2014/main" id="{5AE40C4A-B99B-764A-85BB-8AAEC41F47E5}"/>
              </a:ext>
            </a:extLst>
          </p:cNvPr>
          <p:cNvSpPr>
            <a:spLocks noGrp="1"/>
          </p:cNvSpPr>
          <p:nvPr>
            <p:ph type="pic" sz="quarter" idx="14" hasCustomPrompt="1"/>
          </p:nvPr>
        </p:nvSpPr>
        <p:spPr>
          <a:xfrm>
            <a:off x="919646" y="2427095"/>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useBgFill="1">
        <p:nvSpPr>
          <p:cNvPr id="15" name="Picture Placeholder 2">
            <a:extLst>
              <a:ext uri="{FF2B5EF4-FFF2-40B4-BE49-F238E27FC236}">
                <a16:creationId xmlns:a16="http://schemas.microsoft.com/office/drawing/2014/main" id="{5A6EFF08-516D-1C4D-831B-4886BF47C5F6}"/>
              </a:ext>
            </a:extLst>
          </p:cNvPr>
          <p:cNvSpPr>
            <a:spLocks noGrp="1"/>
          </p:cNvSpPr>
          <p:nvPr>
            <p:ph type="pic" sz="quarter" idx="15" hasCustomPrompt="1"/>
          </p:nvPr>
        </p:nvSpPr>
        <p:spPr>
          <a:xfrm>
            <a:off x="3024019" y="2427095"/>
            <a:ext cx="1684695" cy="2976080"/>
          </a:xfrm>
        </p:spPr>
        <p:txBody>
          <a:bodyPr/>
          <a:lstStyle>
            <a:lvl1pPr algn="ctr">
              <a:buFont typeface="Arial" panose="020B0604020202020204" pitchFamily="34" charset="0"/>
              <a:buNone/>
              <a:defRPr sz="1200"/>
            </a:lvl1pPr>
            <a:lvl2pPr>
              <a:buNone/>
              <a:defRPr/>
            </a:lvl2pPr>
          </a:lstStyle>
          <a:p>
            <a:pPr lvl="0"/>
            <a:r>
              <a:rPr lang="en-US"/>
              <a:t>Drag and Drop Photo</a:t>
            </a:r>
          </a:p>
        </p:txBody>
      </p:sp>
      <p:sp>
        <p:nvSpPr>
          <p:cNvPr id="2" name="Date Placeholder 1">
            <a:extLst>
              <a:ext uri="{FF2B5EF4-FFF2-40B4-BE49-F238E27FC236}">
                <a16:creationId xmlns:a16="http://schemas.microsoft.com/office/drawing/2014/main" id="{49ECDE22-0D94-E646-8BBA-E064193472D1}"/>
              </a:ext>
            </a:extLst>
          </p:cNvPr>
          <p:cNvSpPr>
            <a:spLocks noGrp="1"/>
          </p:cNvSpPr>
          <p:nvPr>
            <p:ph type="dt" sz="half" idx="16"/>
          </p:nvPr>
        </p:nvSpPr>
        <p:spPr/>
        <p:txBody>
          <a:bodyPr/>
          <a:lstStyle/>
          <a:p>
            <a:fld id="{A8110660-8D31-427C-8D6E-AACA7259A8F1}"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B7B96EA-FA2F-604B-B732-6180D957C767}"/>
              </a:ext>
            </a:extLst>
          </p:cNvPr>
          <p:cNvSpPr>
            <a:spLocks noGrp="1"/>
          </p:cNvSpPr>
          <p:nvPr>
            <p:ph type="ftr" sz="quarter" idx="17"/>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3FDC374-BAB9-FF43-BF03-AF08838CDF20}"/>
              </a:ext>
            </a:extLst>
          </p:cNvPr>
          <p:cNvSpPr>
            <a:spLocks noGrp="1"/>
          </p:cNvSpPr>
          <p:nvPr>
            <p:ph type="sldNum" sz="quarter" idx="18"/>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0731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Laptop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4EEAF7-075D-1548-B0C7-EAD195AEE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2817" y="1936795"/>
            <a:ext cx="7388023" cy="4337809"/>
          </a:xfrm>
          <a:prstGeom prst="rect">
            <a:avLst/>
          </a:prstGeom>
          <a:effectLst/>
        </p:spPr>
      </p:pic>
      <p:sp>
        <p:nvSpPr>
          <p:cNvPr id="13" name="Rectangle 12">
            <a:extLst>
              <a:ext uri="{FF2B5EF4-FFF2-40B4-BE49-F238E27FC236}">
                <a16:creationId xmlns:a16="http://schemas.microsoft.com/office/drawing/2014/main" id="{E1C6EDF7-1F64-0D41-8E53-A58B3D5CC71F}"/>
              </a:ext>
            </a:extLst>
          </p:cNvPr>
          <p:cNvSpPr/>
          <p:nvPr userDrawn="1"/>
        </p:nvSpPr>
        <p:spPr>
          <a:xfrm>
            <a:off x="5554743" y="5881216"/>
            <a:ext cx="734627" cy="154523"/>
          </a:xfrm>
          <a:prstGeom prst="rect">
            <a:avLst/>
          </a:prstGeom>
          <a:solidFill>
            <a:srgbClr val="24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useBgFill="1">
        <p:nvSpPr>
          <p:cNvPr id="3" name="Picture Placeholder 2">
            <a:extLst>
              <a:ext uri="{FF2B5EF4-FFF2-40B4-BE49-F238E27FC236}">
                <a16:creationId xmlns:a16="http://schemas.microsoft.com/office/drawing/2014/main" id="{84ABBF62-BB3A-9E4A-910C-CBAD377ADED4}"/>
              </a:ext>
            </a:extLst>
          </p:cNvPr>
          <p:cNvSpPr>
            <a:spLocks noGrp="1"/>
          </p:cNvSpPr>
          <p:nvPr>
            <p:ph type="pic" sz="quarter" idx="10" hasCustomPrompt="1"/>
          </p:nvPr>
        </p:nvSpPr>
        <p:spPr>
          <a:xfrm>
            <a:off x="3051484" y="2225911"/>
            <a:ext cx="5601354" cy="3511296"/>
          </a:xfrm>
        </p:spPr>
        <p:txBody>
          <a:bodyPr/>
          <a:lstStyle>
            <a:lvl1pPr algn="ctr">
              <a:buNone/>
              <a:defRPr sz="1600"/>
            </a:lvl1pPr>
          </a:lstStyle>
          <a:p>
            <a:r>
              <a:rPr lang="en-US"/>
              <a:t>Drag and Drop Photo</a:t>
            </a:r>
          </a:p>
        </p:txBody>
      </p:sp>
      <p:sp>
        <p:nvSpPr>
          <p:cNvPr id="2" name="Date Placeholder 1">
            <a:extLst>
              <a:ext uri="{FF2B5EF4-FFF2-40B4-BE49-F238E27FC236}">
                <a16:creationId xmlns:a16="http://schemas.microsoft.com/office/drawing/2014/main" id="{3B079EA8-8F07-7A43-95F9-9E10C3AC6697}"/>
              </a:ext>
            </a:extLst>
          </p:cNvPr>
          <p:cNvSpPr>
            <a:spLocks noGrp="1"/>
          </p:cNvSpPr>
          <p:nvPr>
            <p:ph type="dt" sz="half" idx="11"/>
          </p:nvPr>
        </p:nvSpPr>
        <p:spPr/>
        <p:txBody>
          <a:bodyPr/>
          <a:lstStyle/>
          <a:p>
            <a:fld id="{3EDA3332-D672-4E6C-A13C-85C06DAB1DF2}"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43FB28-8368-E946-A92E-89D966A9BA12}"/>
              </a:ext>
            </a:extLst>
          </p:cNvPr>
          <p:cNvSpPr>
            <a:spLocks noGrp="1"/>
          </p:cNvSpPr>
          <p:nvPr>
            <p:ph type="ftr" sz="quarter" idx="12"/>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C40C60A-316E-AA44-95DB-0F8C6AFEB7B9}"/>
              </a:ext>
            </a:extLst>
          </p:cNvPr>
          <p:cNvSpPr>
            <a:spLocks noGrp="1"/>
          </p:cNvSpPr>
          <p:nvPr>
            <p:ph type="sldNum" sz="quarter" idx="13"/>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645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Timeline w/ photo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6139935-D364-1F4D-9BC6-C9FA8F52AAA3}"/>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610196"/>
            <a:ext cx="0" cy="4247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FBB5F2-EFF4-454A-B1A7-B0D3AC0C7DBC}"/>
              </a:ext>
            </a:extLst>
          </p:cNvPr>
          <p:cNvSpPr>
            <a:spLocks noGrp="1"/>
          </p:cNvSpPr>
          <p:nvPr>
            <p:ph type="dt" sz="half" idx="31"/>
          </p:nvPr>
        </p:nvSpPr>
        <p:spPr/>
        <p:txBody>
          <a:bodyPr/>
          <a:lstStyle/>
          <a:p>
            <a:fld id="{2262814F-B7C3-44A5-8DD6-E86FED6D760B}"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6105C65C-12A1-9C4E-9C5B-706E2CD88A1F}"/>
              </a:ext>
            </a:extLst>
          </p:cNvPr>
          <p:cNvSpPr>
            <a:spLocks noGrp="1"/>
          </p:cNvSpPr>
          <p:nvPr>
            <p:ph type="ftr" sz="quarter" idx="32"/>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47392E9-47C7-AA46-85BC-AFBFAB7B936F}"/>
              </a:ext>
            </a:extLst>
          </p:cNvPr>
          <p:cNvSpPr>
            <a:spLocks noGrp="1"/>
          </p:cNvSpPr>
          <p:nvPr>
            <p:ph type="sldNum" sz="quarter" idx="33"/>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Picture Placeholder 3">
            <a:extLst>
              <a:ext uri="{FF2B5EF4-FFF2-40B4-BE49-F238E27FC236}">
                <a16:creationId xmlns:a16="http://schemas.microsoft.com/office/drawing/2014/main" id="{93F63D37-F30A-6643-9AE2-8CC1CFA12D88}"/>
              </a:ext>
            </a:extLst>
          </p:cNvPr>
          <p:cNvSpPr>
            <a:spLocks noGrp="1"/>
          </p:cNvSpPr>
          <p:nvPr>
            <p:ph type="pic" sz="quarter" idx="34" hasCustomPrompt="1"/>
          </p:nvPr>
        </p:nvSpPr>
        <p:spPr>
          <a:xfrm>
            <a:off x="4653153" y="2776606"/>
            <a:ext cx="1866901" cy="1301578"/>
          </a:xfrm>
        </p:spPr>
        <p:txBody>
          <a:bodyPr/>
          <a:lstStyle>
            <a:lvl1pPr algn="ctr">
              <a:buNone/>
              <a:defRPr sz="1200"/>
            </a:lvl1pPr>
          </a:lstStyle>
          <a:p>
            <a:r>
              <a:rPr lang="en-US"/>
              <a:t>Drag and Drop Photo</a:t>
            </a:r>
          </a:p>
        </p:txBody>
      </p:sp>
      <p:sp>
        <p:nvSpPr>
          <p:cNvPr id="23" name="Picture Placeholder 5">
            <a:extLst>
              <a:ext uri="{FF2B5EF4-FFF2-40B4-BE49-F238E27FC236}">
                <a16:creationId xmlns:a16="http://schemas.microsoft.com/office/drawing/2014/main" id="{8C3113EF-7CBF-5249-8F15-7559DD4A1BE7}"/>
              </a:ext>
            </a:extLst>
          </p:cNvPr>
          <p:cNvSpPr>
            <a:spLocks noGrp="1"/>
          </p:cNvSpPr>
          <p:nvPr>
            <p:ph type="pic" sz="quarter" idx="35" hasCustomPrompt="1"/>
          </p:nvPr>
        </p:nvSpPr>
        <p:spPr>
          <a:xfrm>
            <a:off x="4653152" y="4703775"/>
            <a:ext cx="1866901" cy="1301578"/>
          </a:xfrm>
        </p:spPr>
        <p:txBody>
          <a:bodyPr/>
          <a:lstStyle>
            <a:lvl1pPr algn="ctr">
              <a:buNone/>
              <a:defRPr sz="1200"/>
            </a:lvl1pPr>
          </a:lstStyle>
          <a:p>
            <a:r>
              <a:rPr lang="en-US"/>
              <a:t>Drag and Drop Photo</a:t>
            </a:r>
          </a:p>
        </p:txBody>
      </p:sp>
      <p:cxnSp>
        <p:nvCxnSpPr>
          <p:cNvPr id="24" name="Straight Connector 23">
            <a:extLst>
              <a:ext uri="{FF2B5EF4-FFF2-40B4-BE49-F238E27FC236}">
                <a16:creationId xmlns:a16="http://schemas.microsoft.com/office/drawing/2014/main" id="{07EDA4CE-DA08-3341-9E0D-293D8804F01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65254F-D533-E54B-95F0-F58A01ADC0EC}"/>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0">
            <a:extLst>
              <a:ext uri="{FF2B5EF4-FFF2-40B4-BE49-F238E27FC236}">
                <a16:creationId xmlns:a16="http://schemas.microsoft.com/office/drawing/2014/main" id="{B2A4B89A-3F3E-8446-8F3D-139BAF9546D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1" name="Text Placeholder 20">
            <a:extLst>
              <a:ext uri="{FF2B5EF4-FFF2-40B4-BE49-F238E27FC236}">
                <a16:creationId xmlns:a16="http://schemas.microsoft.com/office/drawing/2014/main" id="{D8C592C1-AC0F-124E-BF6F-8804926EAA1F}"/>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2" name="Text Placeholder 4">
            <a:extLst>
              <a:ext uri="{FF2B5EF4-FFF2-40B4-BE49-F238E27FC236}">
                <a16:creationId xmlns:a16="http://schemas.microsoft.com/office/drawing/2014/main" id="{F5CC26FA-0CBD-1E4B-BE75-A2524B9670E4}"/>
              </a:ext>
            </a:extLst>
          </p:cNvPr>
          <p:cNvSpPr>
            <a:spLocks noGrp="1"/>
          </p:cNvSpPr>
          <p:nvPr>
            <p:ph type="body" sz="quarter" idx="38"/>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3" name="Text Placeholder 4">
            <a:extLst>
              <a:ext uri="{FF2B5EF4-FFF2-40B4-BE49-F238E27FC236}">
                <a16:creationId xmlns:a16="http://schemas.microsoft.com/office/drawing/2014/main" id="{7CA36F89-0FDC-384B-A0AF-CF93602FD0C4}"/>
              </a:ext>
            </a:extLst>
          </p:cNvPr>
          <p:cNvSpPr>
            <a:spLocks noGrp="1"/>
          </p:cNvSpPr>
          <p:nvPr>
            <p:ph type="body" sz="quarter" idx="39"/>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4" name="Text Placeholder 9">
            <a:extLst>
              <a:ext uri="{FF2B5EF4-FFF2-40B4-BE49-F238E27FC236}">
                <a16:creationId xmlns:a16="http://schemas.microsoft.com/office/drawing/2014/main" id="{7CE6469D-E11B-6A40-82CF-3E441DAFFB48}"/>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3698010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w/ Photo Middle">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a:t>Drag and Drop Photo</a:t>
            </a:r>
          </a:p>
        </p:txBody>
      </p:sp>
      <p:sp>
        <p:nvSpPr>
          <p:cNvPr id="18" name="Picture Placeholder 5">
            <a:extLst>
              <a:ext uri="{FF2B5EF4-FFF2-40B4-BE49-F238E27FC236}">
                <a16:creationId xmlns:a16="http://schemas.microsoft.com/office/drawing/2014/main" id="{78334531-D38B-0D4C-9378-348640D37294}"/>
              </a:ext>
            </a:extLst>
          </p:cNvPr>
          <p:cNvSpPr>
            <a:spLocks noGrp="1"/>
          </p:cNvSpPr>
          <p:nvPr>
            <p:ph type="pic" sz="quarter" idx="12" hasCustomPrompt="1"/>
          </p:nvPr>
        </p:nvSpPr>
        <p:spPr>
          <a:xfrm>
            <a:off x="4653152" y="4703775"/>
            <a:ext cx="1866901" cy="1301578"/>
          </a:xfrm>
        </p:spPr>
        <p:txBody>
          <a:bodyPr/>
          <a:lstStyle>
            <a:lvl1pPr algn="ctr">
              <a:buNone/>
              <a:defRPr sz="1200"/>
            </a:lvl1pPr>
          </a:lstStyle>
          <a:p>
            <a:r>
              <a:rPr lang="en-US"/>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65669"/>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8" name="Date Placeholder 37">
            <a:extLst>
              <a:ext uri="{FF2B5EF4-FFF2-40B4-BE49-F238E27FC236}">
                <a16:creationId xmlns:a16="http://schemas.microsoft.com/office/drawing/2014/main" id="{F2338980-117B-984E-B0FE-0801A7D47CD9}"/>
              </a:ext>
            </a:extLst>
          </p:cNvPr>
          <p:cNvSpPr>
            <a:spLocks noGrp="1"/>
          </p:cNvSpPr>
          <p:nvPr>
            <p:ph type="dt" sz="half" idx="34"/>
          </p:nvPr>
        </p:nvSpPr>
        <p:spPr/>
        <p:txBody>
          <a:bodyPr/>
          <a:lstStyle/>
          <a:p>
            <a:fld id="{BF4CBCEE-89A0-4B40-948B-7C1AF9EBB6D6}"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9" name="Footer Placeholder 38">
            <a:extLst>
              <a:ext uri="{FF2B5EF4-FFF2-40B4-BE49-F238E27FC236}">
                <a16:creationId xmlns:a16="http://schemas.microsoft.com/office/drawing/2014/main" id="{99BD4C06-C478-C844-B62E-607C01ED8B3D}"/>
              </a:ext>
            </a:extLst>
          </p:cNvPr>
          <p:cNvSpPr>
            <a:spLocks noGrp="1"/>
          </p:cNvSpPr>
          <p:nvPr>
            <p:ph type="ftr" sz="quarter" idx="3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0" name="Slide Number Placeholder 39">
            <a:extLst>
              <a:ext uri="{FF2B5EF4-FFF2-40B4-BE49-F238E27FC236}">
                <a16:creationId xmlns:a16="http://schemas.microsoft.com/office/drawing/2014/main" id="{667FA1CB-D7DB-9349-8346-112B152D561D}"/>
              </a:ext>
            </a:extLst>
          </p:cNvPr>
          <p:cNvSpPr>
            <a:spLocks noGrp="1"/>
          </p:cNvSpPr>
          <p:nvPr>
            <p:ph type="sldNum" sz="quarter" idx="3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467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w/ Photo End">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76606"/>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58614"/>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4" name="Date Placeholder 3">
            <a:extLst>
              <a:ext uri="{FF2B5EF4-FFF2-40B4-BE49-F238E27FC236}">
                <a16:creationId xmlns:a16="http://schemas.microsoft.com/office/drawing/2014/main" id="{057ABFBB-4B31-994F-AD5D-56E7367347A2}"/>
              </a:ext>
            </a:extLst>
          </p:cNvPr>
          <p:cNvSpPr>
            <a:spLocks noGrp="1"/>
          </p:cNvSpPr>
          <p:nvPr>
            <p:ph type="dt" sz="half" idx="34"/>
          </p:nvPr>
        </p:nvSpPr>
        <p:spPr/>
        <p:txBody>
          <a:bodyPr/>
          <a:lstStyle/>
          <a:p>
            <a:fld id="{28EFBF9F-E8DB-44C0-AF15-702FBBF35B42}"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8E964879-8072-2346-8EA3-55DA8DABFE3E}"/>
              </a:ext>
            </a:extLst>
          </p:cNvPr>
          <p:cNvSpPr>
            <a:spLocks noGrp="1"/>
          </p:cNvSpPr>
          <p:nvPr>
            <p:ph type="ftr" sz="quarter" idx="3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18E9BF31-D57D-A543-B954-97013B1D4AC5}"/>
              </a:ext>
            </a:extLst>
          </p:cNvPr>
          <p:cNvSpPr>
            <a:spLocks noGrp="1"/>
          </p:cNvSpPr>
          <p:nvPr>
            <p:ph type="sldNum" sz="quarter" idx="3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359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Timeline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599679"/>
            <a:ext cx="0" cy="42583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9" y="278336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9" y="469691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 name="Date Placeholder 1">
            <a:extLst>
              <a:ext uri="{FF2B5EF4-FFF2-40B4-BE49-F238E27FC236}">
                <a16:creationId xmlns:a16="http://schemas.microsoft.com/office/drawing/2014/main" id="{91807980-3DBA-B942-AD90-280CD786ED20}"/>
              </a:ext>
            </a:extLst>
          </p:cNvPr>
          <p:cNvSpPr>
            <a:spLocks noGrp="1"/>
          </p:cNvSpPr>
          <p:nvPr>
            <p:ph type="dt" sz="half" idx="31"/>
          </p:nvPr>
        </p:nvSpPr>
        <p:spPr/>
        <p:txBody>
          <a:bodyPr/>
          <a:lstStyle/>
          <a:p>
            <a:fld id="{3A99313D-7D89-412A-B0D4-448F75D16D95}"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D2821BE8-BD32-5342-80B3-2A73A51BA397}"/>
              </a:ext>
            </a:extLst>
          </p:cNvPr>
          <p:cNvSpPr>
            <a:spLocks noGrp="1"/>
          </p:cNvSpPr>
          <p:nvPr>
            <p:ph type="ftr" sz="quarter" idx="32"/>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DFDBA-ED94-9C4C-945E-B1EBFB826E00}"/>
              </a:ext>
            </a:extLst>
          </p:cNvPr>
          <p:cNvSpPr>
            <a:spLocks noGrp="1"/>
          </p:cNvSpPr>
          <p:nvPr>
            <p:ph type="sldNum" sz="quarter" idx="33"/>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Connector 20">
            <a:extLst>
              <a:ext uri="{FF2B5EF4-FFF2-40B4-BE49-F238E27FC236}">
                <a16:creationId xmlns:a16="http://schemas.microsoft.com/office/drawing/2014/main" id="{427E75AF-03A5-6749-9133-075E9A1CCC8E}"/>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716960-4137-EF43-963A-990267B5B73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B7A472-E8AB-C945-9C28-B53FBD901A58}"/>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0">
            <a:extLst>
              <a:ext uri="{FF2B5EF4-FFF2-40B4-BE49-F238E27FC236}">
                <a16:creationId xmlns:a16="http://schemas.microsoft.com/office/drawing/2014/main" id="{C2546E82-7261-CF4A-9083-3CB79D259A7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2" name="Text Placeholder 20">
            <a:extLst>
              <a:ext uri="{FF2B5EF4-FFF2-40B4-BE49-F238E27FC236}">
                <a16:creationId xmlns:a16="http://schemas.microsoft.com/office/drawing/2014/main" id="{E1015354-1F26-BC46-BFD4-E86B807A34E4}"/>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3" name="Text Placeholder 9">
            <a:extLst>
              <a:ext uri="{FF2B5EF4-FFF2-40B4-BE49-F238E27FC236}">
                <a16:creationId xmlns:a16="http://schemas.microsoft.com/office/drawing/2014/main" id="{A193125E-BB35-FF40-BD1E-F6E93D9965D9}"/>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908770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5" y="4697092"/>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2" name="Date Placeholder 1">
            <a:extLst>
              <a:ext uri="{FF2B5EF4-FFF2-40B4-BE49-F238E27FC236}">
                <a16:creationId xmlns:a16="http://schemas.microsoft.com/office/drawing/2014/main" id="{52C98D4A-1685-6443-9CC7-22DD63609E7B}"/>
              </a:ext>
            </a:extLst>
          </p:cNvPr>
          <p:cNvSpPr>
            <a:spLocks noGrp="1"/>
          </p:cNvSpPr>
          <p:nvPr>
            <p:ph type="dt" sz="half" idx="34"/>
          </p:nvPr>
        </p:nvSpPr>
        <p:spPr/>
        <p:txBody>
          <a:bodyPr/>
          <a:lstStyle/>
          <a:p>
            <a:fld id="{C3EB5CD0-21F7-4F97-9F32-E544B3289DCC}"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019A5E4B-AAD1-9B4E-906F-17CD652030C9}"/>
              </a:ext>
            </a:extLst>
          </p:cNvPr>
          <p:cNvSpPr>
            <a:spLocks noGrp="1"/>
          </p:cNvSpPr>
          <p:nvPr>
            <p:ph type="ftr" sz="quarter" idx="3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15918C7-3A5B-D143-9F90-FE82C3437CAB}"/>
              </a:ext>
            </a:extLst>
          </p:cNvPr>
          <p:cNvSpPr>
            <a:spLocks noGrp="1"/>
          </p:cNvSpPr>
          <p:nvPr>
            <p:ph type="sldNum" sz="quarter" idx="3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3344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2" name="Date Placeholder 1">
            <a:extLst>
              <a:ext uri="{FF2B5EF4-FFF2-40B4-BE49-F238E27FC236}">
                <a16:creationId xmlns:a16="http://schemas.microsoft.com/office/drawing/2014/main" id="{4A4EDEE3-F8B2-FA4A-A24F-05F82B621118}"/>
              </a:ext>
            </a:extLst>
          </p:cNvPr>
          <p:cNvSpPr>
            <a:spLocks noGrp="1"/>
          </p:cNvSpPr>
          <p:nvPr>
            <p:ph type="dt" sz="half" idx="34"/>
          </p:nvPr>
        </p:nvSpPr>
        <p:spPr/>
        <p:txBody>
          <a:bodyPr/>
          <a:lstStyle/>
          <a:p>
            <a:fld id="{22F2B21E-F6CD-4B75-8B3A-F7BAE89FFA5E}"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98D4874F-B3E6-DC4B-B2FA-E479595C6245}"/>
              </a:ext>
            </a:extLst>
          </p:cNvPr>
          <p:cNvSpPr>
            <a:spLocks noGrp="1"/>
          </p:cNvSpPr>
          <p:nvPr>
            <p:ph type="ftr" sz="quarter" idx="35"/>
          </p:nvPr>
        </p:nvSpPr>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B2936B2-8E51-214A-ADAC-F28ACCD7B380}"/>
              </a:ext>
            </a:extLst>
          </p:cNvPr>
          <p:cNvSpPr>
            <a:spLocks noGrp="1"/>
          </p:cNvSpPr>
          <p:nvPr>
            <p:ph type="sldNum" sz="quarter" idx="36"/>
          </p:nvPr>
        </p:nvSpPr>
        <p:spPr/>
        <p:txBody>
          <a:body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2298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3A127057-960C-4947-9399-F3084D7DDAA9}" type="datetime4">
              <a:rPr lang="en-US" smtClean="0"/>
              <a:t>December 11, 2024</a:t>
            </a:fld>
            <a:endParaRPr lang="en-US"/>
          </a:p>
        </p:txBody>
      </p:sp>
      <p:sp>
        <p:nvSpPr>
          <p:cNvPr id="5" name="Title 1">
            <a:extLst>
              <a:ext uri="{FF2B5EF4-FFF2-40B4-BE49-F238E27FC236}">
                <a16:creationId xmlns:a16="http://schemas.microsoft.com/office/drawing/2014/main" id="{F02D446A-9A51-FF4F-8927-FF45BCE946A5}"/>
              </a:ext>
            </a:extLst>
          </p:cNvPr>
          <p:cNvSpPr txBox="1">
            <a:spLocks/>
          </p:cNvSpPr>
          <p:nvPr userDrawn="1"/>
        </p:nvSpPr>
        <p:spPr>
          <a:xfrm>
            <a:off x="622300" y="2721136"/>
            <a:ext cx="7359327" cy="1630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ln>
                  <a:noFill/>
                </a:ln>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a:t>
            </a:r>
          </a:p>
        </p:txBody>
      </p:sp>
    </p:spTree>
    <p:extLst>
      <p:ext uri="{BB962C8B-B14F-4D97-AF65-F5344CB8AC3E}">
        <p14:creationId xmlns:p14="http://schemas.microsoft.com/office/powerpoint/2010/main" val="416603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 no log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7147607F-9AB6-7445-A178-D78CB05848FD}" type="datetime4">
              <a:rPr lang="en-US" smtClean="0"/>
              <a:t>December 11, 2024</a:t>
            </a:fld>
            <a:endParaRPr lang="en-US"/>
          </a:p>
        </p:txBody>
      </p:sp>
      <p:sp>
        <p:nvSpPr>
          <p:cNvPr id="7" name="Picture Placeholder 6">
            <a:extLst>
              <a:ext uri="{FF2B5EF4-FFF2-40B4-BE49-F238E27FC236}">
                <a16:creationId xmlns:a16="http://schemas.microsoft.com/office/drawing/2014/main" id="{35790E51-5C69-9E41-B44C-AC5F8DCE8478}"/>
              </a:ext>
            </a:extLst>
          </p:cNvPr>
          <p:cNvSpPr>
            <a:spLocks noGrp="1"/>
          </p:cNvSpPr>
          <p:nvPr>
            <p:ph type="pic" sz="quarter" idx="11" hasCustomPrompt="1"/>
          </p:nvPr>
        </p:nvSpPr>
        <p:spPr>
          <a:xfrm>
            <a:off x="622300" y="647700"/>
            <a:ext cx="1587500" cy="1587500"/>
          </a:xfrm>
        </p:spPr>
        <p:txBody>
          <a:bodyPr/>
          <a:lstStyle>
            <a:lvl1pPr marL="0" algn="ctr">
              <a:buNone/>
              <a:defRPr sz="1050"/>
            </a:lvl1pPr>
          </a:lstStyle>
          <a:p>
            <a:r>
              <a:rPr lang="en-US"/>
              <a:t>Drag and Drop Icon – Red or Black Only</a:t>
            </a:r>
          </a:p>
        </p:txBody>
      </p:sp>
    </p:spTree>
    <p:extLst>
      <p:ext uri="{BB962C8B-B14F-4D97-AF65-F5344CB8AC3E}">
        <p14:creationId xmlns:p14="http://schemas.microsoft.com/office/powerpoint/2010/main" val="1968071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estions - mountai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5D1591C4-2339-2148-8ECF-E0D643F599B2}" type="datetime4">
              <a:rPr lang="en-US" smtClean="0"/>
              <a:t>December 11, 2024</a:t>
            </a:fld>
            <a:endParaRPr lang="en-US"/>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chemeClr val="accent1"/>
                </a:solidFill>
              </a:rPr>
              <a:t>Questions? </a:t>
            </a:r>
          </a:p>
        </p:txBody>
      </p:sp>
    </p:spTree>
    <p:extLst>
      <p:ext uri="{BB962C8B-B14F-4D97-AF65-F5344CB8AC3E}">
        <p14:creationId xmlns:p14="http://schemas.microsoft.com/office/powerpoint/2010/main" val="635786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F07C3AD2-30FC-DF40-950D-E2ACE96B8AAB}" type="datetime4">
              <a:rPr lang="en-US" smtClean="0"/>
              <a:t>December 11, 2024</a:t>
            </a:fld>
            <a:endParaRPr lang="en-US"/>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258704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a:t>Thank you.</a:t>
            </a:r>
          </a:p>
        </p:txBody>
      </p:sp>
      <p:pic>
        <p:nvPicPr>
          <p:cNvPr id="3" name="Picture 2">
            <a:extLst>
              <a:ext uri="{FF2B5EF4-FFF2-40B4-BE49-F238E27FC236}">
                <a16:creationId xmlns:a16="http://schemas.microsoft.com/office/drawing/2014/main" id="{243556BD-E5E3-F14C-9186-4B1EEE5C87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7700"/>
            <a:ext cx="1587500" cy="1587500"/>
          </a:xfrm>
          <a:prstGeom prst="rect">
            <a:avLst/>
          </a:prstGeom>
        </p:spPr>
      </p:pic>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622300" y="4367596"/>
            <a:ext cx="7359327"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1800" b="0" err="1"/>
              <a:t>rtd-denver.com</a:t>
            </a:r>
            <a:endParaRPr lang="en-US" sz="1800" b="0"/>
          </a:p>
        </p:txBody>
      </p:sp>
    </p:spTree>
    <p:extLst>
      <p:ext uri="{BB962C8B-B14F-4D97-AF65-F5344CB8AC3E}">
        <p14:creationId xmlns:p14="http://schemas.microsoft.com/office/powerpoint/2010/main" val="2145192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 mountain">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7213922-ED55-4E4E-BAC5-EC69CB18E8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7292" y="3626602"/>
            <a:ext cx="8067384" cy="3308888"/>
          </a:xfrm>
          <a:prstGeom prst="rect">
            <a:avLst/>
          </a:prstGeom>
        </p:spPr>
      </p:pic>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chemeClr val="accent1"/>
                </a:solidFill>
              </a:rPr>
              <a:t>We Make Lives Better Through Connections.</a:t>
            </a:r>
          </a:p>
        </p:txBody>
      </p:sp>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593671" y="6356350"/>
            <a:ext cx="3816119"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800" b="0" err="1">
                <a:solidFill>
                  <a:schemeClr val="tx1"/>
                </a:solidFill>
              </a:rPr>
              <a:t>rtd-denver.com</a:t>
            </a:r>
            <a:endParaRPr lang="en-US" sz="1800" b="0">
              <a:solidFill>
                <a:schemeClr val="tx1"/>
              </a:solidFill>
            </a:endParaRPr>
          </a:p>
        </p:txBody>
      </p:sp>
      <p:sp>
        <p:nvSpPr>
          <p:cNvPr id="7" name="Rectangle 6">
            <a:extLst>
              <a:ext uri="{FF2B5EF4-FFF2-40B4-BE49-F238E27FC236}">
                <a16:creationId xmlns:a16="http://schemas.microsoft.com/office/drawing/2014/main" id="{2E7201DD-E525-984F-AF8F-FF24014B0F25}"/>
              </a:ext>
            </a:extLst>
          </p:cNvPr>
          <p:cNvSpPr/>
          <p:nvPr userDrawn="1"/>
        </p:nvSpPr>
        <p:spPr>
          <a:xfrm>
            <a:off x="740566" y="2928939"/>
            <a:ext cx="7088983" cy="13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751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 mountain">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7213922-ED55-4E4E-BAC5-EC69CB18E8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7292" y="3626602"/>
            <a:ext cx="8067384" cy="3308888"/>
          </a:xfrm>
          <a:prstGeom prst="rect">
            <a:avLst/>
          </a:prstGeom>
        </p:spPr>
      </p:pic>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chemeClr val="accent1"/>
                </a:solidFill>
              </a:rPr>
              <a:t>Thank you.</a:t>
            </a:r>
          </a:p>
        </p:txBody>
      </p:sp>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593671" y="6356350"/>
            <a:ext cx="3816119"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800" b="0" err="1">
                <a:solidFill>
                  <a:schemeClr val="tx1"/>
                </a:solidFill>
              </a:rPr>
              <a:t>rtd-denver.com</a:t>
            </a:r>
            <a:endParaRPr lang="en-US" sz="1800" b="0">
              <a:solidFill>
                <a:schemeClr val="tx1"/>
              </a:solidFill>
            </a:endParaRPr>
          </a:p>
        </p:txBody>
      </p:sp>
    </p:spTree>
    <p:extLst>
      <p:ext uri="{BB962C8B-B14F-4D97-AF65-F5344CB8AC3E}">
        <p14:creationId xmlns:p14="http://schemas.microsoft.com/office/powerpoint/2010/main" val="4244878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8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Icon – White Only </a:t>
            </a:r>
          </a:p>
        </p:txBody>
      </p:sp>
      <p:sp>
        <p:nvSpPr>
          <p:cNvPr id="7" name="TextBox 6">
            <a:extLst>
              <a:ext uri="{FF2B5EF4-FFF2-40B4-BE49-F238E27FC236}">
                <a16:creationId xmlns:a16="http://schemas.microsoft.com/office/drawing/2014/main" id="{B66D906E-A9E4-CF44-9A26-06A3035DDCB8}"/>
              </a:ext>
            </a:extLst>
          </p:cNvPr>
          <p:cNvSpPr txBox="1"/>
          <p:nvPr userDrawn="1"/>
        </p:nvSpPr>
        <p:spPr>
          <a:xfrm>
            <a:off x="2395934" y="995214"/>
            <a:ext cx="4694413" cy="954107"/>
          </a:xfrm>
          <a:prstGeom prst="rect">
            <a:avLst/>
          </a:prstGeom>
          <a:noFill/>
        </p:spPr>
        <p:txBody>
          <a:bodyPr wrap="square" rtlCol="0">
            <a:spAutoFit/>
          </a:bodyPr>
          <a:lstStyle/>
          <a:p>
            <a:r>
              <a:rPr lang="en-US" sz="2800" b="1" i="0">
                <a:solidFill>
                  <a:schemeClr val="bg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a:solidFill>
                  <a:schemeClr val="bg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8" name="Rectangle 7">
            <a:extLst>
              <a:ext uri="{FF2B5EF4-FFF2-40B4-BE49-F238E27FC236}">
                <a16:creationId xmlns:a16="http://schemas.microsoft.com/office/drawing/2014/main" id="{EA7EDAE2-BFA3-C643-BBBA-15666AB0FD34}"/>
              </a:ext>
            </a:extLst>
          </p:cNvPr>
          <p:cNvSpPr/>
          <p:nvPr userDrawn="1"/>
        </p:nvSpPr>
        <p:spPr>
          <a:xfrm>
            <a:off x="2483642" y="2118391"/>
            <a:ext cx="3943135" cy="11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company name&#10;&#10;Description automatically generated">
            <a:extLst>
              <a:ext uri="{FF2B5EF4-FFF2-40B4-BE49-F238E27FC236}">
                <a16:creationId xmlns:a16="http://schemas.microsoft.com/office/drawing/2014/main" id="{2BC60127-5DDC-4B41-840A-952A88F0F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300" y="647700"/>
            <a:ext cx="1587500" cy="1587500"/>
          </a:xfrm>
          <a:prstGeom prst="rect">
            <a:avLst/>
          </a:prstGeom>
        </p:spPr>
      </p:pic>
    </p:spTree>
    <p:extLst>
      <p:ext uri="{BB962C8B-B14F-4D97-AF65-F5344CB8AC3E}">
        <p14:creationId xmlns:p14="http://schemas.microsoft.com/office/powerpoint/2010/main" val="272563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Slide - no logo - re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Icon – White Only </a:t>
            </a:r>
          </a:p>
        </p:txBody>
      </p:sp>
      <p:pic>
        <p:nvPicPr>
          <p:cNvPr id="6" name="Picture 5" descr="A close up of a sign&#10;&#10;Description automatically generated">
            <a:extLst>
              <a:ext uri="{FF2B5EF4-FFF2-40B4-BE49-F238E27FC236}">
                <a16:creationId xmlns:a16="http://schemas.microsoft.com/office/drawing/2014/main" id="{31BD8177-8667-AF42-853E-0355A3D055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7" name="TextBox 6">
            <a:extLst>
              <a:ext uri="{FF2B5EF4-FFF2-40B4-BE49-F238E27FC236}">
                <a16:creationId xmlns:a16="http://schemas.microsoft.com/office/drawing/2014/main" id="{B66D906E-A9E4-CF44-9A26-06A3035DDCB8}"/>
              </a:ext>
            </a:extLst>
          </p:cNvPr>
          <p:cNvSpPr txBox="1"/>
          <p:nvPr userDrawn="1"/>
        </p:nvSpPr>
        <p:spPr>
          <a:xfrm>
            <a:off x="2395934" y="995214"/>
            <a:ext cx="4694413" cy="954107"/>
          </a:xfrm>
          <a:prstGeom prst="rect">
            <a:avLst/>
          </a:prstGeom>
          <a:noFill/>
        </p:spPr>
        <p:txBody>
          <a:bodyPr wrap="square" rtlCol="0">
            <a:spAutoFit/>
          </a:bodyPr>
          <a:lstStyle/>
          <a:p>
            <a:r>
              <a:rPr lang="en-US" sz="2800" b="1" i="0">
                <a:solidFill>
                  <a:schemeClr val="bg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a:solidFill>
                  <a:schemeClr val="bg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8" name="Rectangle 7">
            <a:extLst>
              <a:ext uri="{FF2B5EF4-FFF2-40B4-BE49-F238E27FC236}">
                <a16:creationId xmlns:a16="http://schemas.microsoft.com/office/drawing/2014/main" id="{EA7EDAE2-BFA3-C643-BBBA-15666AB0FD34}"/>
              </a:ext>
            </a:extLst>
          </p:cNvPr>
          <p:cNvSpPr/>
          <p:nvPr userDrawn="1"/>
        </p:nvSpPr>
        <p:spPr>
          <a:xfrm>
            <a:off x="2483642" y="2118391"/>
            <a:ext cx="3943135" cy="11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1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Icon – White Only </a:t>
            </a:r>
          </a:p>
        </p:txBody>
      </p:sp>
    </p:spTree>
    <p:extLst>
      <p:ext uri="{BB962C8B-B14F-4D97-AF65-F5344CB8AC3E}">
        <p14:creationId xmlns:p14="http://schemas.microsoft.com/office/powerpoint/2010/main" val="51545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 no logo - dark re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E33B858C-C9F6-904F-A356-38449895C1F5}" type="datetime4">
              <a:rPr lang="en-US" smtClean="0"/>
              <a:t>December 11, 2024</a:t>
            </a:fld>
            <a:endParaRPr lang="en-US"/>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a:t>Icon – Red Only </a:t>
            </a:r>
          </a:p>
        </p:txBody>
      </p:sp>
    </p:spTree>
    <p:extLst>
      <p:ext uri="{BB962C8B-B14F-4D97-AF65-F5344CB8AC3E}">
        <p14:creationId xmlns:p14="http://schemas.microsoft.com/office/powerpoint/2010/main" val="38732356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C93AF0AF-8F13-4C66-9F49-4367446834D9}" type="datetime4">
              <a:rPr lang="en-US" smtClean="0"/>
              <a:t>December 11, 2024</a:t>
            </a:fld>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3D05135-2B8F-5842-ADA1-E54D168629AE}" type="slidenum">
              <a:rPr lang="en-US" smtClean="0"/>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745633"/>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5" r:id="rId3"/>
    <p:sldLayoutId id="2147483681" r:id="rId4"/>
    <p:sldLayoutId id="2147483699" r:id="rId5"/>
    <p:sldLayoutId id="2147483738" r:id="rId6"/>
    <p:sldLayoutId id="2147483736" r:id="rId7"/>
    <p:sldLayoutId id="2147483686" r:id="rId8"/>
    <p:sldLayoutId id="2147483732" r:id="rId9"/>
    <p:sldLayoutId id="2147483727" r:id="rId10"/>
    <p:sldLayoutId id="2147483728" r:id="rId11"/>
    <p:sldLayoutId id="2147483729" r:id="rId12"/>
    <p:sldLayoutId id="2147483709" r:id="rId13"/>
    <p:sldLayoutId id="2147483708" r:id="rId14"/>
    <p:sldLayoutId id="2147483712" r:id="rId15"/>
    <p:sldLayoutId id="2147483713" r:id="rId16"/>
    <p:sldLayoutId id="2147483715" r:id="rId17"/>
    <p:sldLayoutId id="2147483716" r:id="rId18"/>
    <p:sldLayoutId id="2147483711" r:id="rId19"/>
    <p:sldLayoutId id="2147483714" r:id="rId20"/>
    <p:sldLayoutId id="2147483717" r:id="rId21"/>
    <p:sldLayoutId id="2147483720" r:id="rId22"/>
    <p:sldLayoutId id="2147483737" r:id="rId23"/>
    <p:sldLayoutId id="2147483718" r:id="rId24"/>
    <p:sldLayoutId id="2147483710" r:id="rId25"/>
    <p:sldLayoutId id="2147483719" r:id="rId26"/>
    <p:sldLayoutId id="2147483721" r:id="rId27"/>
    <p:sldLayoutId id="2147483705" r:id="rId28"/>
    <p:sldLayoutId id="2147483679" r:id="rId29"/>
    <p:sldLayoutId id="2147483706" r:id="rId30"/>
    <p:sldLayoutId id="2147483680" r:id="rId31"/>
    <p:sldLayoutId id="2147483733" r:id="rId32"/>
    <p:sldLayoutId id="2147483726" r:id="rId33"/>
    <p:sldLayoutId id="2147483722" r:id="rId34"/>
    <p:sldLayoutId id="2147483723" r:id="rId35"/>
    <p:sldLayoutId id="2147483682" r:id="rId36"/>
    <p:sldLayoutId id="2147483684" r:id="rId37"/>
    <p:sldLayoutId id="2147483691" r:id="rId38"/>
    <p:sldLayoutId id="2147483725" r:id="rId39"/>
    <p:sldLayoutId id="2147483689" r:id="rId40"/>
    <p:sldLayoutId id="2147483692" r:id="rId41"/>
    <p:sldLayoutId id="2147483690" r:id="rId42"/>
    <p:sldLayoutId id="2147483694" r:id="rId43"/>
    <p:sldLayoutId id="2147483683" r:id="rId44"/>
    <p:sldLayoutId id="2147483695" r:id="rId45"/>
    <p:sldLayoutId id="2147483696" r:id="rId46"/>
    <p:sldLayoutId id="2147483697" r:id="rId47"/>
    <p:sldLayoutId id="2147483698" r:id="rId48"/>
    <p:sldLayoutId id="2147483701" r:id="rId49"/>
    <p:sldLayoutId id="2147483731" r:id="rId50"/>
    <p:sldLayoutId id="2147483702" r:id="rId51"/>
    <p:sldLayoutId id="2147483734" r:id="rId52"/>
    <p:sldLayoutId id="2147483730" r:id="rId53"/>
    <p:sldLayoutId id="2147483704" r:id="rId54"/>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hyperlink" Target="http://www.rtd-denver.com/paratransit-peer-review"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35.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910_864F9B86.xm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6BD3-ECD9-014F-845C-5E59A4D0708A}"/>
              </a:ext>
            </a:extLst>
          </p:cNvPr>
          <p:cNvSpPr>
            <a:spLocks noGrp="1"/>
          </p:cNvSpPr>
          <p:nvPr>
            <p:ph type="ctrTitle" idx="4294967295"/>
          </p:nvPr>
        </p:nvSpPr>
        <p:spPr>
          <a:xfrm>
            <a:off x="384460" y="2742712"/>
            <a:ext cx="11487173" cy="1993564"/>
          </a:xfrm>
        </p:spPr>
        <p:txBody>
          <a:bodyPr>
            <a:noAutofit/>
          </a:bodyPr>
          <a:lstStyle/>
          <a:p>
            <a:r>
              <a:rPr lang="en-US" sz="5800" dirty="0">
                <a:solidFill>
                  <a:srgbClr val="002F87"/>
                </a:solidFill>
                <a:latin typeface="Tahoma"/>
                <a:ea typeface="Tahoma"/>
                <a:cs typeface="Tahoma"/>
              </a:rPr>
              <a:t>Paratransit Peer Review</a:t>
            </a:r>
            <a:br>
              <a:rPr lang="en-US" sz="5800" dirty="0">
                <a:solidFill>
                  <a:srgbClr val="002F87"/>
                </a:solidFill>
                <a:latin typeface="Tahoma"/>
                <a:ea typeface="Tahoma"/>
                <a:cs typeface="Tahoma"/>
              </a:rPr>
            </a:br>
            <a:r>
              <a:rPr lang="en-US" sz="3800" dirty="0">
                <a:solidFill>
                  <a:srgbClr val="41C1EF"/>
                </a:solidFill>
                <a:latin typeface="Tahoma"/>
                <a:ea typeface="Tahoma"/>
                <a:cs typeface="Tahoma"/>
              </a:rPr>
              <a:t>DECEMBER 2024 UPDATE</a:t>
            </a:r>
            <a:endParaRPr lang="en-US" sz="3800" dirty="0">
              <a:solidFill>
                <a:srgbClr val="41C1EF"/>
              </a:solidFill>
            </a:endParaRPr>
          </a:p>
        </p:txBody>
      </p:sp>
      <p:sp>
        <p:nvSpPr>
          <p:cNvPr id="3" name="Date Placeholder 3">
            <a:extLst>
              <a:ext uri="{FF2B5EF4-FFF2-40B4-BE49-F238E27FC236}">
                <a16:creationId xmlns:a16="http://schemas.microsoft.com/office/drawing/2014/main" id="{51F2BB9E-1635-C186-73E5-732DF9755420}"/>
              </a:ext>
            </a:extLst>
          </p:cNvPr>
          <p:cNvSpPr txBox="1">
            <a:spLocks/>
          </p:cNvSpPr>
          <p:nvPr/>
        </p:nvSpPr>
        <p:spPr>
          <a:xfrm>
            <a:off x="8570999" y="527557"/>
            <a:ext cx="3186406"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300" b="1"/>
              <a:t>December 10, 2024</a:t>
            </a:r>
          </a:p>
        </p:txBody>
      </p:sp>
      <p:sp>
        <p:nvSpPr>
          <p:cNvPr id="20" name="Rectangle 19">
            <a:extLst>
              <a:ext uri="{FF2B5EF4-FFF2-40B4-BE49-F238E27FC236}">
                <a16:creationId xmlns:a16="http://schemas.microsoft.com/office/drawing/2014/main" id="{C7D37804-816A-43E1-C9CC-977CFC8AA64D}"/>
              </a:ext>
              <a:ext uri="{C183D7F6-B498-43B3-948B-1728B52AA6E4}">
                <adec:decorative xmlns:adec="http://schemas.microsoft.com/office/drawing/2017/decorative" val="1"/>
              </a:ext>
            </a:extLst>
          </p:cNvPr>
          <p:cNvSpPr/>
          <p:nvPr/>
        </p:nvSpPr>
        <p:spPr>
          <a:xfrm>
            <a:off x="2037175" y="1488091"/>
            <a:ext cx="2071043" cy="103584"/>
          </a:xfrm>
          <a:prstGeom prst="rect">
            <a:avLst/>
          </a:prstGeom>
          <a:solidFill>
            <a:srgbClr val="CE0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171F347-156A-6867-37F9-4250A367284E}"/>
              </a:ext>
            </a:extLst>
          </p:cNvPr>
          <p:cNvSpPr txBox="1"/>
          <p:nvPr/>
        </p:nvSpPr>
        <p:spPr>
          <a:xfrm>
            <a:off x="1959670" y="942110"/>
            <a:ext cx="2236510" cy="553998"/>
          </a:xfrm>
          <a:prstGeom prst="rect">
            <a:avLst/>
          </a:prstGeom>
          <a:noFill/>
        </p:spPr>
        <p:txBody>
          <a:bodyPr wrap="none" rtlCol="0">
            <a:spAutoFit/>
          </a:bodyPr>
          <a:lstStyle/>
          <a:p>
            <a:r>
              <a:rPr lang="en-US" sz="1500" b="1">
                <a:solidFill>
                  <a:srgbClr val="C00000"/>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1500" b="1">
                <a:solidFill>
                  <a:srgbClr val="C00000"/>
                </a:solidFill>
                <a:latin typeface="Tahoma" panose="020B0604030504040204" pitchFamily="34" charset="0"/>
                <a:ea typeface="Tahoma" panose="020B0604030504040204" pitchFamily="34" charset="0"/>
                <a:cs typeface="Tahoma" panose="020B0604030504040204" pitchFamily="34" charset="0"/>
              </a:rPr>
              <a:t>through connections.</a:t>
            </a:r>
          </a:p>
        </p:txBody>
      </p:sp>
      <p:pic>
        <p:nvPicPr>
          <p:cNvPr id="24" name="Picture 23" descr="A red background with white text&#10;&#10;Description automatically generated with medium confidence">
            <a:extLst>
              <a:ext uri="{FF2B5EF4-FFF2-40B4-BE49-F238E27FC236}">
                <a16:creationId xmlns:a16="http://schemas.microsoft.com/office/drawing/2014/main" id="{66057DB2-2955-E730-5F61-C8162356E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737" y="595463"/>
            <a:ext cx="1325315" cy="1325315"/>
          </a:xfrm>
          <a:prstGeom prst="rect">
            <a:avLst/>
          </a:prstGeom>
        </p:spPr>
      </p:pic>
      <p:sp>
        <p:nvSpPr>
          <p:cNvPr id="8" name="TextBox 7">
            <a:extLst>
              <a:ext uri="{FF2B5EF4-FFF2-40B4-BE49-F238E27FC236}">
                <a16:creationId xmlns:a16="http://schemas.microsoft.com/office/drawing/2014/main" id="{9276E9C0-CC0C-5E9D-58EC-62BD4D62E73D}"/>
              </a:ext>
            </a:extLst>
          </p:cNvPr>
          <p:cNvSpPr txBox="1"/>
          <p:nvPr/>
        </p:nvSpPr>
        <p:spPr>
          <a:xfrm>
            <a:off x="508737" y="5679177"/>
            <a:ext cx="3687443" cy="553998"/>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Fred Worthen</a:t>
            </a:r>
          </a:p>
          <a:p>
            <a:r>
              <a:rPr lang="en-US" sz="1400" dirty="0">
                <a:latin typeface="Tahoma" panose="020B0604030504040204" pitchFamily="34" charset="0"/>
                <a:ea typeface="Tahoma" panose="020B0604030504040204" pitchFamily="34" charset="0"/>
                <a:cs typeface="Tahoma" panose="020B0604030504040204" pitchFamily="34" charset="0"/>
              </a:rPr>
              <a:t>Assistant General Manager, Bus Operations </a:t>
            </a:r>
          </a:p>
        </p:txBody>
      </p:sp>
    </p:spTree>
    <p:extLst>
      <p:ext uri="{BB962C8B-B14F-4D97-AF65-F5344CB8AC3E}">
        <p14:creationId xmlns:p14="http://schemas.microsoft.com/office/powerpoint/2010/main" val="3671380683"/>
      </p:ext>
    </p:extLst>
  </p:cSld>
  <p:clrMapOvr>
    <a:masterClrMapping/>
  </p:clrMapOvr>
  <mc:AlternateContent xmlns:mc="http://schemas.openxmlformats.org/markup-compatibility/2006" xmlns:p14="http://schemas.microsoft.com/office/powerpoint/2010/main">
    <mc:Choice Requires="p14">
      <p:transition spd="slow" p14:dur="2000" advTm="10558"/>
    </mc:Choice>
    <mc:Fallback xmlns="">
      <p:transition spd="slow" advTm="105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dirty="0">
                <a:latin typeface="Tahoma"/>
                <a:ea typeface="Tahoma"/>
                <a:cs typeface="Tahoma"/>
              </a:rPr>
              <a:t>Access-a-Ride Proposed Changes</a:t>
            </a:r>
            <a:endParaRPr lang="en-US" dirty="0">
              <a:highlight>
                <a:srgbClr val="FFFF00"/>
              </a:highlight>
              <a:latin typeface="Tahoma"/>
              <a:ea typeface="Tahoma"/>
              <a:cs typeface="Tahoma"/>
            </a:endParaRP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10</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311258" y="1640910"/>
            <a:ext cx="11169542" cy="3619247"/>
          </a:xfrm>
        </p:spPr>
        <p:txBody>
          <a:bodyPr vert="horz" lIns="91440" tIns="45720" rIns="91440" bIns="45720" rtlCol="0" anchor="t">
            <a:noAutofit/>
          </a:bodyPr>
          <a:lstStyle/>
          <a:p>
            <a:pPr>
              <a:lnSpc>
                <a:spcPct val="114000"/>
              </a:lnSpc>
              <a:spcBef>
                <a:spcPts val="800"/>
              </a:spcBef>
              <a:spcAft>
                <a:spcPts val="800"/>
              </a:spcAft>
            </a:pPr>
            <a:r>
              <a:rPr lang="en-US" sz="1800" dirty="0"/>
              <a:t>Recertifications every five years (currently every four years)</a:t>
            </a:r>
          </a:p>
          <a:p>
            <a:pPr>
              <a:lnSpc>
                <a:spcPct val="114000"/>
              </a:lnSpc>
              <a:spcBef>
                <a:spcPts val="800"/>
              </a:spcBef>
              <a:spcAft>
                <a:spcPts val="800"/>
              </a:spcAft>
            </a:pPr>
            <a:r>
              <a:rPr lang="en-US" sz="1800" dirty="0"/>
              <a:t>Modify on-time performance metric to measure pickup and drop off</a:t>
            </a:r>
          </a:p>
          <a:p>
            <a:pPr>
              <a:lnSpc>
                <a:spcPct val="114000"/>
              </a:lnSpc>
              <a:spcBef>
                <a:spcPts val="800"/>
              </a:spcBef>
              <a:spcAft>
                <a:spcPts val="800"/>
              </a:spcAft>
            </a:pPr>
            <a:r>
              <a:rPr lang="en-US" sz="1800" dirty="0">
                <a:latin typeface="Tahoma"/>
                <a:ea typeface="Tahoma"/>
                <a:cs typeface="Tahoma"/>
              </a:rPr>
              <a:t>Explore software modifications to support changes in service provision and productivity enhancements</a:t>
            </a:r>
          </a:p>
          <a:p>
            <a:pPr>
              <a:lnSpc>
                <a:spcPct val="114000"/>
              </a:lnSpc>
              <a:spcBef>
                <a:spcPts val="800"/>
              </a:spcBef>
              <a:spcAft>
                <a:spcPts val="800"/>
              </a:spcAft>
            </a:pPr>
            <a:r>
              <a:rPr lang="en-US" sz="1800" dirty="0"/>
              <a:t>Modify conditional eligibility process</a:t>
            </a:r>
          </a:p>
          <a:p>
            <a:pPr>
              <a:lnSpc>
                <a:spcPct val="114000"/>
              </a:lnSpc>
              <a:spcBef>
                <a:spcPts val="800"/>
              </a:spcBef>
              <a:spcAft>
                <a:spcPts val="800"/>
              </a:spcAft>
            </a:pPr>
            <a:r>
              <a:rPr lang="en-US" sz="1800" dirty="0"/>
              <a:t>Contract modifications/enhanced contract management</a:t>
            </a:r>
          </a:p>
          <a:p>
            <a:pPr>
              <a:lnSpc>
                <a:spcPct val="114000"/>
              </a:lnSpc>
              <a:spcBef>
                <a:spcPts val="800"/>
              </a:spcBef>
              <a:spcAft>
                <a:spcPts val="800"/>
              </a:spcAft>
            </a:pPr>
            <a:r>
              <a:rPr lang="en-US" sz="1800" dirty="0"/>
              <a:t>Suspension policy modifications</a:t>
            </a:r>
          </a:p>
          <a:p>
            <a:pPr>
              <a:lnSpc>
                <a:spcPct val="114000"/>
              </a:lnSpc>
              <a:spcBef>
                <a:spcPts val="800"/>
              </a:spcBef>
              <a:spcAft>
                <a:spcPts val="800"/>
              </a:spcAft>
            </a:pPr>
            <a:r>
              <a:rPr lang="en-US" sz="1800" dirty="0"/>
              <a:t>Develop fleet procurement plan with modified fleet mix</a:t>
            </a:r>
          </a:p>
        </p:txBody>
      </p:sp>
    </p:spTree>
    <p:extLst>
      <p:ext uri="{BB962C8B-B14F-4D97-AF65-F5344CB8AC3E}">
        <p14:creationId xmlns:p14="http://schemas.microsoft.com/office/powerpoint/2010/main" val="1035696905"/>
      </p:ext>
    </p:extLst>
  </p:cSld>
  <p:clrMapOvr>
    <a:masterClrMapping/>
  </p:clrMapOvr>
  <mc:AlternateContent xmlns:mc="http://schemas.openxmlformats.org/markup-compatibility/2006" xmlns:p14="http://schemas.microsoft.com/office/powerpoint/2010/main">
    <mc:Choice Requires="p14">
      <p:transition spd="slow" p14:dur="2000" advTm="49604"/>
    </mc:Choice>
    <mc:Fallback xmlns="">
      <p:transition spd="slow" advTm="496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C1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7957-129B-258C-B49D-E1D2D903DB11}"/>
              </a:ext>
            </a:extLst>
          </p:cNvPr>
          <p:cNvSpPr>
            <a:spLocks noGrp="1"/>
          </p:cNvSpPr>
          <p:nvPr>
            <p:ph type="ctrTitle"/>
          </p:nvPr>
        </p:nvSpPr>
        <p:spPr>
          <a:xfrm>
            <a:off x="622300" y="1974850"/>
            <a:ext cx="9029700" cy="2387600"/>
          </a:xfrm>
        </p:spPr>
        <p:txBody>
          <a:bodyPr>
            <a:normAutofit/>
          </a:bodyPr>
          <a:lstStyle/>
          <a:p>
            <a:r>
              <a:rPr lang="en-US" dirty="0">
                <a:solidFill>
                  <a:schemeClr val="bg1"/>
                </a:solidFill>
                <a:latin typeface="Tahoma"/>
                <a:ea typeface="Tahoma"/>
                <a:cs typeface="Tahoma"/>
              </a:rPr>
              <a:t>Next Steps</a:t>
            </a:r>
            <a:endParaRPr lang="en-US" dirty="0">
              <a:solidFill>
                <a:schemeClr val="bg1"/>
              </a:solidFill>
            </a:endParaRPr>
          </a:p>
        </p:txBody>
      </p:sp>
      <p:sp>
        <p:nvSpPr>
          <p:cNvPr id="3" name="Subtitle 2">
            <a:extLst>
              <a:ext uri="{FF2B5EF4-FFF2-40B4-BE49-F238E27FC236}">
                <a16:creationId xmlns:a16="http://schemas.microsoft.com/office/drawing/2014/main" id="{F325A1DE-C4DB-C999-1283-1BEBEE8DFB28}"/>
              </a:ext>
            </a:extLst>
          </p:cNvPr>
          <p:cNvSpPr>
            <a:spLocks noGrp="1"/>
          </p:cNvSpPr>
          <p:nvPr>
            <p:ph type="subTitle" idx="1"/>
          </p:nvPr>
        </p:nvSpPr>
        <p:spPr/>
        <p:txBody>
          <a:bodyPr/>
          <a:lstStyle/>
          <a:p>
            <a:endParaRPr lang="en-US"/>
          </a:p>
        </p:txBody>
      </p:sp>
      <p:pic>
        <p:nvPicPr>
          <p:cNvPr id="7" name="Picture Placeholder 6" descr="Daily calendar with solid fill">
            <a:extLst>
              <a:ext uri="{FF2B5EF4-FFF2-40B4-BE49-F238E27FC236}">
                <a16:creationId xmlns:a16="http://schemas.microsoft.com/office/drawing/2014/main" id="{76EC120C-3518-D1CB-EDC9-DABCD36A8AC8}"/>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777154482"/>
      </p:ext>
    </p:extLst>
  </p:cSld>
  <p:clrMapOvr>
    <a:masterClrMapping/>
  </p:clrMapOvr>
  <mc:AlternateContent xmlns:mc="http://schemas.openxmlformats.org/markup-compatibility/2006" xmlns:p14="http://schemas.microsoft.com/office/powerpoint/2010/main">
    <mc:Choice Requires="p14">
      <p:transition spd="slow" p14:dur="2000" advTm="4751"/>
    </mc:Choice>
    <mc:Fallback xmlns="">
      <p:transition spd="slow" advTm="47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0C56-3082-7646-7A27-C75B42FDBE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6FD5B8-E97E-6C81-4F46-542CA6CE9B4B}"/>
              </a:ext>
            </a:extLst>
          </p:cNvPr>
          <p:cNvSpPr>
            <a:spLocks noGrp="1"/>
          </p:cNvSpPr>
          <p:nvPr>
            <p:ph type="title"/>
          </p:nvPr>
        </p:nvSpPr>
        <p:spPr/>
        <p:txBody>
          <a:bodyPr/>
          <a:lstStyle/>
          <a:p>
            <a:r>
              <a:rPr lang="en-US" dirty="0"/>
              <a:t>Outreach and Engagement Timeline</a:t>
            </a:r>
          </a:p>
        </p:txBody>
      </p:sp>
      <p:grpSp>
        <p:nvGrpSpPr>
          <p:cNvPr id="2" name="Group 1">
            <a:extLst>
              <a:ext uri="{FF2B5EF4-FFF2-40B4-BE49-F238E27FC236}">
                <a16:creationId xmlns:a16="http://schemas.microsoft.com/office/drawing/2014/main" id="{70385B8D-12A9-7940-A56A-21C13C5CAB31}"/>
              </a:ext>
              <a:ext uri="{C183D7F6-B498-43B3-948B-1728B52AA6E4}">
                <adec:decorative xmlns:adec="http://schemas.microsoft.com/office/drawing/2017/decorative" val="1"/>
              </a:ext>
            </a:extLst>
          </p:cNvPr>
          <p:cNvGrpSpPr/>
          <p:nvPr/>
        </p:nvGrpSpPr>
        <p:grpSpPr>
          <a:xfrm>
            <a:off x="8078236" y="5858736"/>
            <a:ext cx="3822217" cy="870828"/>
            <a:chOff x="8078236" y="5717331"/>
            <a:chExt cx="3822217" cy="870828"/>
          </a:xfrm>
        </p:grpSpPr>
        <p:sp>
          <p:nvSpPr>
            <p:cNvPr id="3" name="Slide Number Placeholder 4">
              <a:extLst>
                <a:ext uri="{FF2B5EF4-FFF2-40B4-BE49-F238E27FC236}">
                  <a16:creationId xmlns:a16="http://schemas.microsoft.com/office/drawing/2014/main" id="{F5B6827C-CCE5-0F3D-FC05-73CFBC024901}"/>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12</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45A36929-7801-2CEE-2FDF-2A28E5209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6" name="Pentagon 15">
            <a:extLst>
              <a:ext uri="{FF2B5EF4-FFF2-40B4-BE49-F238E27FC236}">
                <a16:creationId xmlns:a16="http://schemas.microsoft.com/office/drawing/2014/main" id="{BC601FB5-310C-BF45-3746-A51B4212AFCD}"/>
              </a:ext>
            </a:extLst>
          </p:cNvPr>
          <p:cNvSpPr/>
          <p:nvPr/>
        </p:nvSpPr>
        <p:spPr>
          <a:xfrm>
            <a:off x="7656397" y="1535705"/>
            <a:ext cx="4120420" cy="797829"/>
          </a:xfrm>
          <a:prstGeom prst="homePlate">
            <a:avLst/>
          </a:prstGeom>
          <a:solidFill>
            <a:srgbClr val="41C1E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6538" algn="ctr"/>
            <a:r>
              <a:rPr lang="en-US" sz="1600" b="1" dirty="0">
                <a:latin typeface="Tahoma" panose="020B0604030504040204" pitchFamily="34" charset="0"/>
                <a:ea typeface="Tahoma" panose="020B0604030504040204" pitchFamily="34" charset="0"/>
                <a:cs typeface="Tahoma" panose="020B0604030504040204" pitchFamily="34" charset="0"/>
              </a:rPr>
              <a:t>February – May</a:t>
            </a:r>
            <a:br>
              <a:rPr lang="en-US" sz="1600" b="1" dirty="0">
                <a:latin typeface="Tahoma" panose="020B0604030504040204" pitchFamily="34" charset="0"/>
                <a:ea typeface="Tahoma" panose="020B0604030504040204" pitchFamily="34" charset="0"/>
                <a:cs typeface="Tahoma" panose="020B0604030504040204" pitchFamily="34" charset="0"/>
              </a:rPr>
            </a:b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17" name="Pentagon 16">
            <a:extLst>
              <a:ext uri="{FF2B5EF4-FFF2-40B4-BE49-F238E27FC236}">
                <a16:creationId xmlns:a16="http://schemas.microsoft.com/office/drawing/2014/main" id="{F2D9C487-01B5-BA5C-FA6F-7E700FB66992}"/>
              </a:ext>
            </a:extLst>
          </p:cNvPr>
          <p:cNvSpPr/>
          <p:nvPr/>
        </p:nvSpPr>
        <p:spPr>
          <a:xfrm>
            <a:off x="5254783" y="1535705"/>
            <a:ext cx="3108960" cy="797829"/>
          </a:xfrm>
          <a:prstGeom prst="homePlate">
            <a:avLst/>
          </a:prstGeom>
          <a:solidFill>
            <a:srgbClr val="00948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lgn="ctr"/>
            <a:r>
              <a:rPr lang="en-US" sz="1600" b="1">
                <a:latin typeface="Tahoma" panose="020B0604030504040204" pitchFamily="34" charset="0"/>
                <a:ea typeface="Tahoma" panose="020B0604030504040204" pitchFamily="34" charset="0"/>
                <a:cs typeface="Tahoma" panose="020B0604030504040204" pitchFamily="34" charset="0"/>
              </a:rPr>
              <a:t>January</a:t>
            </a:r>
            <a:br>
              <a:rPr lang="en-US" sz="1400" b="1">
                <a:latin typeface="Tahoma" panose="020B0604030504040204" pitchFamily="34" charset="0"/>
                <a:ea typeface="Tahoma" panose="020B0604030504040204" pitchFamily="34" charset="0"/>
                <a:cs typeface="Tahoma" panose="020B0604030504040204" pitchFamily="34" charset="0"/>
              </a:rPr>
            </a:br>
            <a:r>
              <a:rPr lang="en-US" sz="1400" b="1">
                <a:latin typeface="Tahoma" panose="020B0604030504040204" pitchFamily="34" charset="0"/>
                <a:ea typeface="Tahoma" panose="020B0604030504040204" pitchFamily="34" charset="0"/>
                <a:cs typeface="Tahoma" panose="020B0604030504040204" pitchFamily="34" charset="0"/>
              </a:rPr>
              <a:t>2025</a:t>
            </a:r>
          </a:p>
        </p:txBody>
      </p:sp>
      <p:sp>
        <p:nvSpPr>
          <p:cNvPr id="18" name="Pentagon 17">
            <a:extLst>
              <a:ext uri="{FF2B5EF4-FFF2-40B4-BE49-F238E27FC236}">
                <a16:creationId xmlns:a16="http://schemas.microsoft.com/office/drawing/2014/main" id="{01268CD7-3CFD-75FE-0F72-1BB700A74B03}"/>
              </a:ext>
            </a:extLst>
          </p:cNvPr>
          <p:cNvSpPr/>
          <p:nvPr/>
        </p:nvSpPr>
        <p:spPr>
          <a:xfrm>
            <a:off x="2733190" y="1535705"/>
            <a:ext cx="3108961" cy="797829"/>
          </a:xfrm>
          <a:prstGeom prst="homePlate">
            <a:avLst/>
          </a:prstGeom>
          <a:solidFill>
            <a:srgbClr val="FDBA2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3038" algn="ctr"/>
            <a:r>
              <a:rPr lang="en-US" sz="1600" b="1" dirty="0">
                <a:latin typeface="Tahoma" panose="020B0604030504040204" pitchFamily="34" charset="0"/>
                <a:ea typeface="Tahoma" panose="020B0604030504040204" pitchFamily="34" charset="0"/>
                <a:cs typeface="Tahoma" panose="020B0604030504040204" pitchFamily="34" charset="0"/>
              </a:rPr>
              <a:t>December </a:t>
            </a:r>
            <a:br>
              <a:rPr lang="en-US" sz="1400" b="1" dirty="0">
                <a:latin typeface="Tahoma" panose="020B0604030504040204" pitchFamily="34" charset="0"/>
                <a:ea typeface="Tahoma" panose="020B0604030504040204" pitchFamily="34" charset="0"/>
                <a:cs typeface="Tahoma" panose="020B0604030504040204" pitchFamily="34" charset="0"/>
              </a:rPr>
            </a:br>
            <a:r>
              <a:rPr lang="en-US" sz="1400" b="1" dirty="0">
                <a:latin typeface="Tahoma" panose="020B0604030504040204" pitchFamily="34" charset="0"/>
                <a:ea typeface="Tahoma" panose="020B0604030504040204" pitchFamily="34" charset="0"/>
                <a:cs typeface="Tahoma" panose="020B0604030504040204" pitchFamily="34" charset="0"/>
              </a:rPr>
              <a:t>2024</a:t>
            </a:r>
          </a:p>
        </p:txBody>
      </p:sp>
      <p:sp>
        <p:nvSpPr>
          <p:cNvPr id="19" name="Pentagon 18">
            <a:extLst>
              <a:ext uri="{FF2B5EF4-FFF2-40B4-BE49-F238E27FC236}">
                <a16:creationId xmlns:a16="http://schemas.microsoft.com/office/drawing/2014/main" id="{8D2DC88B-F68A-B46C-264B-BCAE22CE328D}"/>
              </a:ext>
            </a:extLst>
          </p:cNvPr>
          <p:cNvSpPr/>
          <p:nvPr/>
        </p:nvSpPr>
        <p:spPr>
          <a:xfrm>
            <a:off x="463658" y="1535705"/>
            <a:ext cx="2803649" cy="797829"/>
          </a:xfrm>
          <a:prstGeom prst="homePlate">
            <a:avLst/>
          </a:prstGeom>
          <a:solidFill>
            <a:srgbClr val="002F87"/>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US" sz="1600" b="1">
                <a:latin typeface="Tahoma" panose="020B0604030504040204" pitchFamily="34" charset="0"/>
                <a:ea typeface="Tahoma" panose="020B0604030504040204" pitchFamily="34" charset="0"/>
                <a:cs typeface="Tahoma" panose="020B0604030504040204" pitchFamily="34" charset="0"/>
              </a:rPr>
              <a:t>November</a:t>
            </a:r>
            <a:br>
              <a:rPr lang="en-US" sz="1400" b="1">
                <a:latin typeface="Tahoma" panose="020B0604030504040204" pitchFamily="34" charset="0"/>
                <a:ea typeface="Tahoma" panose="020B0604030504040204" pitchFamily="34" charset="0"/>
                <a:cs typeface="Tahoma" panose="020B0604030504040204" pitchFamily="34" charset="0"/>
              </a:rPr>
            </a:br>
            <a:r>
              <a:rPr lang="en-US" sz="1400" b="1">
                <a:latin typeface="Tahoma" panose="020B0604030504040204" pitchFamily="34" charset="0"/>
                <a:ea typeface="Tahoma" panose="020B0604030504040204" pitchFamily="34" charset="0"/>
                <a:cs typeface="Tahoma" panose="020B0604030504040204" pitchFamily="34" charset="0"/>
              </a:rPr>
              <a:t>2024</a:t>
            </a:r>
          </a:p>
        </p:txBody>
      </p:sp>
      <p:sp>
        <p:nvSpPr>
          <p:cNvPr id="20" name="TextBox 19">
            <a:extLst>
              <a:ext uri="{FF2B5EF4-FFF2-40B4-BE49-F238E27FC236}">
                <a16:creationId xmlns:a16="http://schemas.microsoft.com/office/drawing/2014/main" id="{3963DF4A-E685-3E06-D1D6-7FF94CBC5D43}"/>
              </a:ext>
            </a:extLst>
          </p:cNvPr>
          <p:cNvSpPr txBox="1"/>
          <p:nvPr/>
        </p:nvSpPr>
        <p:spPr>
          <a:xfrm>
            <a:off x="480580" y="2419958"/>
            <a:ext cx="2437278" cy="2157578"/>
          </a:xfrm>
          <a:prstGeom prst="rect">
            <a:avLst/>
          </a:prstGeom>
          <a:noFill/>
        </p:spPr>
        <p:txBody>
          <a:bodyPr wrap="square" rtlCol="0">
            <a:spAutoFit/>
          </a:bodyPr>
          <a:lstStyle/>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Share all customer feedback received with the Board</a:t>
            </a:r>
          </a:p>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Provide initial recommendations and proposed modifications</a:t>
            </a:r>
          </a:p>
        </p:txBody>
      </p:sp>
      <p:sp>
        <p:nvSpPr>
          <p:cNvPr id="8" name="TextBox 7">
            <a:extLst>
              <a:ext uri="{FF2B5EF4-FFF2-40B4-BE49-F238E27FC236}">
                <a16:creationId xmlns:a16="http://schemas.microsoft.com/office/drawing/2014/main" id="{E2F80D67-4A93-25CB-8AAA-62C745DFE3DC}"/>
              </a:ext>
            </a:extLst>
          </p:cNvPr>
          <p:cNvSpPr txBox="1"/>
          <p:nvPr/>
        </p:nvSpPr>
        <p:spPr>
          <a:xfrm>
            <a:off x="9538070" y="1934619"/>
            <a:ext cx="639919" cy="307777"/>
          </a:xfrm>
          <a:prstGeom prst="rect">
            <a:avLst/>
          </a:prstGeom>
          <a:noFill/>
        </p:spPr>
        <p:txBody>
          <a:bodyPr wrap="none" rtlCol="0">
            <a:spAutoFit/>
          </a:bodyPr>
          <a:lstStyle/>
          <a:p>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2025</a:t>
            </a:r>
            <a:endPar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BE1D4EA-6C9E-F3AD-ADC0-E3A82378AC8C}"/>
              </a:ext>
            </a:extLst>
          </p:cNvPr>
          <p:cNvSpPr txBox="1"/>
          <p:nvPr/>
        </p:nvSpPr>
        <p:spPr>
          <a:xfrm>
            <a:off x="3028391" y="2419958"/>
            <a:ext cx="2437278" cy="2157578"/>
          </a:xfrm>
          <a:prstGeom prst="rect">
            <a:avLst/>
          </a:prstGeom>
          <a:noFill/>
        </p:spPr>
        <p:txBody>
          <a:bodyPr wrap="square" rtlCol="0">
            <a:spAutoFit/>
          </a:bodyPr>
          <a:lstStyle/>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Initiate second round of feedback meetings and outreach with paratransit customers and stakeholder groups</a:t>
            </a:r>
          </a:p>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Launch feedback tool</a:t>
            </a:r>
          </a:p>
        </p:txBody>
      </p:sp>
      <p:sp>
        <p:nvSpPr>
          <p:cNvPr id="10" name="TextBox 9">
            <a:extLst>
              <a:ext uri="{FF2B5EF4-FFF2-40B4-BE49-F238E27FC236}">
                <a16:creationId xmlns:a16="http://schemas.microsoft.com/office/drawing/2014/main" id="{745042E0-034A-E91D-4066-B0CB01FEDDF5}"/>
              </a:ext>
            </a:extLst>
          </p:cNvPr>
          <p:cNvSpPr txBox="1"/>
          <p:nvPr/>
        </p:nvSpPr>
        <p:spPr>
          <a:xfrm>
            <a:off x="5562875" y="2419958"/>
            <a:ext cx="2437278" cy="1724383"/>
          </a:xfrm>
          <a:prstGeom prst="rect">
            <a:avLst/>
          </a:prstGeom>
          <a:noFill/>
        </p:spPr>
        <p:txBody>
          <a:bodyPr wrap="square" rtlCol="0">
            <a:spAutoFit/>
          </a:bodyPr>
          <a:lstStyle/>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Additional public meetings scheduled</a:t>
            </a:r>
          </a:p>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Send communications to stakeholders</a:t>
            </a:r>
          </a:p>
          <a:p>
            <a:pPr marL="285750" indent="-285750">
              <a:lnSpc>
                <a:spcPct val="114000"/>
              </a:lnSpc>
              <a:spcBef>
                <a:spcPts val="400"/>
              </a:spcBef>
              <a:spcAft>
                <a:spcPts val="600"/>
              </a:spcAft>
              <a:buClr>
                <a:srgbClr val="C00000"/>
              </a:buClr>
              <a:buSzPct val="150000"/>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Close feedback tool</a:t>
            </a:r>
          </a:p>
        </p:txBody>
      </p:sp>
      <p:sp>
        <p:nvSpPr>
          <p:cNvPr id="11" name="TextBox 10">
            <a:extLst>
              <a:ext uri="{FF2B5EF4-FFF2-40B4-BE49-F238E27FC236}">
                <a16:creationId xmlns:a16="http://schemas.microsoft.com/office/drawing/2014/main" id="{81729E16-D6E4-525A-AD9B-310FD07BFDB3}"/>
              </a:ext>
            </a:extLst>
          </p:cNvPr>
          <p:cNvSpPr txBox="1"/>
          <p:nvPr/>
        </p:nvSpPr>
        <p:spPr>
          <a:xfrm>
            <a:off x="8084693" y="2419957"/>
            <a:ext cx="3349224" cy="3514825"/>
          </a:xfrm>
          <a:prstGeom prst="rect">
            <a:avLst/>
          </a:prstGeom>
          <a:noFill/>
        </p:spPr>
        <p:txBody>
          <a:bodyPr wrap="square" rtlCol="0">
            <a:noAutofit/>
          </a:bodyPr>
          <a:lstStyle/>
          <a:p>
            <a:pPr marL="285750" indent="-285750">
              <a:lnSpc>
                <a:spcPct val="114000"/>
              </a:lnSpc>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Share additional feedback received with the Board</a:t>
            </a:r>
          </a:p>
          <a:p>
            <a:pPr marL="285750" indent="-285750">
              <a:lnSpc>
                <a:spcPct val="114000"/>
              </a:lnSpc>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Take policy-related recommendations to the Board for consideration</a:t>
            </a:r>
          </a:p>
          <a:p>
            <a:pPr marL="285750" indent="-285750">
              <a:lnSpc>
                <a:spcPct val="114000"/>
              </a:lnSpc>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Staff work to adopt recommendations and effectuate any Board-adopted modifications</a:t>
            </a:r>
          </a:p>
          <a:p>
            <a:pPr marL="285750" indent="-285750">
              <a:lnSpc>
                <a:spcPct val="114000"/>
              </a:lnSpc>
              <a:spcAft>
                <a:spcPts val="600"/>
              </a:spcAft>
              <a:buClr>
                <a:srgbClr val="C00000"/>
              </a:buClr>
              <a:buSzPct val="150000"/>
              <a:buFont typeface="Wingdings" panose="05000000000000000000" pitchFamily="2" charset="2"/>
              <a:buChar char="§"/>
            </a:pPr>
            <a:r>
              <a:rPr lang="en-US" sz="1600">
                <a:latin typeface="Tahoma" panose="020B0604030504040204" pitchFamily="34" charset="0"/>
                <a:ea typeface="Tahoma" panose="020B0604030504040204" pitchFamily="34" charset="0"/>
                <a:cs typeface="Tahoma" panose="020B0604030504040204" pitchFamily="34" charset="0"/>
              </a:rPr>
              <a:t>Implement major operational adjustments as part of the May 2025 Service Change</a:t>
            </a:r>
          </a:p>
        </p:txBody>
      </p:sp>
      <p:sp>
        <p:nvSpPr>
          <p:cNvPr id="14" name="Date Placeholder 3">
            <a:extLst>
              <a:ext uri="{FF2B5EF4-FFF2-40B4-BE49-F238E27FC236}">
                <a16:creationId xmlns:a16="http://schemas.microsoft.com/office/drawing/2014/main" id="{552CDAAF-E6BF-DF59-DF7B-B6680A5C8FC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23191978"/>
      </p:ext>
    </p:extLst>
  </p:cSld>
  <p:clrMapOvr>
    <a:masterClrMapping/>
  </p:clrMapOvr>
  <mc:AlternateContent xmlns:mc="http://schemas.openxmlformats.org/markup-compatibility/2006" xmlns:p14="http://schemas.microsoft.com/office/powerpoint/2010/main">
    <mc:Choice Requires="p14">
      <p:transition spd="slow" p14:dur="2000" advTm="61748"/>
    </mc:Choice>
    <mc:Fallback xmlns="">
      <p:transition spd="slow" advTm="617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F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7957-129B-258C-B49D-E1D2D903DB11}"/>
              </a:ext>
            </a:extLst>
          </p:cNvPr>
          <p:cNvSpPr>
            <a:spLocks noGrp="1"/>
          </p:cNvSpPr>
          <p:nvPr>
            <p:ph type="ctrTitle"/>
          </p:nvPr>
        </p:nvSpPr>
        <p:spPr>
          <a:xfrm>
            <a:off x="622300" y="1993323"/>
            <a:ext cx="9029700" cy="2387600"/>
          </a:xfrm>
        </p:spPr>
        <p:txBody>
          <a:bodyPr>
            <a:normAutofit/>
          </a:bodyPr>
          <a:lstStyle/>
          <a:p>
            <a:r>
              <a:rPr lang="en-US" dirty="0">
                <a:solidFill>
                  <a:schemeClr val="bg1"/>
                </a:solidFill>
                <a:latin typeface="Tahoma"/>
                <a:ea typeface="Tahoma"/>
                <a:cs typeface="Tahoma"/>
              </a:rPr>
              <a:t>Public Comment</a:t>
            </a:r>
            <a:endParaRPr lang="en-US" dirty="0">
              <a:solidFill>
                <a:schemeClr val="bg1"/>
              </a:solidFill>
            </a:endParaRPr>
          </a:p>
        </p:txBody>
      </p:sp>
      <p:pic>
        <p:nvPicPr>
          <p:cNvPr id="9" name="Picture Placeholder 8" descr="Lecturer with solid fill">
            <a:extLst>
              <a:ext uri="{FF2B5EF4-FFF2-40B4-BE49-F238E27FC236}">
                <a16:creationId xmlns:a16="http://schemas.microsoft.com/office/drawing/2014/main" id="{9E3F8A70-9AAF-AB19-0CFA-3F92F28828F3}"/>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3095270321"/>
      </p:ext>
    </p:extLst>
  </p:cSld>
  <p:clrMapOvr>
    <a:masterClrMapping/>
  </p:clrMapOvr>
  <mc:AlternateContent xmlns:mc="http://schemas.openxmlformats.org/markup-compatibility/2006" xmlns:p14="http://schemas.microsoft.com/office/powerpoint/2010/main">
    <mc:Choice Requires="p14">
      <p:transition spd="slow" p14:dur="2000" advTm="12666"/>
    </mc:Choice>
    <mc:Fallback xmlns="">
      <p:transition spd="slow" advTm="126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dirty="0">
                <a:latin typeface="Tahoma"/>
                <a:ea typeface="Tahoma"/>
                <a:cs typeface="Tahoma"/>
              </a:rPr>
              <a:t>Public Comment Process</a:t>
            </a:r>
            <a:endParaRPr lang="en-US" dirty="0">
              <a:highlight>
                <a:srgbClr val="FFFF00"/>
              </a:highlight>
              <a:latin typeface="Tahoma"/>
              <a:ea typeface="Tahoma"/>
              <a:cs typeface="Tahoma"/>
            </a:endParaRP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14</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311258" y="1640910"/>
            <a:ext cx="11169542" cy="3619247"/>
          </a:xfrm>
        </p:spPr>
        <p:txBody>
          <a:bodyPr vert="horz" lIns="91440" tIns="45720" rIns="91440" bIns="45720" rtlCol="0" anchor="t">
            <a:noAutofit/>
          </a:bodyPr>
          <a:lstStyle/>
          <a:p>
            <a:pPr>
              <a:lnSpc>
                <a:spcPct val="114000"/>
              </a:lnSpc>
              <a:spcBef>
                <a:spcPts val="800"/>
              </a:spcBef>
              <a:spcAft>
                <a:spcPts val="800"/>
              </a:spcAft>
            </a:pPr>
            <a:r>
              <a:rPr lang="en-US" sz="1800" dirty="0"/>
              <a:t>Attend one of three public meetings</a:t>
            </a:r>
          </a:p>
          <a:p>
            <a:pPr lvl="1">
              <a:lnSpc>
                <a:spcPct val="114000"/>
              </a:lnSpc>
              <a:spcBef>
                <a:spcPts val="800"/>
              </a:spcBef>
              <a:spcAft>
                <a:spcPts val="800"/>
              </a:spcAft>
            </a:pPr>
            <a:r>
              <a:rPr lang="en-US" sz="1600" dirty="0"/>
              <a:t>Dec. 11 at 5:30 p.m.</a:t>
            </a:r>
          </a:p>
          <a:p>
            <a:pPr lvl="1">
              <a:lnSpc>
                <a:spcPct val="114000"/>
              </a:lnSpc>
              <a:spcBef>
                <a:spcPts val="800"/>
              </a:spcBef>
              <a:spcAft>
                <a:spcPts val="800"/>
              </a:spcAft>
            </a:pPr>
            <a:r>
              <a:rPr lang="en-US" sz="1600" dirty="0"/>
              <a:t>Dec. 12 at noon</a:t>
            </a:r>
          </a:p>
          <a:p>
            <a:pPr lvl="1">
              <a:lnSpc>
                <a:spcPct val="114000"/>
              </a:lnSpc>
              <a:spcBef>
                <a:spcPts val="800"/>
              </a:spcBef>
              <a:spcAft>
                <a:spcPts val="800"/>
              </a:spcAft>
            </a:pPr>
            <a:r>
              <a:rPr lang="en-US" sz="1600" dirty="0"/>
              <a:t>Jan. 7 at noon</a:t>
            </a:r>
          </a:p>
          <a:p>
            <a:pPr>
              <a:lnSpc>
                <a:spcPct val="114000"/>
              </a:lnSpc>
              <a:spcBef>
                <a:spcPts val="800"/>
              </a:spcBef>
              <a:spcAft>
                <a:spcPts val="800"/>
              </a:spcAft>
            </a:pPr>
            <a:r>
              <a:rPr lang="en-US" sz="1800" dirty="0"/>
              <a:t>Submit the feedback form by Jan. 14 </a:t>
            </a:r>
          </a:p>
          <a:p>
            <a:pPr>
              <a:lnSpc>
                <a:spcPct val="114000"/>
              </a:lnSpc>
              <a:spcBef>
                <a:spcPts val="800"/>
              </a:spcBef>
              <a:spcAft>
                <a:spcPts val="800"/>
              </a:spcAft>
            </a:pPr>
            <a:r>
              <a:rPr lang="en-US" sz="1800" dirty="0"/>
              <a:t>The feedback form and meeting links and phone numbers are available on RTD’s Paratransit Peer Review webpage </a:t>
            </a:r>
          </a:p>
          <a:p>
            <a:pPr lvl="1">
              <a:lnSpc>
                <a:spcPct val="114000"/>
              </a:lnSpc>
              <a:spcBef>
                <a:spcPts val="800"/>
              </a:spcBef>
              <a:spcAft>
                <a:spcPts val="800"/>
              </a:spcAft>
            </a:pPr>
            <a:r>
              <a:rPr lang="en-US" sz="1600" dirty="0">
                <a:hlinkClick r:id="rId4"/>
              </a:rPr>
              <a:t>www.rtd-Denver.com/paratransit-peer-review</a:t>
            </a:r>
            <a:endParaRPr lang="en-US" sz="1600" dirty="0"/>
          </a:p>
          <a:p>
            <a:pPr>
              <a:lnSpc>
                <a:spcPct val="114000"/>
              </a:lnSpc>
              <a:spcBef>
                <a:spcPts val="800"/>
              </a:spcBef>
              <a:spcAft>
                <a:spcPts val="800"/>
              </a:spcAft>
            </a:pPr>
            <a:endParaRPr lang="en-US" sz="1800" dirty="0"/>
          </a:p>
          <a:p>
            <a:pPr>
              <a:lnSpc>
                <a:spcPct val="114000"/>
              </a:lnSpc>
              <a:spcBef>
                <a:spcPts val="800"/>
              </a:spcBef>
              <a:spcAft>
                <a:spcPts val="800"/>
              </a:spcAft>
            </a:pPr>
            <a:endParaRPr lang="en-US" sz="1800" dirty="0"/>
          </a:p>
        </p:txBody>
      </p:sp>
    </p:spTree>
    <p:extLst>
      <p:ext uri="{BB962C8B-B14F-4D97-AF65-F5344CB8AC3E}">
        <p14:creationId xmlns:p14="http://schemas.microsoft.com/office/powerpoint/2010/main" val="1981933969"/>
      </p:ext>
    </p:extLst>
  </p:cSld>
  <p:clrMapOvr>
    <a:masterClrMapping/>
  </p:clrMapOvr>
  <mc:AlternateContent xmlns:mc="http://schemas.openxmlformats.org/markup-compatibility/2006" xmlns:p14="http://schemas.microsoft.com/office/powerpoint/2010/main">
    <mc:Choice Requires="p14">
      <p:transition spd="slow" p14:dur="2000" advTm="51184"/>
    </mc:Choice>
    <mc:Fallback xmlns="">
      <p:transition spd="slow" advTm="5118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EAB2-90A4-B8BD-503F-0D0D57BCB375}"/>
              </a:ext>
            </a:extLst>
          </p:cNvPr>
          <p:cNvSpPr>
            <a:spLocks noGrp="1"/>
          </p:cNvSpPr>
          <p:nvPr>
            <p:ph type="title" idx="4294967295"/>
          </p:nvPr>
        </p:nvSpPr>
        <p:spPr>
          <a:xfrm>
            <a:off x="667512" y="1819973"/>
            <a:ext cx="10515600" cy="1325563"/>
          </a:xfrm>
        </p:spPr>
        <p:txBody>
          <a:bodyPr vert="horz" lIns="91440" tIns="45720" rIns="91440" bIns="45720" rtlCol="0" anchor="b">
            <a:normAutofit/>
          </a:bodyPr>
          <a:lstStyle/>
          <a:p>
            <a:r>
              <a:rPr lang="en-US" dirty="0">
                <a:solidFill>
                  <a:schemeClr val="bg1"/>
                </a:solidFill>
              </a:rPr>
              <a:t>Thank you.</a:t>
            </a:r>
          </a:p>
        </p:txBody>
      </p:sp>
    </p:spTree>
    <p:extLst>
      <p:ext uri="{BB962C8B-B14F-4D97-AF65-F5344CB8AC3E}">
        <p14:creationId xmlns:p14="http://schemas.microsoft.com/office/powerpoint/2010/main" val="3481623122"/>
      </p:ext>
    </p:extLst>
  </p:cSld>
  <p:clrMapOvr>
    <a:masterClrMapping/>
  </p:clrMapOvr>
  <mc:AlternateContent xmlns:mc="http://schemas.openxmlformats.org/markup-compatibility/2006" xmlns:p14="http://schemas.microsoft.com/office/powerpoint/2010/main">
    <mc:Choice Requires="p14">
      <p:transition spd="slow" p14:dur="2000" advTm="3940"/>
    </mc:Choice>
    <mc:Fallback xmlns="">
      <p:transition spd="slow" advTm="394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nchor="ctr">
            <a:normAutofit/>
          </a:bodyPr>
          <a:lstStyle/>
          <a:p>
            <a:r>
              <a:rPr lang="en-US"/>
              <a:t>Overview</a:t>
            </a:r>
          </a:p>
        </p:txBody>
      </p:sp>
      <p:grpSp>
        <p:nvGrpSpPr>
          <p:cNvPr id="6" name="Group 5">
            <a:extLst>
              <a:ext uri="{FF2B5EF4-FFF2-40B4-BE49-F238E27FC236}">
                <a16:creationId xmlns:a16="http://schemas.microsoft.com/office/drawing/2014/main" id="{C64A5AFB-E68A-AC0D-8218-C13A514FDDF9}"/>
              </a:ext>
              <a:ext uri="{C183D7F6-B498-43B3-948B-1728B52AA6E4}">
                <adec:decorative xmlns:adec="http://schemas.microsoft.com/office/drawing/2017/decorative" val="1"/>
              </a:ext>
            </a:extLst>
          </p:cNvPr>
          <p:cNvGrpSpPr/>
          <p:nvPr/>
        </p:nvGrpSpPr>
        <p:grpSpPr>
          <a:xfrm>
            <a:off x="368068" y="5652350"/>
            <a:ext cx="11589195" cy="870828"/>
            <a:chOff x="311258" y="5717331"/>
            <a:chExt cx="11589195" cy="870828"/>
          </a:xfrm>
        </p:grpSpPr>
        <p:sp>
          <p:nvSpPr>
            <p:cNvPr id="7" name="Slide Number Placeholder 4">
              <a:extLst>
                <a:ext uri="{FF2B5EF4-FFF2-40B4-BE49-F238E27FC236}">
                  <a16:creationId xmlns:a16="http://schemas.microsoft.com/office/drawing/2014/main" id="{8C736A3E-C965-84D2-9487-31F774B2E2AD}"/>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2</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red background with white text&#10;&#10;Description automatically generated with medium confidence">
              <a:extLst>
                <a:ext uri="{FF2B5EF4-FFF2-40B4-BE49-F238E27FC236}">
                  <a16:creationId xmlns:a16="http://schemas.microsoft.com/office/drawing/2014/main" id="{BD8F2496-63B0-2334-4790-E2D4FB3F4D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sp>
          <p:nvSpPr>
            <p:cNvPr id="9" name="Date Placeholder 3">
              <a:extLst>
                <a:ext uri="{FF2B5EF4-FFF2-40B4-BE49-F238E27FC236}">
                  <a16:creationId xmlns:a16="http://schemas.microsoft.com/office/drawing/2014/main" id="{D1F308D3-DF32-219D-B958-E12A58F62C47}"/>
                </a:ext>
              </a:extLst>
            </p:cNvPr>
            <p:cNvSpPr txBox="1">
              <a:spLocks/>
            </p:cNvSpPr>
            <p:nvPr/>
          </p:nvSpPr>
          <p:spPr>
            <a:xfrm>
              <a:off x="311258" y="6223034"/>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4BE434A9-35A3-AE4D-B6D7-C84D1282C73A}" type="datetime4">
                <a:rPr lang="en-US" sz="1200" b="1" smtClean="0">
                  <a:solidFill>
                    <a:schemeClr val="bg1">
                      <a:lumMod val="65000"/>
                    </a:schemeClr>
                  </a:solidFill>
                </a:rPr>
                <a:pPr marL="0" indent="0">
                  <a:buNone/>
                </a:pPr>
                <a:t>December 11, 2024</a:t>
              </a:fld>
              <a:endParaRPr lang="en-US" sz="1200" b="1">
                <a:solidFill>
                  <a:schemeClr val="bg1">
                    <a:lumMod val="65000"/>
                  </a:schemeClr>
                </a:solidFill>
              </a:endParaRPr>
            </a:p>
          </p:txBody>
        </p:sp>
      </p:grpSp>
      <p:sp>
        <p:nvSpPr>
          <p:cNvPr id="13" name="Oval 12">
            <a:extLst>
              <a:ext uri="{FF2B5EF4-FFF2-40B4-BE49-F238E27FC236}">
                <a16:creationId xmlns:a16="http://schemas.microsoft.com/office/drawing/2014/main" id="{9B6EA193-727B-464B-AA09-8C11206C08C9}"/>
              </a:ext>
              <a:ext uri="{C183D7F6-B498-43B3-948B-1728B52AA6E4}">
                <adec:decorative xmlns:adec="http://schemas.microsoft.com/office/drawing/2017/decorative" val="1"/>
              </a:ext>
            </a:extLst>
          </p:cNvPr>
          <p:cNvSpPr/>
          <p:nvPr/>
        </p:nvSpPr>
        <p:spPr>
          <a:xfrm>
            <a:off x="4138005" y="2434944"/>
            <a:ext cx="1050339" cy="1050339"/>
          </a:xfrm>
          <a:prstGeom prst="ellipse">
            <a:avLst/>
          </a:prstGeom>
          <a:solidFill>
            <a:srgbClr val="F6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F87"/>
              </a:solidFill>
            </a:endParaRPr>
          </a:p>
        </p:txBody>
      </p:sp>
      <p:graphicFrame>
        <p:nvGraphicFramePr>
          <p:cNvPr id="15" name="Table 12">
            <a:extLst>
              <a:ext uri="{FF2B5EF4-FFF2-40B4-BE49-F238E27FC236}">
                <a16:creationId xmlns:a16="http://schemas.microsoft.com/office/drawing/2014/main" id="{2B3BF34E-4467-F948-BB28-9013EDBE8120}"/>
              </a:ext>
            </a:extLst>
          </p:cNvPr>
          <p:cNvGraphicFramePr>
            <a:graphicFrameLocks noGrp="1"/>
          </p:cNvGraphicFramePr>
          <p:nvPr>
            <p:extLst>
              <p:ext uri="{D42A27DB-BD31-4B8C-83A1-F6EECF244321}">
                <p14:modId xmlns:p14="http://schemas.microsoft.com/office/powerpoint/2010/main" val="2782647951"/>
              </p:ext>
            </p:extLst>
          </p:nvPr>
        </p:nvGraphicFramePr>
        <p:xfrm>
          <a:off x="482600" y="3617508"/>
          <a:ext cx="11061704" cy="701040"/>
        </p:xfrm>
        <a:graphic>
          <a:graphicData uri="http://schemas.openxmlformats.org/drawingml/2006/table">
            <a:tbl>
              <a:tblPr firstRow="1" bandRow="1">
                <a:tableStyleId>{5C22544A-7EE6-4342-B048-85BDC9FD1C3A}</a:tableStyleId>
              </a:tblPr>
              <a:tblGrid>
                <a:gridCol w="2765426">
                  <a:extLst>
                    <a:ext uri="{9D8B030D-6E8A-4147-A177-3AD203B41FA5}">
                      <a16:colId xmlns:a16="http://schemas.microsoft.com/office/drawing/2014/main" val="360962184"/>
                    </a:ext>
                  </a:extLst>
                </a:gridCol>
                <a:gridCol w="2765426">
                  <a:extLst>
                    <a:ext uri="{9D8B030D-6E8A-4147-A177-3AD203B41FA5}">
                      <a16:colId xmlns:a16="http://schemas.microsoft.com/office/drawing/2014/main" val="3036085343"/>
                    </a:ext>
                  </a:extLst>
                </a:gridCol>
                <a:gridCol w="2765426">
                  <a:extLst>
                    <a:ext uri="{9D8B030D-6E8A-4147-A177-3AD203B41FA5}">
                      <a16:colId xmlns:a16="http://schemas.microsoft.com/office/drawing/2014/main" val="1717010929"/>
                    </a:ext>
                  </a:extLst>
                </a:gridCol>
                <a:gridCol w="2765426">
                  <a:extLst>
                    <a:ext uri="{9D8B030D-6E8A-4147-A177-3AD203B41FA5}">
                      <a16:colId xmlns:a16="http://schemas.microsoft.com/office/drawing/2014/main" val="943602483"/>
                    </a:ext>
                  </a:extLst>
                </a:gridCol>
              </a:tblGrid>
              <a:tr h="370840">
                <a:tc>
                  <a:txBody>
                    <a:bodyPr/>
                    <a:lstStyle/>
                    <a:p>
                      <a:pPr marL="0" marR="0" lvl="0" indent="0" algn="ctr" rtl="0" eaLnBrk="1" fontAlgn="auto" latinLnBrk="0" hangingPunct="1">
                        <a:lnSpc>
                          <a:spcPct val="100000"/>
                        </a:lnSpc>
                        <a:spcBef>
                          <a:spcPts val="0"/>
                        </a:spcBef>
                        <a:spcAft>
                          <a:spcPts val="0"/>
                        </a:spcAft>
                        <a:buClrTx/>
                        <a:buSzTx/>
                        <a:buFontTx/>
                        <a:buNone/>
                      </a:pPr>
                      <a:r>
                        <a:rPr lang="en-US" sz="2000">
                          <a:solidFill>
                            <a:srgbClr val="009483"/>
                          </a:solidFill>
                          <a:latin typeface="Tahoma"/>
                          <a:ea typeface="Tahoma"/>
                          <a:cs typeface="Tahoma"/>
                        </a:rPr>
                        <a:t>Program and Challenges</a:t>
                      </a:r>
                    </a:p>
                  </a:txBody>
                  <a:tcPr anchor="ctr">
                    <a:noFill/>
                  </a:tcPr>
                </a:tc>
                <a:tc>
                  <a:txBody>
                    <a:bodyPr/>
                    <a:lstStyle/>
                    <a:p>
                      <a:pPr algn="ctr">
                        <a:lnSpc>
                          <a:spcPct val="100000"/>
                        </a:lnSpc>
                      </a:pPr>
                      <a:r>
                        <a:rPr lang="en-US" sz="2000">
                          <a:solidFill>
                            <a:srgbClr val="F6871F"/>
                          </a:solidFill>
                          <a:latin typeface="Tahoma"/>
                          <a:ea typeface="Tahoma"/>
                          <a:cs typeface="Tahoma"/>
                        </a:rPr>
                        <a:t>Proposed Changes</a:t>
                      </a:r>
                    </a:p>
                  </a:txBody>
                  <a:tcPr anchor="c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dirty="0">
                          <a:solidFill>
                            <a:srgbClr val="41C1EF"/>
                          </a:solidFill>
                          <a:latin typeface="Tahoma"/>
                          <a:ea typeface="Tahoma"/>
                          <a:cs typeface="Tahoma"/>
                        </a:rPr>
                        <a:t>Next Steps</a:t>
                      </a:r>
                    </a:p>
                  </a:txBody>
                  <a:tcPr anchor="ctr">
                    <a:noFill/>
                  </a:tcPr>
                </a:tc>
                <a:tc>
                  <a:txBody>
                    <a:bodyPr/>
                    <a:lstStyle/>
                    <a:p>
                      <a:pPr marL="0" marR="0" lvl="0" indent="0" algn="ctr">
                        <a:lnSpc>
                          <a:spcPct val="100000"/>
                        </a:lnSpc>
                        <a:spcBef>
                          <a:spcPts val="0"/>
                        </a:spcBef>
                        <a:spcAft>
                          <a:spcPts val="0"/>
                        </a:spcAft>
                        <a:buNone/>
                      </a:pPr>
                      <a:endParaRPr lang="en-US" sz="1800" b="1" i="0" u="none" strike="noStrike" noProof="0" dirty="0">
                        <a:solidFill>
                          <a:srgbClr val="002F87"/>
                        </a:solidFill>
                        <a:latin typeface="Tahoma"/>
                      </a:endParaRPr>
                    </a:p>
                  </a:txBody>
                  <a:tcPr anchor="ctr">
                    <a:noFill/>
                  </a:tcPr>
                </a:tc>
                <a:extLst>
                  <a:ext uri="{0D108BD9-81ED-4DB2-BD59-A6C34878D82A}">
                    <a16:rowId xmlns:a16="http://schemas.microsoft.com/office/drawing/2014/main" val="1998758328"/>
                  </a:ext>
                </a:extLst>
              </a:tr>
            </a:tbl>
          </a:graphicData>
        </a:graphic>
      </p:graphicFrame>
      <p:sp>
        <p:nvSpPr>
          <p:cNvPr id="29" name="Oval 28">
            <a:extLst>
              <a:ext uri="{FF2B5EF4-FFF2-40B4-BE49-F238E27FC236}">
                <a16:creationId xmlns:a16="http://schemas.microsoft.com/office/drawing/2014/main" id="{5C25EFA4-B283-7A06-B089-20FA2604E3BF}"/>
              </a:ext>
              <a:ext uri="{C183D7F6-B498-43B3-948B-1728B52AA6E4}">
                <adec:decorative xmlns:adec="http://schemas.microsoft.com/office/drawing/2017/decorative" val="1"/>
              </a:ext>
            </a:extLst>
          </p:cNvPr>
          <p:cNvSpPr/>
          <p:nvPr/>
        </p:nvSpPr>
        <p:spPr>
          <a:xfrm>
            <a:off x="1381183" y="2434944"/>
            <a:ext cx="1050339" cy="1050339"/>
          </a:xfrm>
          <a:prstGeom prst="ellipse">
            <a:avLst/>
          </a:prstGeom>
          <a:solidFill>
            <a:srgbClr val="00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F87"/>
              </a:solidFill>
            </a:endParaRPr>
          </a:p>
        </p:txBody>
      </p:sp>
      <p:pic>
        <p:nvPicPr>
          <p:cNvPr id="38" name="Graphic 37" descr="Chat with solid fill">
            <a:extLst>
              <a:ext uri="{FF2B5EF4-FFF2-40B4-BE49-F238E27FC236}">
                <a16:creationId xmlns:a16="http://schemas.microsoft.com/office/drawing/2014/main" id="{E44D5DCC-C72F-F2D2-D108-35797BDFA3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74973" y="2577366"/>
            <a:ext cx="803689" cy="803689"/>
          </a:xfrm>
          <a:prstGeom prst="rect">
            <a:avLst/>
          </a:prstGeom>
        </p:spPr>
      </p:pic>
      <p:pic>
        <p:nvPicPr>
          <p:cNvPr id="40" name="Graphic 39" descr="Route (Two Pins With A Path) with solid fill">
            <a:extLst>
              <a:ext uri="{FF2B5EF4-FFF2-40B4-BE49-F238E27FC236}">
                <a16:creationId xmlns:a16="http://schemas.microsoft.com/office/drawing/2014/main" id="{D17C9E3F-3829-D544-7741-188F9AEBEC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1027" y="2570794"/>
            <a:ext cx="774318" cy="774318"/>
          </a:xfrm>
          <a:prstGeom prst="rect">
            <a:avLst/>
          </a:prstGeom>
        </p:spPr>
      </p:pic>
      <p:pic>
        <p:nvPicPr>
          <p:cNvPr id="4" name="Graphic 3" descr="Bus outline">
            <a:extLst>
              <a:ext uri="{FF2B5EF4-FFF2-40B4-BE49-F238E27FC236}">
                <a16:creationId xmlns:a16="http://schemas.microsoft.com/office/drawing/2014/main" id="{CABC1E53-F920-1219-E77A-77D6414899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1464" y="2500753"/>
            <a:ext cx="914400" cy="914400"/>
          </a:xfrm>
          <a:prstGeom prst="rect">
            <a:avLst/>
          </a:prstGeom>
        </p:spPr>
      </p:pic>
      <p:sp>
        <p:nvSpPr>
          <p:cNvPr id="12" name="Oval 11">
            <a:extLst>
              <a:ext uri="{FF2B5EF4-FFF2-40B4-BE49-F238E27FC236}">
                <a16:creationId xmlns:a16="http://schemas.microsoft.com/office/drawing/2014/main" id="{34486D53-05EA-E8C1-76D0-649E066D377C}"/>
              </a:ext>
              <a:ext uri="{C183D7F6-B498-43B3-948B-1728B52AA6E4}">
                <adec:decorative xmlns:adec="http://schemas.microsoft.com/office/drawing/2017/decorative" val="1"/>
              </a:ext>
            </a:extLst>
          </p:cNvPr>
          <p:cNvSpPr/>
          <p:nvPr/>
        </p:nvSpPr>
        <p:spPr>
          <a:xfrm>
            <a:off x="6894827" y="2441516"/>
            <a:ext cx="1050339" cy="1050339"/>
          </a:xfrm>
          <a:prstGeom prst="ellipse">
            <a:avLst/>
          </a:prstGeom>
          <a:solidFill>
            <a:srgbClr val="41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F87"/>
              </a:solidFill>
            </a:endParaRPr>
          </a:p>
        </p:txBody>
      </p:sp>
      <p:pic>
        <p:nvPicPr>
          <p:cNvPr id="16" name="Graphic 15" descr="Daily calendar with solid fill">
            <a:extLst>
              <a:ext uri="{FF2B5EF4-FFF2-40B4-BE49-F238E27FC236}">
                <a16:creationId xmlns:a16="http://schemas.microsoft.com/office/drawing/2014/main" id="{7CC70F3B-78D0-36B7-E705-D81D7484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9944" y="2550970"/>
            <a:ext cx="820104" cy="820104"/>
          </a:xfrm>
          <a:prstGeom prst="rect">
            <a:avLst/>
          </a:prstGeom>
        </p:spPr>
      </p:pic>
    </p:spTree>
    <p:extLst>
      <p:ext uri="{BB962C8B-B14F-4D97-AF65-F5344CB8AC3E}">
        <p14:creationId xmlns:p14="http://schemas.microsoft.com/office/powerpoint/2010/main" val="3005764528"/>
      </p:ext>
    </p:extLst>
  </p:cSld>
  <p:clrMapOvr>
    <a:masterClrMapping/>
  </p:clrMapOvr>
  <mc:AlternateContent xmlns:mc="http://schemas.openxmlformats.org/markup-compatibility/2006" xmlns:p14="http://schemas.microsoft.com/office/powerpoint/2010/main">
    <mc:Choice Requires="p14">
      <p:transition spd="slow" p14:dur="2000" advClick="0" advTm="2798"/>
    </mc:Choice>
    <mc:Fallback xmlns="">
      <p:transition spd="slow" advClick="0" advTm="27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4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7957-129B-258C-B49D-E1D2D903DB11}"/>
              </a:ext>
            </a:extLst>
          </p:cNvPr>
          <p:cNvSpPr>
            <a:spLocks noGrp="1"/>
          </p:cNvSpPr>
          <p:nvPr>
            <p:ph type="ctrTitle"/>
          </p:nvPr>
        </p:nvSpPr>
        <p:spPr>
          <a:xfrm>
            <a:off x="622300" y="1974850"/>
            <a:ext cx="9029700" cy="2387600"/>
          </a:xfrm>
        </p:spPr>
        <p:txBody>
          <a:bodyPr>
            <a:normAutofit/>
          </a:bodyPr>
          <a:lstStyle/>
          <a:p>
            <a:r>
              <a:rPr lang="en-US" dirty="0">
                <a:solidFill>
                  <a:schemeClr val="bg1"/>
                </a:solidFill>
                <a:latin typeface="Tahoma"/>
                <a:ea typeface="Tahoma"/>
                <a:cs typeface="Tahoma"/>
              </a:rPr>
              <a:t>Paratransit Programs and Challenges</a:t>
            </a:r>
            <a:endParaRPr lang="en-US" dirty="0">
              <a:solidFill>
                <a:schemeClr val="bg1"/>
              </a:solidFill>
            </a:endParaRPr>
          </a:p>
        </p:txBody>
      </p:sp>
      <p:sp>
        <p:nvSpPr>
          <p:cNvPr id="3" name="Subtitle 2">
            <a:extLst>
              <a:ext uri="{FF2B5EF4-FFF2-40B4-BE49-F238E27FC236}">
                <a16:creationId xmlns:a16="http://schemas.microsoft.com/office/drawing/2014/main" id="{F325A1DE-C4DB-C999-1283-1BEBEE8DFB28}"/>
              </a:ext>
            </a:extLst>
          </p:cNvPr>
          <p:cNvSpPr>
            <a:spLocks noGrp="1"/>
          </p:cNvSpPr>
          <p:nvPr>
            <p:ph type="subTitle" idx="1"/>
          </p:nvPr>
        </p:nvSpPr>
        <p:spPr/>
        <p:txBody>
          <a:bodyPr/>
          <a:lstStyle/>
          <a:p>
            <a:endParaRPr lang="en-US"/>
          </a:p>
        </p:txBody>
      </p:sp>
      <p:pic>
        <p:nvPicPr>
          <p:cNvPr id="8" name="Picture Placeholder 7" descr="Bus outline">
            <a:extLst>
              <a:ext uri="{FF2B5EF4-FFF2-40B4-BE49-F238E27FC236}">
                <a16:creationId xmlns:a16="http://schemas.microsoft.com/office/drawing/2014/main" id="{EFE70355-237D-A6A0-9516-CBB647E92915}"/>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a:stretch>
            <a:fillRect/>
          </a:stretch>
        </p:blipFill>
        <p:spPr/>
      </p:pic>
      <p:sp>
        <p:nvSpPr>
          <p:cNvPr id="6" name="Oval 5">
            <a:extLst>
              <a:ext uri="{FF2B5EF4-FFF2-40B4-BE49-F238E27FC236}">
                <a16:creationId xmlns:a16="http://schemas.microsoft.com/office/drawing/2014/main" id="{E2E7D766-2492-2CC8-7211-2ED8458BEF5E}"/>
              </a:ext>
              <a:ext uri="{C183D7F6-B498-43B3-948B-1728B52AA6E4}">
                <adec:decorative xmlns:adec="http://schemas.microsoft.com/office/drawing/2017/decorative" val="1"/>
              </a:ext>
            </a:extLst>
          </p:cNvPr>
          <p:cNvSpPr/>
          <p:nvPr/>
        </p:nvSpPr>
        <p:spPr>
          <a:xfrm>
            <a:off x="3051320" y="733492"/>
            <a:ext cx="1050339" cy="1050339"/>
          </a:xfrm>
          <a:prstGeom prst="ellipse">
            <a:avLst/>
          </a:prstGeom>
          <a:solidFill>
            <a:srgbClr val="00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F87"/>
              </a:solidFill>
            </a:endParaRPr>
          </a:p>
        </p:txBody>
      </p:sp>
    </p:spTree>
    <p:extLst>
      <p:ext uri="{BB962C8B-B14F-4D97-AF65-F5344CB8AC3E}">
        <p14:creationId xmlns:p14="http://schemas.microsoft.com/office/powerpoint/2010/main" val="796748855"/>
      </p:ext>
    </p:extLst>
  </p:cSld>
  <p:clrMapOvr>
    <a:masterClrMapping/>
  </p:clrMapOvr>
  <mc:AlternateContent xmlns:mc="http://schemas.openxmlformats.org/markup-compatibility/2006" xmlns:p14="http://schemas.microsoft.com/office/powerpoint/2010/main">
    <mc:Choice Requires="p14">
      <p:transition spd="slow" p14:dur="2000" advTm="7777"/>
    </mc:Choice>
    <mc:Fallback xmlns="">
      <p:transition spd="slow" advTm="77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hone displaying Uber's application &#10;&#10;Photo Credit: www.quotecatalog.com">
            <a:extLst>
              <a:ext uri="{FF2B5EF4-FFF2-40B4-BE49-F238E27FC236}">
                <a16:creationId xmlns:a16="http://schemas.microsoft.com/office/drawing/2014/main" id="{78A2C17A-81C2-E569-0E0F-8F442FA1382D}"/>
              </a:ext>
            </a:extLst>
          </p:cNvPr>
          <p:cNvPicPr>
            <a:picLocks noChangeAspect="1"/>
          </p:cNvPicPr>
          <p:nvPr/>
        </p:nvPicPr>
        <p:blipFill>
          <a:blip r:embed="rId3" cstate="print">
            <a:extLst>
              <a:ext uri="{28A0092B-C50C-407E-A947-70E740481C1C}">
                <a14:useLocalDpi xmlns:a14="http://schemas.microsoft.com/office/drawing/2010/main" val="0"/>
              </a:ext>
            </a:extLst>
          </a:blip>
          <a:srcRect t="17574" b="24733"/>
          <a:stretch/>
        </p:blipFill>
        <p:spPr>
          <a:xfrm>
            <a:off x="7354920" y="1606825"/>
            <a:ext cx="3189172" cy="1226299"/>
          </a:xfrm>
          <a:prstGeom prst="rect">
            <a:avLst/>
          </a:prstGeom>
        </p:spPr>
      </p:pic>
      <p:sp>
        <p:nvSpPr>
          <p:cNvPr id="5" name="Title 4">
            <a:extLst>
              <a:ext uri="{FF2B5EF4-FFF2-40B4-BE49-F238E27FC236}">
                <a16:creationId xmlns:a16="http://schemas.microsoft.com/office/drawing/2014/main" id="{026E2C28-C8FB-143A-2234-2368A82FFC6E}"/>
              </a:ext>
            </a:extLst>
          </p:cNvPr>
          <p:cNvSpPr>
            <a:spLocks noGrp="1"/>
          </p:cNvSpPr>
          <p:nvPr>
            <p:ph type="title"/>
          </p:nvPr>
        </p:nvSpPr>
        <p:spPr>
          <a:xfrm>
            <a:off x="311258" y="210142"/>
            <a:ext cx="11500786" cy="1325563"/>
          </a:xfrm>
        </p:spPr>
        <p:txBody>
          <a:bodyPr>
            <a:normAutofit/>
          </a:bodyPr>
          <a:lstStyle/>
          <a:p>
            <a:r>
              <a:rPr lang="en-US" dirty="0">
                <a:latin typeface="Tahoma"/>
                <a:ea typeface="Tahoma"/>
                <a:cs typeface="Tahoma"/>
              </a:rPr>
              <a:t>Paratransit Program</a:t>
            </a:r>
          </a:p>
        </p:txBody>
      </p:sp>
      <p:grpSp>
        <p:nvGrpSpPr>
          <p:cNvPr id="10" name="Group 9">
            <a:extLst>
              <a:ext uri="{FF2B5EF4-FFF2-40B4-BE49-F238E27FC236}">
                <a16:creationId xmlns:a16="http://schemas.microsoft.com/office/drawing/2014/main" id="{778AC5D9-885D-2346-1C68-5027E1DA1329}"/>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7" name="Slide Number Placeholder 4">
              <a:extLst>
                <a:ext uri="{FF2B5EF4-FFF2-40B4-BE49-F238E27FC236}">
                  <a16:creationId xmlns:a16="http://schemas.microsoft.com/office/drawing/2014/main" id="{7C2188FA-843D-AB14-C4DC-D086D384892A}"/>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4</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red background with white text&#10;&#10;Description automatically generated with medium confidence">
              <a:extLst>
                <a:ext uri="{FF2B5EF4-FFF2-40B4-BE49-F238E27FC236}">
                  <a16:creationId xmlns:a16="http://schemas.microsoft.com/office/drawing/2014/main" id="{B7F7058C-B255-EE2C-0449-34B1827CAF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graphicFrame>
        <p:nvGraphicFramePr>
          <p:cNvPr id="2" name="Table 1">
            <a:extLst>
              <a:ext uri="{FF2B5EF4-FFF2-40B4-BE49-F238E27FC236}">
                <a16:creationId xmlns:a16="http://schemas.microsoft.com/office/drawing/2014/main" id="{F8D395BC-C2B5-7DF7-3521-903381162F0B}"/>
              </a:ext>
            </a:extLst>
          </p:cNvPr>
          <p:cNvGraphicFramePr>
            <a:graphicFrameLocks noGrp="1"/>
          </p:cNvGraphicFramePr>
          <p:nvPr>
            <p:extLst>
              <p:ext uri="{D42A27DB-BD31-4B8C-83A1-F6EECF244321}">
                <p14:modId xmlns:p14="http://schemas.microsoft.com/office/powerpoint/2010/main" val="2468118695"/>
              </p:ext>
            </p:extLst>
          </p:nvPr>
        </p:nvGraphicFramePr>
        <p:xfrm>
          <a:off x="416559" y="2914169"/>
          <a:ext cx="11483894" cy="3260842"/>
        </p:xfrm>
        <a:graphic>
          <a:graphicData uri="http://schemas.openxmlformats.org/drawingml/2006/table">
            <a:tbl>
              <a:tblPr firstRow="1">
                <a:tableStyleId>{5C22544A-7EE6-4342-B048-85BDC9FD1C3A}</a:tableStyleId>
              </a:tblPr>
              <a:tblGrid>
                <a:gridCol w="5741947">
                  <a:extLst>
                    <a:ext uri="{9D8B030D-6E8A-4147-A177-3AD203B41FA5}">
                      <a16:colId xmlns:a16="http://schemas.microsoft.com/office/drawing/2014/main" val="3885150070"/>
                    </a:ext>
                  </a:extLst>
                </a:gridCol>
                <a:gridCol w="5741947">
                  <a:extLst>
                    <a:ext uri="{9D8B030D-6E8A-4147-A177-3AD203B41FA5}">
                      <a16:colId xmlns:a16="http://schemas.microsoft.com/office/drawing/2014/main" val="2205053741"/>
                    </a:ext>
                  </a:extLst>
                </a:gridCol>
              </a:tblGrid>
              <a:tr h="396484">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Access-a-Ride (AaR)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Access-on-Demand (AoD)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211497"/>
                  </a:ext>
                </a:extLst>
              </a:tr>
              <a:tr h="370840">
                <a:tc>
                  <a:txBody>
                    <a:bodyPr/>
                    <a:lstStyle/>
                    <a:p>
                      <a:pPr marL="349250" marR="0" lvl="0" indent="-349250" algn="l" defTabSz="914400" rtl="0" eaLnBrk="1" fontAlgn="auto" latinLnBrk="0" hangingPunct="1">
                        <a:lnSpc>
                          <a:spcPct val="114000"/>
                        </a:lnSpc>
                        <a:spcBef>
                          <a:spcPts val="700"/>
                        </a:spcBef>
                        <a:spcAft>
                          <a:spcPts val="700"/>
                        </a:spcAft>
                        <a:buClr>
                          <a:srgbClr val="CF0A2C"/>
                        </a:buClr>
                        <a:buSzPct val="15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RTD’s Americans with Disabilities Act of 1990 (ADA) mandated paratransit service</a:t>
                      </a:r>
                    </a:p>
                    <a:p>
                      <a:pPr marL="349250" marR="0" lvl="0" indent="-349250" algn="l" defTabSz="914400" rtl="0" eaLnBrk="1" fontAlgn="auto" latinLnBrk="0" hangingPunct="1">
                        <a:lnSpc>
                          <a:spcPct val="114000"/>
                        </a:lnSpc>
                        <a:spcBef>
                          <a:spcPts val="700"/>
                        </a:spcBef>
                        <a:spcAft>
                          <a:spcPts val="700"/>
                        </a:spcAft>
                        <a:buClr>
                          <a:srgbClr val="CF0A2C"/>
                        </a:buClr>
                        <a:buSzPct val="15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Complements fixed-route services</a:t>
                      </a:r>
                    </a:p>
                    <a:p>
                      <a:pPr marL="349250" marR="0" lvl="0" indent="-349250" algn="l" defTabSz="914400" rtl="0" eaLnBrk="1" fontAlgn="auto" latinLnBrk="0" hangingPunct="1">
                        <a:lnSpc>
                          <a:spcPct val="114000"/>
                        </a:lnSpc>
                        <a:spcBef>
                          <a:spcPts val="700"/>
                        </a:spcBef>
                        <a:spcAft>
                          <a:spcPts val="700"/>
                        </a:spcAft>
                        <a:buClr>
                          <a:srgbClr val="CF0A2C"/>
                        </a:buClr>
                        <a:buSzPct val="15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Customers must meet criteria set forth by the ADA</a:t>
                      </a:r>
                    </a:p>
                    <a:p>
                      <a:pPr marL="349250" marR="0" lvl="0" indent="-349250" algn="l" defTabSz="914400" rtl="0" eaLnBrk="1" fontAlgn="auto" latinLnBrk="0" hangingPunct="1">
                        <a:lnSpc>
                          <a:spcPct val="113999"/>
                        </a:lnSpc>
                        <a:spcBef>
                          <a:spcPts val="700"/>
                        </a:spcBef>
                        <a:spcAft>
                          <a:spcPts val="700"/>
                        </a:spcAft>
                        <a:buClr>
                          <a:srgbClr val="CF0A2C"/>
                        </a:buClr>
                        <a:buSzPct val="15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Fare payment is required</a:t>
                      </a: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9250" marR="0" lvl="0" indent="-349250" algn="l" defTabSz="914400" rtl="0" eaLnBrk="1" fontAlgn="auto" latinLnBrk="0" hangingPunct="1">
                        <a:lnSpc>
                          <a:spcPct val="114000"/>
                        </a:lnSpc>
                        <a:spcBef>
                          <a:spcPts val="700"/>
                        </a:spcBef>
                        <a:spcAft>
                          <a:spcPts val="700"/>
                        </a:spcAft>
                        <a:buClr>
                          <a:srgbClr val="CF0A2C"/>
                        </a:buClr>
                        <a:buSzPct val="15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All RTD-branded AaR vehicles are 100% accessible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349250" algn="l" defTabSz="914400" rtl="0" eaLnBrk="1" fontAlgn="auto" latinLnBrk="0" hangingPunct="1">
                        <a:lnSpc>
                          <a:spcPct val="114000"/>
                        </a:lnSpc>
                        <a:spcBef>
                          <a:spcPts val="700"/>
                        </a:spcBef>
                        <a:spcAft>
                          <a:spcPts val="700"/>
                        </a:spcAft>
                        <a:buClr>
                          <a:schemeClr val="accent1"/>
                        </a:buClr>
                        <a:buSzPct val="135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RTD’s supplemental, premium paratransit service</a:t>
                      </a:r>
                    </a:p>
                    <a:p>
                      <a:pPr marL="349250" marR="0" lvl="0" indent="-349250" algn="l" defTabSz="914400" rtl="0" eaLnBrk="1" fontAlgn="auto" latinLnBrk="0" hangingPunct="1">
                        <a:lnSpc>
                          <a:spcPct val="114000"/>
                        </a:lnSpc>
                        <a:spcBef>
                          <a:spcPts val="700"/>
                        </a:spcBef>
                        <a:spcAft>
                          <a:spcPts val="700"/>
                        </a:spcAft>
                        <a:buClr>
                          <a:schemeClr val="accent1"/>
                        </a:buClr>
                        <a:buSzPct val="135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Subsidized curb-to-curb taxi and ride-share option</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p>
                      <a:pPr marL="349250" marR="0" lvl="0" indent="-349250" algn="l" defTabSz="914400" rtl="0" eaLnBrk="1" fontAlgn="auto" latinLnBrk="0" hangingPunct="1">
                        <a:lnSpc>
                          <a:spcPct val="114000"/>
                        </a:lnSpc>
                        <a:spcBef>
                          <a:spcPts val="700"/>
                        </a:spcBef>
                        <a:spcAft>
                          <a:spcPts val="700"/>
                        </a:spcAft>
                        <a:buClr>
                          <a:schemeClr val="accent1"/>
                        </a:buClr>
                        <a:buSzPct val="135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Available to current eligible AaR customers</a:t>
                      </a:r>
                    </a:p>
                    <a:p>
                      <a:pPr marL="349250" marR="0" lvl="0" indent="-349250" algn="l" defTabSz="914400" rtl="0" eaLnBrk="1" fontAlgn="auto" latinLnBrk="0" hangingPunct="1">
                        <a:lnSpc>
                          <a:spcPct val="114000"/>
                        </a:lnSpc>
                        <a:spcBef>
                          <a:spcPts val="700"/>
                        </a:spcBef>
                        <a:spcAft>
                          <a:spcPts val="700"/>
                        </a:spcAft>
                        <a:buClr>
                          <a:schemeClr val="accent1"/>
                        </a:buClr>
                        <a:buSzPct val="135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RTD pays the first $25 of the trip, and the remaining portion is paid by the customer</a:t>
                      </a:r>
                    </a:p>
                    <a:p>
                      <a:pPr marL="349250" marR="0" lvl="0" indent="-349250" algn="l" defTabSz="914400" rtl="0" eaLnBrk="1" fontAlgn="auto" latinLnBrk="0" hangingPunct="1">
                        <a:lnSpc>
                          <a:spcPct val="114000"/>
                        </a:lnSpc>
                        <a:spcBef>
                          <a:spcPts val="700"/>
                        </a:spcBef>
                        <a:spcAft>
                          <a:spcPts val="700"/>
                        </a:spcAft>
                        <a:buClr>
                          <a:schemeClr val="accent1"/>
                        </a:buClr>
                        <a:buSzPct val="135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ahoma"/>
                          <a:ea typeface="Tahoma"/>
                          <a:cs typeface="Tahoma"/>
                        </a:rPr>
                        <a:t>Ability to take up to 60 total trips per month</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353985"/>
                  </a:ext>
                </a:extLst>
              </a:tr>
            </a:tbl>
          </a:graphicData>
        </a:graphic>
      </p:graphicFrame>
      <p:pic>
        <p:nvPicPr>
          <p:cNvPr id="11" name="Picture 10" descr="A white truck on the street&#10;&#10;Description automatically generated">
            <a:extLst>
              <a:ext uri="{FF2B5EF4-FFF2-40B4-BE49-F238E27FC236}">
                <a16:creationId xmlns:a16="http://schemas.microsoft.com/office/drawing/2014/main" id="{495755E6-C2CB-7A95-81B6-D456F100B5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0" t="36579" r="-1" b="6186"/>
          <a:stretch/>
        </p:blipFill>
        <p:spPr>
          <a:xfrm>
            <a:off x="1647909" y="1606825"/>
            <a:ext cx="3189172" cy="1226299"/>
          </a:xfrm>
          <a:prstGeom prst="rect">
            <a:avLst/>
          </a:prstGeom>
        </p:spPr>
      </p:pic>
      <p:sp>
        <p:nvSpPr>
          <p:cNvPr id="6" name="Date Placeholder 3">
            <a:extLst>
              <a:ext uri="{FF2B5EF4-FFF2-40B4-BE49-F238E27FC236}">
                <a16:creationId xmlns:a16="http://schemas.microsoft.com/office/drawing/2014/main" id="{EA2CE79E-A71B-AF8A-DC76-D73222D7D89F}"/>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4279278956"/>
      </p:ext>
    </p:extLst>
  </p:cSld>
  <p:clrMapOvr>
    <a:masterClrMapping/>
  </p:clrMapOvr>
  <mc:AlternateContent xmlns:mc="http://schemas.openxmlformats.org/markup-compatibility/2006" xmlns:p14="http://schemas.microsoft.com/office/powerpoint/2010/main">
    <mc:Choice Requires="p14">
      <p:transition spd="slow" p14:dur="2000" advTm="69350"/>
    </mc:Choice>
    <mc:Fallback xmlns="">
      <p:transition spd="slow" advTm="693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a:latin typeface="Tahoma"/>
                <a:ea typeface="Tahoma"/>
                <a:cs typeface="Tahoma"/>
              </a:rPr>
              <a:t>Access-on-Demand Service</a:t>
            </a:r>
            <a:endParaRPr lang="en-US">
              <a:highlight>
                <a:srgbClr val="FFFF00"/>
              </a:highlight>
              <a:latin typeface="Tahoma"/>
              <a:ea typeface="Tahoma"/>
              <a:cs typeface="Tahoma"/>
            </a:endParaRP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5</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311258" y="1640910"/>
            <a:ext cx="11169542" cy="4078534"/>
          </a:xfrm>
        </p:spPr>
        <p:txBody>
          <a:bodyPr vert="horz" lIns="91440" tIns="45720" rIns="91440" bIns="45720" rtlCol="0" anchor="t">
            <a:noAutofit/>
          </a:bodyPr>
          <a:lstStyle/>
          <a:p>
            <a:pPr>
              <a:lnSpc>
                <a:spcPct val="114000"/>
              </a:lnSpc>
              <a:spcBef>
                <a:spcPts val="800"/>
              </a:spcBef>
              <a:spcAft>
                <a:spcPts val="800"/>
              </a:spcAft>
            </a:pPr>
            <a:r>
              <a:rPr lang="en-US" sz="1800">
                <a:latin typeface="Tahoma"/>
                <a:ea typeface="Tahoma"/>
                <a:cs typeface="Tahoma"/>
              </a:rPr>
              <a:t>RTD values Access-on-Demand service and is committed to ensuring the program is fiscally and operationally sustainable</a:t>
            </a:r>
            <a:endParaRPr lang="en-US"/>
          </a:p>
          <a:p>
            <a:pPr lvl="1">
              <a:lnSpc>
                <a:spcPct val="113999"/>
              </a:lnSpc>
              <a:spcBef>
                <a:spcPts val="800"/>
              </a:spcBef>
              <a:spcAft>
                <a:spcPts val="800"/>
              </a:spcAft>
            </a:pPr>
            <a:r>
              <a:rPr lang="en-US" sz="1600">
                <a:latin typeface="Tahoma"/>
                <a:ea typeface="Tahoma"/>
                <a:cs typeface="Tahoma"/>
              </a:rPr>
              <a:t>Cost has grown from $85,000/month to $1.2 million/month</a:t>
            </a:r>
          </a:p>
          <a:p>
            <a:pPr lvl="1">
              <a:lnSpc>
                <a:spcPct val="113999"/>
              </a:lnSpc>
              <a:spcBef>
                <a:spcPts val="800"/>
              </a:spcBef>
              <a:spcAft>
                <a:spcPts val="800"/>
              </a:spcAft>
            </a:pPr>
            <a:r>
              <a:rPr lang="en-US" sz="1600">
                <a:latin typeface="Tahoma"/>
                <a:ea typeface="Tahoma"/>
                <a:cs typeface="Tahoma"/>
              </a:rPr>
              <a:t>Unsustainable growth due to unintended, induced demand </a:t>
            </a:r>
            <a:endParaRPr lang="en-US" sz="1600"/>
          </a:p>
        </p:txBody>
      </p:sp>
    </p:spTree>
    <p:extLst>
      <p:ext uri="{BB962C8B-B14F-4D97-AF65-F5344CB8AC3E}">
        <p14:creationId xmlns:p14="http://schemas.microsoft.com/office/powerpoint/2010/main" val="1310522015"/>
      </p:ext>
    </p:extLst>
  </p:cSld>
  <p:clrMapOvr>
    <a:masterClrMapping/>
  </p:clrMapOvr>
  <mc:AlternateContent xmlns:mc="http://schemas.openxmlformats.org/markup-compatibility/2006" xmlns:p14="http://schemas.microsoft.com/office/powerpoint/2010/main">
    <mc:Choice Requires="p14">
      <p:transition spd="slow" p14:dur="2000" advTm="26285"/>
    </mc:Choice>
    <mc:Fallback xmlns="">
      <p:transition spd="slow" advTm="262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dirty="0">
                <a:latin typeface="Tahoma"/>
                <a:ea typeface="Tahoma"/>
                <a:cs typeface="Tahoma"/>
              </a:rPr>
              <a:t>Access-on-Demand Service</a:t>
            </a:r>
            <a:endParaRPr lang="en-US" dirty="0">
              <a:highlight>
                <a:srgbClr val="FFFF00"/>
              </a:highlight>
              <a:latin typeface="Tahoma"/>
              <a:ea typeface="Tahoma"/>
              <a:cs typeface="Tahoma"/>
            </a:endParaRP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6</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311258" y="1640910"/>
            <a:ext cx="11169542" cy="4078534"/>
          </a:xfrm>
        </p:spPr>
        <p:txBody>
          <a:bodyPr vert="horz" lIns="91440" tIns="45720" rIns="91440" bIns="45720" rtlCol="0" anchor="t">
            <a:noAutofit/>
          </a:bodyPr>
          <a:lstStyle/>
          <a:p>
            <a:pPr marL="285750" indent="-285750">
              <a:lnSpc>
                <a:spcPct val="114000"/>
              </a:lnSpc>
              <a:spcBef>
                <a:spcPts val="800"/>
              </a:spcBef>
              <a:spcAft>
                <a:spcPts val="800"/>
              </a:spcAft>
            </a:pPr>
            <a:r>
              <a:rPr lang="en-US" sz="1800" dirty="0">
                <a:latin typeface="Tahoma"/>
                <a:ea typeface="Tahoma"/>
                <a:cs typeface="Tahoma"/>
              </a:rPr>
              <a:t>Meant to be supplemental to ADA-required paratransit service (Access-a-Ride), not a replacement service. Examples include:</a:t>
            </a:r>
            <a:endParaRPr lang="en-US" dirty="0"/>
          </a:p>
          <a:p>
            <a:pPr lvl="1">
              <a:lnSpc>
                <a:spcPct val="114000"/>
              </a:lnSpc>
              <a:spcBef>
                <a:spcPts val="800"/>
              </a:spcBef>
              <a:spcAft>
                <a:spcPts val="800"/>
              </a:spcAft>
            </a:pPr>
            <a:r>
              <a:rPr lang="en-US" sz="1600" dirty="0"/>
              <a:t>Medical appointments: Use Access-a-Ride for regular, recurring appointments while keeping Access-on-Demand as backup for last-minute changes</a:t>
            </a:r>
          </a:p>
          <a:p>
            <a:pPr lvl="1">
              <a:lnSpc>
                <a:spcPct val="114000"/>
              </a:lnSpc>
              <a:spcBef>
                <a:spcPts val="800"/>
              </a:spcBef>
              <a:spcAft>
                <a:spcPts val="800"/>
              </a:spcAft>
            </a:pPr>
            <a:r>
              <a:rPr lang="en-US" sz="1600" dirty="0">
                <a:latin typeface="Tahoma"/>
                <a:ea typeface="Tahoma"/>
                <a:cs typeface="Tahoma"/>
              </a:rPr>
              <a:t>Unforeseen situations: Maintain Access-a-Ride for routine travel, including traveling to work and school, while having Access-on-Demand as backup for last-minute situations</a:t>
            </a:r>
          </a:p>
          <a:p>
            <a:pPr lvl="1">
              <a:lnSpc>
                <a:spcPct val="114000"/>
              </a:lnSpc>
              <a:spcBef>
                <a:spcPts val="800"/>
              </a:spcBef>
              <a:spcAft>
                <a:spcPts val="800"/>
              </a:spcAft>
            </a:pPr>
            <a:r>
              <a:rPr lang="en-US" sz="1600" dirty="0"/>
              <a:t>Shopping: Schedule regular shopping trips via Access-a-Ride but use Access-on-Demand for last-minute, unplanned shopping needs</a:t>
            </a:r>
          </a:p>
        </p:txBody>
      </p:sp>
    </p:spTree>
    <p:extLst>
      <p:ext uri="{BB962C8B-B14F-4D97-AF65-F5344CB8AC3E}">
        <p14:creationId xmlns:p14="http://schemas.microsoft.com/office/powerpoint/2010/main" val="3719972541"/>
      </p:ext>
    </p:extLst>
  </p:cSld>
  <p:clrMapOvr>
    <a:masterClrMapping/>
  </p:clrMapOvr>
  <mc:AlternateContent xmlns:mc="http://schemas.openxmlformats.org/markup-compatibility/2006" xmlns:p14="http://schemas.microsoft.com/office/powerpoint/2010/main">
    <mc:Choice Requires="p14">
      <p:transition spd="slow" p14:dur="2000" advTm="53405"/>
    </mc:Choice>
    <mc:Fallback xmlns="">
      <p:transition spd="slow" advTm="534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87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7957-129B-258C-B49D-E1D2D903DB11}"/>
              </a:ext>
            </a:extLst>
          </p:cNvPr>
          <p:cNvSpPr>
            <a:spLocks noGrp="1"/>
          </p:cNvSpPr>
          <p:nvPr>
            <p:ph type="ctrTitle"/>
          </p:nvPr>
        </p:nvSpPr>
        <p:spPr>
          <a:xfrm>
            <a:off x="622300" y="1974850"/>
            <a:ext cx="9029700" cy="2387600"/>
          </a:xfrm>
        </p:spPr>
        <p:txBody>
          <a:bodyPr>
            <a:normAutofit/>
          </a:bodyPr>
          <a:lstStyle/>
          <a:p>
            <a:r>
              <a:rPr lang="en-US" dirty="0">
                <a:solidFill>
                  <a:schemeClr val="bg1"/>
                </a:solidFill>
                <a:latin typeface="Tahoma"/>
                <a:ea typeface="Tahoma"/>
                <a:cs typeface="Tahoma"/>
              </a:rPr>
              <a:t>Proposed Changes</a:t>
            </a:r>
            <a:endParaRPr lang="en-US" dirty="0">
              <a:solidFill>
                <a:schemeClr val="bg1"/>
              </a:solidFill>
            </a:endParaRPr>
          </a:p>
        </p:txBody>
      </p:sp>
      <p:pic>
        <p:nvPicPr>
          <p:cNvPr id="10" name="Picture Placeholder 9" descr="Presentation with checklist with solid fill">
            <a:extLst>
              <a:ext uri="{FF2B5EF4-FFF2-40B4-BE49-F238E27FC236}">
                <a16:creationId xmlns:a16="http://schemas.microsoft.com/office/drawing/2014/main" id="{FB484D45-A35C-41F0-0FB0-B7ACC11F0A46}"/>
              </a:ext>
            </a:extLst>
          </p:cNvPr>
          <p:cNvPicPr>
            <a:picLocks noGrp="1" noChangeAspect="1"/>
          </p:cNvPicPr>
          <p:nvPr>
            <p:ph type="pic" sz="quarter" idx="11"/>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1657741529"/>
      </p:ext>
    </p:extLst>
  </p:cSld>
  <p:clrMapOvr>
    <a:masterClrMapping/>
  </p:clrMapOvr>
  <mc:AlternateContent xmlns:mc="http://schemas.openxmlformats.org/markup-compatibility/2006" xmlns:p14="http://schemas.microsoft.com/office/powerpoint/2010/main">
    <mc:Choice Requires="p14">
      <p:transition spd="slow" p14:dur="2000" advTm="7656"/>
    </mc:Choice>
    <mc:Fallback xmlns="">
      <p:transition spd="slow" advTm="76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dirty="0">
                <a:latin typeface="Tahoma"/>
                <a:ea typeface="Tahoma"/>
                <a:cs typeface="Tahoma"/>
              </a:rPr>
              <a:t>Development of Proposed Changes</a:t>
            </a: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8</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305836" y="1611907"/>
            <a:ext cx="8990564" cy="4728570"/>
          </a:xfrm>
        </p:spPr>
        <p:txBody>
          <a:bodyPr vert="horz" lIns="91440" tIns="45720" rIns="91440" bIns="45720" rtlCol="0" anchor="t">
            <a:normAutofit/>
          </a:bodyPr>
          <a:lstStyle/>
          <a:p>
            <a:pPr>
              <a:lnSpc>
                <a:spcPct val="114000"/>
              </a:lnSpc>
              <a:spcBef>
                <a:spcPts val="800"/>
              </a:spcBef>
              <a:spcAft>
                <a:spcPts val="800"/>
              </a:spcAft>
            </a:pPr>
            <a:r>
              <a:rPr lang="en-US">
                <a:latin typeface="Tahoma"/>
                <a:ea typeface="Tahoma"/>
                <a:cs typeface="Tahoma"/>
              </a:rPr>
              <a:t>APTA Peer Review</a:t>
            </a:r>
          </a:p>
          <a:p>
            <a:pPr>
              <a:lnSpc>
                <a:spcPct val="114000"/>
              </a:lnSpc>
              <a:spcBef>
                <a:spcPts val="800"/>
              </a:spcBef>
              <a:spcAft>
                <a:spcPts val="800"/>
              </a:spcAft>
            </a:pPr>
            <a:r>
              <a:rPr lang="en-US">
                <a:latin typeface="Tahoma"/>
                <a:ea typeface="Tahoma"/>
                <a:cs typeface="Tahoma"/>
              </a:rPr>
              <a:t>Industry research</a:t>
            </a:r>
          </a:p>
          <a:p>
            <a:pPr>
              <a:lnSpc>
                <a:spcPct val="114000"/>
              </a:lnSpc>
              <a:spcBef>
                <a:spcPts val="800"/>
              </a:spcBef>
              <a:spcAft>
                <a:spcPts val="800"/>
              </a:spcAft>
            </a:pPr>
            <a:r>
              <a:rPr lang="en-US">
                <a:latin typeface="Tahoma"/>
                <a:ea typeface="Tahoma"/>
                <a:cs typeface="Tahoma"/>
              </a:rPr>
              <a:t>Transit agency survey</a:t>
            </a:r>
          </a:p>
          <a:p>
            <a:pPr>
              <a:lnSpc>
                <a:spcPct val="114000"/>
              </a:lnSpc>
              <a:spcBef>
                <a:spcPts val="800"/>
              </a:spcBef>
              <a:spcAft>
                <a:spcPts val="800"/>
              </a:spcAft>
            </a:pPr>
            <a:r>
              <a:rPr lang="en-US">
                <a:latin typeface="Tahoma"/>
                <a:ea typeface="Tahoma"/>
                <a:cs typeface="Tahoma"/>
              </a:rPr>
              <a:t>Customer surveys</a:t>
            </a:r>
          </a:p>
          <a:p>
            <a:pPr lvl="1">
              <a:lnSpc>
                <a:spcPct val="114000"/>
              </a:lnSpc>
              <a:spcBef>
                <a:spcPts val="800"/>
              </a:spcBef>
              <a:spcAft>
                <a:spcPts val="800"/>
              </a:spcAft>
            </a:pPr>
            <a:r>
              <a:rPr lang="en-US">
                <a:latin typeface="Tahoma"/>
                <a:ea typeface="Tahoma"/>
                <a:cs typeface="Tahoma"/>
              </a:rPr>
              <a:t>Importance of program elements</a:t>
            </a:r>
          </a:p>
          <a:p>
            <a:pPr lvl="1">
              <a:lnSpc>
                <a:spcPct val="114000"/>
              </a:lnSpc>
              <a:spcBef>
                <a:spcPts val="800"/>
              </a:spcBef>
              <a:spcAft>
                <a:spcPts val="800"/>
              </a:spcAft>
            </a:pPr>
            <a:r>
              <a:rPr lang="en-US">
                <a:latin typeface="Tahoma"/>
                <a:ea typeface="Tahoma"/>
                <a:cs typeface="Tahoma"/>
              </a:rPr>
              <a:t>Tradeoff analysis</a:t>
            </a:r>
          </a:p>
          <a:p>
            <a:pPr>
              <a:lnSpc>
                <a:spcPct val="114000"/>
              </a:lnSpc>
              <a:spcBef>
                <a:spcPts val="800"/>
              </a:spcBef>
              <a:spcAft>
                <a:spcPts val="800"/>
              </a:spcAft>
            </a:pPr>
            <a:r>
              <a:rPr lang="en-US">
                <a:latin typeface="Tahoma"/>
                <a:ea typeface="Tahoma"/>
                <a:cs typeface="Tahoma"/>
              </a:rPr>
              <a:t>Customer feedback form</a:t>
            </a:r>
          </a:p>
          <a:p>
            <a:pPr>
              <a:lnSpc>
                <a:spcPct val="114000"/>
              </a:lnSpc>
              <a:spcBef>
                <a:spcPts val="800"/>
              </a:spcBef>
              <a:spcAft>
                <a:spcPts val="800"/>
              </a:spcAft>
            </a:pPr>
            <a:r>
              <a:rPr lang="en-US">
                <a:latin typeface="Tahoma"/>
                <a:ea typeface="Tahoma"/>
                <a:cs typeface="Tahoma"/>
              </a:rPr>
              <a:t>Public meetings</a:t>
            </a:r>
          </a:p>
        </p:txBody>
      </p:sp>
    </p:spTree>
    <p:extLst>
      <p:ext uri="{BB962C8B-B14F-4D97-AF65-F5344CB8AC3E}">
        <p14:creationId xmlns:p14="http://schemas.microsoft.com/office/powerpoint/2010/main" val="2352267087"/>
      </p:ext>
    </p:extLst>
  </p:cSld>
  <p:clrMapOvr>
    <a:masterClrMapping/>
  </p:clrMapOvr>
  <mc:AlternateContent xmlns:mc="http://schemas.openxmlformats.org/markup-compatibility/2006" xmlns:p14="http://schemas.microsoft.com/office/powerpoint/2010/main">
    <mc:Choice Requires="p14">
      <p:transition spd="slow" p14:dur="2000" advTm="42546"/>
    </mc:Choice>
    <mc:Fallback xmlns="">
      <p:transition spd="slow" advTm="425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1A3A-799D-1E82-0429-4F496D3D5F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AFA0A-842E-9EBC-55DF-FCE4BC03EB6C}"/>
              </a:ext>
            </a:extLst>
          </p:cNvPr>
          <p:cNvSpPr>
            <a:spLocks noGrp="1"/>
          </p:cNvSpPr>
          <p:nvPr>
            <p:ph type="title"/>
          </p:nvPr>
        </p:nvSpPr>
        <p:spPr/>
        <p:txBody>
          <a:bodyPr/>
          <a:lstStyle/>
          <a:p>
            <a:r>
              <a:rPr lang="en-US" dirty="0">
                <a:latin typeface="Tahoma"/>
                <a:ea typeface="Tahoma"/>
                <a:cs typeface="Tahoma"/>
              </a:rPr>
              <a:t>Access-on-Demand Proposed Changes</a:t>
            </a:r>
            <a:endParaRPr lang="en-US" dirty="0">
              <a:highlight>
                <a:srgbClr val="FFFF00"/>
              </a:highlight>
              <a:latin typeface="Tahoma"/>
              <a:ea typeface="Tahoma"/>
              <a:cs typeface="Tahoma"/>
            </a:endParaRPr>
          </a:p>
        </p:txBody>
      </p:sp>
      <p:grpSp>
        <p:nvGrpSpPr>
          <p:cNvPr id="2" name="Group 1">
            <a:extLst>
              <a:ext uri="{FF2B5EF4-FFF2-40B4-BE49-F238E27FC236}">
                <a16:creationId xmlns:a16="http://schemas.microsoft.com/office/drawing/2014/main" id="{3867F872-9685-31F7-3C82-CBBBC93356D3}"/>
              </a:ext>
              <a:ext uri="{C183D7F6-B498-43B3-948B-1728B52AA6E4}">
                <adec:decorative xmlns:adec="http://schemas.microsoft.com/office/drawing/2017/decorative" val="1"/>
              </a:ext>
            </a:extLst>
          </p:cNvPr>
          <p:cNvGrpSpPr/>
          <p:nvPr/>
        </p:nvGrpSpPr>
        <p:grpSpPr>
          <a:xfrm>
            <a:off x="8078236" y="5717331"/>
            <a:ext cx="3822217" cy="870828"/>
            <a:chOff x="8078236" y="5717331"/>
            <a:chExt cx="3822217" cy="870828"/>
          </a:xfrm>
        </p:grpSpPr>
        <p:sp>
          <p:nvSpPr>
            <p:cNvPr id="3" name="Slide Number Placeholder 4">
              <a:extLst>
                <a:ext uri="{FF2B5EF4-FFF2-40B4-BE49-F238E27FC236}">
                  <a16:creationId xmlns:a16="http://schemas.microsoft.com/office/drawing/2014/main" id="{87134768-ED23-E385-8417-A7962C5D943E}"/>
                </a:ext>
              </a:extLst>
            </p:cNvPr>
            <p:cNvSpPr txBox="1">
              <a:spLocks/>
            </p:cNvSpPr>
            <p:nvPr/>
          </p:nvSpPr>
          <p:spPr>
            <a:xfrm>
              <a:off x="8078236" y="6223034"/>
              <a:ext cx="27432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3D05135-2B8F-5842-ADA1-E54D168629AE}" type="slidenum">
                <a:rPr lang="en-US" sz="1200" b="1"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pPr algn="r">
                  <a:spcAft>
                    <a:spcPts val="600"/>
                  </a:spcAft>
                </a:pPr>
                <a:t>9</a:t>
              </a:fld>
              <a:endParaRPr lang="en-US" sz="1200"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red background with white text&#10;&#10;Description automatically generated with medium confidence">
              <a:extLst>
                <a:ext uri="{FF2B5EF4-FFF2-40B4-BE49-F238E27FC236}">
                  <a16:creationId xmlns:a16="http://schemas.microsoft.com/office/drawing/2014/main" id="{8836AF2B-8B9A-C074-81EE-3A99BBA97C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9625" y="5717331"/>
              <a:ext cx="870828" cy="870828"/>
            </a:xfrm>
            <a:prstGeom prst="rect">
              <a:avLst/>
            </a:prstGeom>
          </p:spPr>
        </p:pic>
      </p:grpSp>
      <p:sp>
        <p:nvSpPr>
          <p:cNvPr id="12" name="Date Placeholder 3">
            <a:extLst>
              <a:ext uri="{FF2B5EF4-FFF2-40B4-BE49-F238E27FC236}">
                <a16:creationId xmlns:a16="http://schemas.microsoft.com/office/drawing/2014/main" id="{26959194-5A7F-D4F4-2C9E-AD2EE705DD4A}"/>
              </a:ext>
            </a:extLst>
          </p:cNvPr>
          <p:cNvSpPr txBox="1">
            <a:spLocks/>
          </p:cNvSpPr>
          <p:nvPr/>
        </p:nvSpPr>
        <p:spPr>
          <a:xfrm>
            <a:off x="463658" y="6264275"/>
            <a:ext cx="2803649" cy="365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CF0A2C"/>
              </a:buClr>
              <a:buSzPct val="150000"/>
              <a:buFont typeface="Wingdings" pitchFamily="2" charset="2"/>
              <a:buNone/>
              <a:tabLst/>
              <a:defRPr/>
            </a:pPr>
            <a:r>
              <a:rPr kumimoji="0" lang="en-US" sz="12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December 10, 2024</a:t>
            </a:r>
            <a:endParaRPr kumimoji="0" lang="en-US" sz="1000" b="1" i="0" u="none" strike="noStrike" kern="1200" cap="none" spc="0" normalizeH="0" baseline="0" noProof="0">
              <a:ln>
                <a:noFill/>
              </a:ln>
              <a:solidFill>
                <a:srgbClr val="FFFFFF">
                  <a:lumMod val="65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Text Placeholder 6">
            <a:extLst>
              <a:ext uri="{FF2B5EF4-FFF2-40B4-BE49-F238E27FC236}">
                <a16:creationId xmlns:a16="http://schemas.microsoft.com/office/drawing/2014/main" id="{C4869AA9-CE75-9D95-AD35-0D1C6751728E}"/>
              </a:ext>
            </a:extLst>
          </p:cNvPr>
          <p:cNvSpPr>
            <a:spLocks noGrp="1"/>
          </p:cNvSpPr>
          <p:nvPr>
            <p:ph type="body" sz="quarter" idx="10"/>
          </p:nvPr>
        </p:nvSpPr>
        <p:spPr>
          <a:xfrm>
            <a:off x="291547" y="1728118"/>
            <a:ext cx="11608906" cy="3428343"/>
          </a:xfrm>
        </p:spPr>
        <p:txBody>
          <a:bodyPr vert="horz" lIns="91440" tIns="45720" rIns="91440" bIns="45720" numCol="2" rtlCol="0" anchor="t">
            <a:noAutofit/>
          </a:bodyPr>
          <a:lstStyle/>
          <a:p>
            <a:pPr>
              <a:lnSpc>
                <a:spcPct val="114000"/>
              </a:lnSpc>
              <a:spcBef>
                <a:spcPts val="800"/>
              </a:spcBef>
              <a:spcAft>
                <a:spcPts val="800"/>
              </a:spcAft>
            </a:pPr>
            <a:r>
              <a:rPr lang="en-US" sz="1800" b="1" dirty="0">
                <a:latin typeface="Tahoma"/>
                <a:ea typeface="Tahoma"/>
                <a:cs typeface="Tahoma"/>
              </a:rPr>
              <a:t>Fare</a:t>
            </a:r>
            <a:r>
              <a:rPr lang="en-US" sz="1800" dirty="0">
                <a:latin typeface="Tahoma"/>
                <a:ea typeface="Tahoma"/>
                <a:cs typeface="Tahoma"/>
              </a:rPr>
              <a:t>: $4.50 base customer fare/$2.25 LiVE customer fare (currently $0)</a:t>
            </a:r>
          </a:p>
          <a:p>
            <a:pPr>
              <a:lnSpc>
                <a:spcPct val="114000"/>
              </a:lnSpc>
              <a:spcBef>
                <a:spcPts val="800"/>
              </a:spcBef>
              <a:spcAft>
                <a:spcPts val="800"/>
              </a:spcAft>
            </a:pPr>
            <a:r>
              <a:rPr lang="en-US" sz="1800" b="1" dirty="0">
                <a:latin typeface="Tahoma"/>
                <a:ea typeface="Tahoma"/>
                <a:cs typeface="Tahoma"/>
              </a:rPr>
              <a:t>Trip Cap</a:t>
            </a:r>
            <a:r>
              <a:rPr lang="en-US" sz="1800" dirty="0">
                <a:latin typeface="Tahoma"/>
                <a:ea typeface="Tahoma"/>
                <a:cs typeface="Tahoma"/>
              </a:rPr>
              <a:t>: 30 (currently 60)</a:t>
            </a:r>
          </a:p>
          <a:p>
            <a:pPr>
              <a:lnSpc>
                <a:spcPct val="114000"/>
              </a:lnSpc>
              <a:spcBef>
                <a:spcPts val="800"/>
              </a:spcBef>
              <a:spcAft>
                <a:spcPts val="800"/>
              </a:spcAft>
            </a:pPr>
            <a:r>
              <a:rPr lang="en-US" sz="1800" b="1" dirty="0">
                <a:latin typeface="Tahoma"/>
                <a:ea typeface="Tahoma"/>
                <a:cs typeface="Tahoma"/>
              </a:rPr>
              <a:t>Subsidy per Ride</a:t>
            </a:r>
            <a:r>
              <a:rPr lang="en-US" sz="1800" dirty="0">
                <a:latin typeface="Tahoma"/>
                <a:ea typeface="Tahoma"/>
                <a:cs typeface="Tahoma"/>
              </a:rPr>
              <a:t>: $30 (currently $25)</a:t>
            </a:r>
          </a:p>
          <a:p>
            <a:pPr>
              <a:lnSpc>
                <a:spcPct val="114000"/>
              </a:lnSpc>
              <a:spcBef>
                <a:spcPts val="800"/>
              </a:spcBef>
              <a:spcAft>
                <a:spcPts val="800"/>
              </a:spcAft>
            </a:pPr>
            <a:r>
              <a:rPr lang="en-US" sz="1800" b="1" dirty="0">
                <a:latin typeface="Tahoma"/>
                <a:ea typeface="Tahoma"/>
                <a:cs typeface="Tahoma"/>
              </a:rPr>
              <a:t>ADA Service Area</a:t>
            </a:r>
            <a:r>
              <a:rPr lang="en-US" sz="1800" dirty="0">
                <a:latin typeface="Tahoma"/>
                <a:ea typeface="Tahoma"/>
                <a:cs typeface="Tahoma"/>
              </a:rPr>
              <a:t>: Mirror current service area</a:t>
            </a:r>
          </a:p>
          <a:p>
            <a:pPr>
              <a:lnSpc>
                <a:spcPct val="113999"/>
              </a:lnSpc>
              <a:spcBef>
                <a:spcPts val="800"/>
              </a:spcBef>
              <a:spcAft>
                <a:spcPts val="800"/>
              </a:spcAft>
            </a:pPr>
            <a:r>
              <a:rPr lang="en-US" sz="1800" b="1" dirty="0">
                <a:latin typeface="Tahoma"/>
                <a:ea typeface="Tahoma"/>
                <a:cs typeface="Tahoma"/>
              </a:rPr>
              <a:t>ADA Service Hours: </a:t>
            </a:r>
            <a:r>
              <a:rPr lang="en-US" sz="1800" dirty="0">
                <a:latin typeface="Tahoma"/>
                <a:ea typeface="Tahoma"/>
                <a:cs typeface="Tahoma"/>
              </a:rPr>
              <a:t>Mirror service hours currently in effect</a:t>
            </a:r>
          </a:p>
          <a:p>
            <a:pPr>
              <a:lnSpc>
                <a:spcPct val="113999"/>
              </a:lnSpc>
              <a:spcBef>
                <a:spcPts val="800"/>
              </a:spcBef>
              <a:spcAft>
                <a:spcPts val="800"/>
              </a:spcAft>
            </a:pPr>
            <a:r>
              <a:rPr lang="en-US" sz="1800" b="1" dirty="0">
                <a:latin typeface="Tahoma"/>
                <a:ea typeface="Tahoma"/>
                <a:cs typeface="Tahoma"/>
              </a:rPr>
              <a:t>Enrollment:</a:t>
            </a:r>
            <a:r>
              <a:rPr lang="en-US" sz="1800" dirty="0">
                <a:latin typeface="Tahoma"/>
                <a:ea typeface="Tahoma"/>
                <a:cs typeface="Tahoma"/>
              </a:rPr>
              <a:t> Must be enrolled and an established AaR customer</a:t>
            </a:r>
            <a:endParaRPr lang="en-US" dirty="0"/>
          </a:p>
          <a:p>
            <a:pPr>
              <a:lnSpc>
                <a:spcPct val="114000"/>
              </a:lnSpc>
              <a:spcBef>
                <a:spcPts val="800"/>
              </a:spcBef>
              <a:spcAft>
                <a:spcPts val="800"/>
              </a:spcAft>
            </a:pPr>
            <a:r>
              <a:rPr lang="en-US" sz="1800" b="1" dirty="0">
                <a:latin typeface="Tahoma"/>
                <a:ea typeface="Tahoma"/>
                <a:cs typeface="Tahoma"/>
              </a:rPr>
              <a:t>Program Administration</a:t>
            </a:r>
            <a:r>
              <a:rPr lang="en-US" sz="1800" dirty="0">
                <a:latin typeface="Tahoma"/>
                <a:ea typeface="Tahoma"/>
                <a:cs typeface="Tahoma"/>
              </a:rPr>
              <a:t>: Modify the suspension policy</a:t>
            </a:r>
          </a:p>
          <a:p>
            <a:pPr>
              <a:lnSpc>
                <a:spcPct val="114000"/>
              </a:lnSpc>
              <a:spcBef>
                <a:spcPts val="800"/>
              </a:spcBef>
              <a:spcAft>
                <a:spcPts val="800"/>
              </a:spcAft>
            </a:pPr>
            <a:r>
              <a:rPr lang="en-US" sz="1800" b="1" dirty="0">
                <a:latin typeface="Tahoma"/>
                <a:ea typeface="Tahoma"/>
                <a:cs typeface="Tahoma"/>
              </a:rPr>
              <a:t>Vehicles: </a:t>
            </a:r>
            <a:r>
              <a:rPr lang="en-US" sz="1800" dirty="0">
                <a:latin typeface="Tahoma"/>
                <a:ea typeface="Tahoma"/>
                <a:cs typeface="Tahoma"/>
              </a:rPr>
              <a:t>Incentivize transportation network companies (TNCs) to provide wheelchair-accessible vehicles (WAVs)</a:t>
            </a:r>
          </a:p>
          <a:p>
            <a:pPr marL="0" indent="0">
              <a:lnSpc>
                <a:spcPct val="114000"/>
              </a:lnSpc>
              <a:spcBef>
                <a:spcPts val="800"/>
              </a:spcBef>
              <a:spcAft>
                <a:spcPts val="800"/>
              </a:spcAft>
              <a:buNone/>
            </a:pPr>
            <a:endParaRPr lang="en-US" sz="1800" dirty="0"/>
          </a:p>
        </p:txBody>
      </p:sp>
    </p:spTree>
    <p:extLst>
      <p:ext uri="{BB962C8B-B14F-4D97-AF65-F5344CB8AC3E}">
        <p14:creationId xmlns:p14="http://schemas.microsoft.com/office/powerpoint/2010/main" val="2253364102"/>
      </p:ext>
    </p:extLst>
  </p:cSld>
  <p:clrMapOvr>
    <a:masterClrMapping/>
  </p:clrMapOvr>
  <mc:AlternateContent xmlns:mc="http://schemas.openxmlformats.org/markup-compatibility/2006" xmlns:p14="http://schemas.microsoft.com/office/powerpoint/2010/main">
    <mc:Choice Requires="p14">
      <p:transition spd="slow" p14:dur="2000" advTm="70809"/>
    </mc:Choice>
    <mc:Fallback xmlns="">
      <p:transition spd="slow" advTm="70809"/>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RTD Theme">
  <a:themeElements>
    <a:clrScheme name="RTD5">
      <a:dk1>
        <a:srgbClr val="000000"/>
      </a:dk1>
      <a:lt1>
        <a:srgbClr val="FFFFFF"/>
      </a:lt1>
      <a:dk2>
        <a:srgbClr val="8A0A16"/>
      </a:dk2>
      <a:lt2>
        <a:srgbClr val="F3F3F3"/>
      </a:lt2>
      <a:accent1>
        <a:srgbClr val="CF0A2C"/>
      </a:accent1>
      <a:accent2>
        <a:srgbClr val="263B80"/>
      </a:accent2>
      <a:accent3>
        <a:srgbClr val="F6871F"/>
      </a:accent3>
      <a:accent4>
        <a:srgbClr val="FFC000"/>
      </a:accent4>
      <a:accent5>
        <a:srgbClr val="00A0DE"/>
      </a:accent5>
      <a:accent6>
        <a:srgbClr val="3CBDAC"/>
      </a:accent6>
      <a:hlink>
        <a:srgbClr val="0969B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_RTD_Agency_PPT" id="{799522A7-4C5C-DE45-A6AA-2526239E8780}" vid="{71306A9B-61C0-D54F-B120-E490FEB8B1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9af725-578f-427a-a133-cd173a082325">
      <UserInfo>
        <DisplayName>William Van Meter</DisplayName>
        <AccountId>19</AccountId>
        <AccountType/>
      </UserInfo>
      <UserInfo>
        <DisplayName>William Sirois</DisplayName>
        <AccountId>14</AccountId>
        <AccountType/>
      </UserInfo>
      <UserInfo>
        <DisplayName>Melissa Dubinsky</DisplayName>
        <AccountId>20</AccountId>
        <AccountType/>
      </UserInfo>
      <UserInfo>
        <DisplayName>Chessy Brady</DisplayName>
        <AccountId>7</AccountId>
        <AccountType/>
      </UserInfo>
      <UserInfo>
        <DisplayName>Charlie Stanfield</DisplayName>
        <AccountId>13</AccountId>
        <AccountType/>
      </UserInfo>
      <UserInfo>
        <DisplayName>Nataly Handlos</DisplayName>
        <AccountId>118</AccountId>
        <AccountType/>
      </UserInfo>
      <UserInfo>
        <DisplayName>Sage Thornbrugh</DisplayName>
        <AccountId>135</AccountId>
        <AccountType/>
      </UserInfo>
      <UserInfo>
        <DisplayName>Jessie Carter</DisplayName>
        <AccountId>91</AccountId>
        <AccountType/>
      </UserInfo>
      <UserInfo>
        <DisplayName>Brandon Figliolino</DisplayName>
        <AccountId>93</AccountId>
        <AccountType/>
      </UserInfo>
      <UserInfo>
        <DisplayName>Michael Davies</DisplayName>
        <AccountId>113</AccountId>
        <AccountType/>
      </UserInfo>
      <UserInfo>
        <DisplayName>Dan Merritt</DisplayName>
        <AccountId>141</AccountId>
        <AccountType/>
      </UserInfo>
      <UserInfo>
        <DisplayName>Tegan Rice</DisplayName>
        <AccountId>144</AccountId>
        <AccountType/>
      </UserInfo>
      <UserInfo>
        <DisplayName>Maux Sullivan</DisplayName>
        <AccountId>90</AccountId>
        <AccountType/>
      </UserInfo>
      <UserInfo>
        <DisplayName>Alicia Leitgeb</DisplayName>
        <AccountId>70</AccountId>
        <AccountType/>
      </UserInfo>
      <UserInfo>
        <DisplayName>Erin Vallejos</DisplayName>
        <AccountId>183</AccountId>
        <AccountType/>
      </UserInfo>
    </SharedWithUsers>
    <TaxCatchAll xmlns="5d9af725-578f-427a-a133-cd173a082325" xsi:nil="true"/>
    <lcf76f155ced4ddcb4097134ff3c332f xmlns="d0b7344a-50ef-4fa9-8951-ae4be18e1c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42A1BAEF6CBB4F932FDAC726CD97F2" ma:contentTypeVersion="15" ma:contentTypeDescription="Create a new document." ma:contentTypeScope="" ma:versionID="7b50d472f5554ab46fd058717f5a1828">
  <xsd:schema xmlns:xsd="http://www.w3.org/2001/XMLSchema" xmlns:xs="http://www.w3.org/2001/XMLSchema" xmlns:p="http://schemas.microsoft.com/office/2006/metadata/properties" xmlns:ns2="d0b7344a-50ef-4fa9-8951-ae4be18e1c4c" xmlns:ns3="5d9af725-578f-427a-a133-cd173a082325" targetNamespace="http://schemas.microsoft.com/office/2006/metadata/properties" ma:root="true" ma:fieldsID="6ebe7d1406d713d2478d3e2aa08a79cb" ns2:_="" ns3:_="">
    <xsd:import namespace="d0b7344a-50ef-4fa9-8951-ae4be18e1c4c"/>
    <xsd:import namespace="5d9af725-578f-427a-a133-cd173a0823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7344a-50ef-4fa9-8951-ae4be18e1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f1fc6e-0333-47de-9211-1e950c2fc5e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9af725-578f-427a-a133-cd173a0823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fcf423d-7cb7-4a0c-a737-5b4b2dba7f8c}" ma:internalName="TaxCatchAll" ma:showField="CatchAllData" ma:web="5d9af725-578f-427a-a133-cd173a082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19081-F6BF-47FC-B9EF-C629A09ED766}">
  <ds:schemaRefs>
    <ds:schemaRef ds:uri="http://www.w3.org/XML/1998/namespace"/>
    <ds:schemaRef ds:uri="d0b7344a-50ef-4fa9-8951-ae4be18e1c4c"/>
    <ds:schemaRef ds:uri="http://schemas.microsoft.com/office/2006/documentManagement/types"/>
    <ds:schemaRef ds:uri="http://schemas.openxmlformats.org/package/2006/metadata/core-properties"/>
    <ds:schemaRef ds:uri="5d9af725-578f-427a-a133-cd173a082325"/>
    <ds:schemaRef ds:uri="http://purl.org/dc/dcmityp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D331BAA-87DB-4C3E-8903-5A8398712A82}">
  <ds:schemaRefs>
    <ds:schemaRef ds:uri="http://schemas.microsoft.com/sharepoint/v3/contenttype/forms"/>
  </ds:schemaRefs>
</ds:datastoreItem>
</file>

<file path=customXml/itemProps3.xml><?xml version="1.0" encoding="utf-8"?>
<ds:datastoreItem xmlns:ds="http://schemas.openxmlformats.org/officeDocument/2006/customXml" ds:itemID="{377EEB75-19F2-4F38-9CAC-98204C17F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7344a-50ef-4fa9-8951-ae4be18e1c4c"/>
    <ds:schemaRef ds:uri="5d9af725-578f-427a-a133-cd173a082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TotalTime>
  <Words>1508</Words>
  <Application>Microsoft Office PowerPoint</Application>
  <PresentationFormat>Widescreen</PresentationFormat>
  <Paragraphs>137</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Courier New</vt:lpstr>
      <vt:lpstr>Montserrat</vt:lpstr>
      <vt:lpstr>Open Sans</vt:lpstr>
      <vt:lpstr>System Font Regular</vt:lpstr>
      <vt:lpstr>Tahoma</vt:lpstr>
      <vt:lpstr>Wingdings</vt:lpstr>
      <vt:lpstr>RTD Theme</vt:lpstr>
      <vt:lpstr>Paratransit Peer Review DECEMBER 2024 UPDATE</vt:lpstr>
      <vt:lpstr>Overview</vt:lpstr>
      <vt:lpstr>Paratransit Programs and Challenges</vt:lpstr>
      <vt:lpstr>Paratransit Program</vt:lpstr>
      <vt:lpstr>Access-on-Demand Service</vt:lpstr>
      <vt:lpstr>Access-on-Demand Service</vt:lpstr>
      <vt:lpstr>Proposed Changes</vt:lpstr>
      <vt:lpstr>Development of Proposed Changes</vt:lpstr>
      <vt:lpstr>Access-on-Demand Proposed Changes</vt:lpstr>
      <vt:lpstr>Access-a-Ride Proposed Changes</vt:lpstr>
      <vt:lpstr>Next Steps</vt:lpstr>
      <vt:lpstr>Outreach and Engagement Timeline</vt:lpstr>
      <vt:lpstr>Public Comment</vt:lpstr>
      <vt:lpstr>Public Comment Process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Sirois</dc:creator>
  <cp:lastModifiedBy>Gabe Christie</cp:lastModifiedBy>
  <cp:revision>4</cp:revision>
  <cp:lastPrinted>2024-09-24T19:52:05Z</cp:lastPrinted>
  <dcterms:created xsi:type="dcterms:W3CDTF">2022-05-02T22:19:26Z</dcterms:created>
  <dcterms:modified xsi:type="dcterms:W3CDTF">2024-12-11T21:23:24Z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0x010100C942A1BAEF6CBB4F932FDAC726CD97F2</vt:lpwstr>
  </property>
  <property fmtid="{D5CDD505-2E9C-101B-9397-08002B2CF9AE}" pid="3" name="MediaServiceImageTags">
    <vt:lpwstr/>
  </property>
</Properties>
</file>