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72" r:id="rId4"/>
  </p:sldMasterIdLst>
  <p:notesMasterIdLst>
    <p:notesMasterId r:id="rId41"/>
  </p:notesMasterIdLst>
  <p:handoutMasterIdLst>
    <p:handoutMasterId r:id="rId42"/>
  </p:handoutMasterIdLst>
  <p:sldIdLst>
    <p:sldId id="809" r:id="rId5"/>
    <p:sldId id="810" r:id="rId6"/>
    <p:sldId id="811" r:id="rId7"/>
    <p:sldId id="813" r:id="rId8"/>
    <p:sldId id="814" r:id="rId9"/>
    <p:sldId id="321" r:id="rId10"/>
    <p:sldId id="818" r:id="rId11"/>
    <p:sldId id="805" r:id="rId12"/>
    <p:sldId id="315" r:id="rId13"/>
    <p:sldId id="819" r:id="rId14"/>
    <p:sldId id="322" r:id="rId15"/>
    <p:sldId id="820" r:id="rId16"/>
    <p:sldId id="323" r:id="rId17"/>
    <p:sldId id="345" r:id="rId18"/>
    <p:sldId id="324" r:id="rId19"/>
    <p:sldId id="472" r:id="rId20"/>
    <p:sldId id="326" r:id="rId21"/>
    <p:sldId id="342" r:id="rId22"/>
    <p:sldId id="392" r:id="rId23"/>
    <p:sldId id="328" r:id="rId24"/>
    <p:sldId id="329" r:id="rId25"/>
    <p:sldId id="330" r:id="rId26"/>
    <p:sldId id="803" r:id="rId27"/>
    <p:sldId id="331" r:id="rId28"/>
    <p:sldId id="332" r:id="rId29"/>
    <p:sldId id="334" r:id="rId30"/>
    <p:sldId id="341" r:id="rId31"/>
    <p:sldId id="335" r:id="rId32"/>
    <p:sldId id="336" r:id="rId33"/>
    <p:sldId id="821" r:id="rId34"/>
    <p:sldId id="338" r:id="rId35"/>
    <p:sldId id="339" r:id="rId36"/>
    <p:sldId id="804" r:id="rId37"/>
    <p:sldId id="343" r:id="rId38"/>
    <p:sldId id="347" r:id="rId39"/>
    <p:sldId id="318" r:id="rId4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9FFA1E-E1A6-88B9-479F-92E81073BB20}" name="Dani McLean" initials="DM" userId="S::Dani.McLean@rtd-denver.com::5c7c9f3f-737d-4289-b41c-6e2bbfa9a4bf" providerId="AD"/>
  <p188:author id="{61E9AE80-E279-0F13-7338-1F35AA61AFB5}" name="William Sirois" initials="WS" userId="S::william.sirois@rtd-denver.com::32cee13a-21f3-4e25-bb90-098cb00d3f74" providerId="AD"/>
  <p188:author id="{252B8B98-093D-A8AC-733A-7A292DA326B0}" name="Carl Green" initials="CG" userId="S::carl.green@rtd-denver.com::186ee979-4bcf-4826-9d73-b3cfa51435e4" providerId="AD"/>
  <p188:author id="{A40DE5A6-A43E-5053-2E84-B7BB1ADFB6F5}" name="Alexis Serrano-Castro" initials="AS" userId="S::alexis.serrano-castro@rtd-denver.com::754173eb-aff7-4268-876a-d3e3f4c77f09" providerId="AD"/>
  <p188:author id="{5AEDD0BB-68AA-6C67-39EB-FA9F16EE9F1D}" name="Debra Johnson" initials="DJ" userId="S::Debra.Johnson@rtd-denver.com::be10d61a-0382-4693-9474-6453847e40c4" providerId="AD"/>
  <p188:author id="{9CC020BE-7077-5798-CABA-383C734860D3}" name="Nia Rollins" initials="NR" userId="S::Nia.Rollins@rtd-denver.com::92df7bff-14d9-4dd1-8206-bc086867099e" providerId="AD"/>
  <p188:author id="{2B02F5E0-C3D6-516E-E2F0-F5ABB772BE47}" name="Martin Romero" initials="MR" userId="S::Martin.Romero@rtd-denver.com::43cd0e6b-240a-48dd-ac04-419b51bbd10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William Sirois" initials="WS" lastIdx="12" clrIdx="6">
    <p:extLst>
      <p:ext uri="{19B8F6BF-5375-455C-9EA6-DF929625EA0E}">
        <p15:presenceInfo xmlns:p15="http://schemas.microsoft.com/office/powerpoint/2012/main" userId="S::william.sirois@rtd-denver.com::32cee13a-21f3-4e25-bb90-098cb00d3f74" providerId="AD"/>
      </p:ext>
    </p:extLst>
  </p:cmAuthor>
  <p:cmAuthor id="1" name="Laura Wolfgram" initials="LW" lastIdx="51" clrIdx="0">
    <p:extLst>
      <p:ext uri="{19B8F6BF-5375-455C-9EA6-DF929625EA0E}">
        <p15:presenceInfo xmlns:p15="http://schemas.microsoft.com/office/powerpoint/2012/main" userId="S::laura@fourninestech.com::ea12d2b1-297c-4396-9136-6b01c2f75307" providerId="AD"/>
      </p:ext>
    </p:extLst>
  </p:cmAuthor>
  <p:cmAuthor id="8" name="Christopher Quinn" initials="CQ" lastIdx="6" clrIdx="7">
    <p:extLst>
      <p:ext uri="{19B8F6BF-5375-455C-9EA6-DF929625EA0E}">
        <p15:presenceInfo xmlns:p15="http://schemas.microsoft.com/office/powerpoint/2012/main" userId="S::chris.quinn@rtd-denver.com::1bbb8ac3-c41e-4e7c-be7a-ba4ed4c50923" providerId="AD"/>
      </p:ext>
    </p:extLst>
  </p:cmAuthor>
  <p:cmAuthor id="2" name="cjpollan" initials="cj" lastIdx="1" clrIdx="1">
    <p:extLst>
      <p:ext uri="{19B8F6BF-5375-455C-9EA6-DF929625EA0E}">
        <p15:presenceInfo xmlns:p15="http://schemas.microsoft.com/office/powerpoint/2012/main" userId="S::cjpollan_gmail.com#ext#@rtddenver.onmicrosoft.com::79e5d541-917e-4f60-9e59-64792760c607" providerId="AD"/>
      </p:ext>
    </p:extLst>
  </p:cmAuthor>
  <p:cmAuthor id="9" name="Carl Green" initials="CG" lastIdx="11" clrIdx="8">
    <p:extLst>
      <p:ext uri="{19B8F6BF-5375-455C-9EA6-DF929625EA0E}">
        <p15:presenceInfo xmlns:p15="http://schemas.microsoft.com/office/powerpoint/2012/main" userId="S::carl.green@rtd-denver.com::186ee979-4bcf-4826-9d73-b3cfa51435e4" providerId="AD"/>
      </p:ext>
    </p:extLst>
  </p:cmAuthor>
  <p:cmAuthor id="3" name="jasmine" initials="ja" lastIdx="1" clrIdx="2">
    <p:extLst>
      <p:ext uri="{19B8F6BF-5375-455C-9EA6-DF929625EA0E}">
        <p15:presenceInfo xmlns:p15="http://schemas.microsoft.com/office/powerpoint/2012/main" userId="S::jasmine_fourninestech.com#ext#@rtddenver.onmicrosoft.com::d53663aa-8b5d-45a0-9ae7-3d08f1dbbd20" providerId="AD"/>
      </p:ext>
    </p:extLst>
  </p:cmAuthor>
  <p:cmAuthor id="10" name="Dani McLean" initials="DM" lastIdx="4" clrIdx="9">
    <p:extLst>
      <p:ext uri="{19B8F6BF-5375-455C-9EA6-DF929625EA0E}">
        <p15:presenceInfo xmlns:p15="http://schemas.microsoft.com/office/powerpoint/2012/main" userId="S::dani.mclean@rtd-denver.com::5c7c9f3f-737d-4289-b41c-6e2bbfa9a4bf" providerId="AD"/>
      </p:ext>
    </p:extLst>
  </p:cmAuthor>
  <p:cmAuthor id="4" name="Virginia Garcia Pivik" initials="VP" lastIdx="2" clrIdx="3">
    <p:extLst>
      <p:ext uri="{19B8F6BF-5375-455C-9EA6-DF929625EA0E}">
        <p15:presenceInfo xmlns:p15="http://schemas.microsoft.com/office/powerpoint/2012/main" userId="S::virginiaovejero_yahoo.com#ext#@rtddenver.onmicrosoft.com::85a47e04-c70e-4cf8-9742-65b09a66b13e" providerId="AD"/>
      </p:ext>
    </p:extLst>
  </p:cmAuthor>
  <p:cmAuthor id="11" name="Monika Treipl-Harnke" initials="MT" lastIdx="5" clrIdx="10">
    <p:extLst>
      <p:ext uri="{19B8F6BF-5375-455C-9EA6-DF929625EA0E}">
        <p15:presenceInfo xmlns:p15="http://schemas.microsoft.com/office/powerpoint/2012/main" userId="S::monika.treipl-harnke@rtd-denver.com::6ea98ac6-359d-462b-a56f-ae2655241aa7" providerId="AD"/>
      </p:ext>
    </p:extLst>
  </p:cmAuthor>
  <p:cmAuthor id="5" name="Laura Wolfgram" initials="LW [2]" lastIdx="13" clrIdx="4">
    <p:extLst>
      <p:ext uri="{19B8F6BF-5375-455C-9EA6-DF929625EA0E}">
        <p15:presenceInfo xmlns:p15="http://schemas.microsoft.com/office/powerpoint/2012/main" userId="S::laura_fourninestech.com#ext#@rtddenver.onmicrosoft.com::b5bb6a28-c5f0-4e09-a410-c5fe055530f7" providerId="AD"/>
      </p:ext>
    </p:extLst>
  </p:cmAuthor>
  <p:cmAuthor id="12" name="Melissa Dubinsky" initials="MD" lastIdx="1" clrIdx="11">
    <p:extLst>
      <p:ext uri="{19B8F6BF-5375-455C-9EA6-DF929625EA0E}">
        <p15:presenceInfo xmlns:p15="http://schemas.microsoft.com/office/powerpoint/2012/main" userId="S::melissa.dubinsky@rtd-denver.com::b793ef71-1e24-4b53-8607-37ed0174c55c" providerId="AD"/>
      </p:ext>
    </p:extLst>
  </p:cmAuthor>
  <p:cmAuthor id="6" name="Brandon Figliolino" initials="BF" lastIdx="2" clrIdx="5">
    <p:extLst>
      <p:ext uri="{19B8F6BF-5375-455C-9EA6-DF929625EA0E}">
        <p15:presenceInfo xmlns:p15="http://schemas.microsoft.com/office/powerpoint/2012/main" userId="S::brandon.figliolino@rtd-denver.com::407315d2-36b5-4a9a-b32c-03e0e257e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71F"/>
    <a:srgbClr val="FFFFFF"/>
    <a:srgbClr val="CF0A2C"/>
    <a:srgbClr val="002F87"/>
    <a:srgbClr val="41C1EF"/>
    <a:srgbClr val="009483"/>
    <a:srgbClr val="EDCCCD"/>
    <a:srgbClr val="F6E7E8"/>
    <a:srgbClr val="F8E4EC"/>
    <a:srgbClr val="24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305B2D-679A-4B23-B106-9C994DFBE5BE}" v="1" dt="2025-05-29T22:06:00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3566" autoAdjust="0"/>
  </p:normalViewPr>
  <p:slideViewPr>
    <p:cSldViewPr snapToGrid="0">
      <p:cViewPr varScale="1">
        <p:scale>
          <a:sx n="104" d="100"/>
          <a:sy n="104" d="100"/>
        </p:scale>
        <p:origin x="84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"/>
    </p:cViewPr>
  </p:sorterViewPr>
  <p:notesViewPr>
    <p:cSldViewPr snapToGrid="0">
      <p:cViewPr>
        <p:scale>
          <a:sx n="90" d="100"/>
          <a:sy n="90" d="100"/>
        </p:scale>
        <p:origin x="3732" y="-3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F97815-E80E-A041-AED0-35170BEFFA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Regional Transportation District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F8B58-4BFF-2349-9633-02A1AAAF7D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3939D-8E41-9A47-BC36-2837CD800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315283-7C58-0843-91F2-10153012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1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Regional Transportation District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14E8224-E466-B240-AA46-5850534386F9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BBCFDA-875E-B543-B61B-7BE86F07F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5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34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34259-5FA8-D069-3C73-87724A4EA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37B7A-E94A-1713-14E0-9FBEB7F7B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ADC45-0881-A0F6-DEBE-7771032FE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2745D-0986-088A-367B-897B0E262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83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38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74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70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84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55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17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8F07D-D4C2-4718-82E1-AB19FCB00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6FD4B8-79A0-66E6-DE27-D2B56929D0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E29F01-5314-C962-E7A8-C25675B20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356074"/>
          </a:xfrm>
        </p:spPr>
        <p:txBody>
          <a:bodyPr/>
          <a:lstStyle/>
          <a:p>
            <a:r>
              <a:rPr lang="en-US" dirty="0"/>
              <a:t>With the current already awarded contracts for FFY 2026, 2027 and 2028</a:t>
            </a:r>
          </a:p>
          <a:p>
            <a:endParaRPr lang="en-US" dirty="0"/>
          </a:p>
          <a:p>
            <a:r>
              <a:rPr lang="en-US" dirty="0"/>
              <a:t>You may think was a big amount of money going to DBEs or a DBE Goal hard to achieve, right?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You should know that DBE Triennial Goals in the past has been on 24%, 20.3% and 21%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Doing the assessment is hard, but is only one part of the challenge. Having the PMs supporting the established goals and working as a holistic team, is another 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/>
              <a:t>Here is how you come to play?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0357E-75AC-5FFD-45EA-90120EA5E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21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60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1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26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-15" dirty="0"/>
              <a:t>After calculating the </a:t>
            </a:r>
            <a:r>
              <a:rPr lang="en-US" b="1" i="1" u="sng" spc="-15" dirty="0"/>
              <a:t>‘Base Figure’ </a:t>
            </a:r>
            <a:r>
              <a:rPr lang="en-US" spc="-15" dirty="0"/>
              <a:t> we examined other available factors within our marketplace to determine whether we would make any adjustments to the </a:t>
            </a:r>
            <a:r>
              <a:rPr lang="en-US" b="1" i="1" u="sng" spc="-15" dirty="0"/>
              <a:t>‘Base Figure’  </a:t>
            </a:r>
            <a:r>
              <a:rPr lang="en-US" spc="-15" dirty="0"/>
              <a:t>to obtain our overall DBE goal. The following factors were considered to adjust our </a:t>
            </a:r>
            <a:r>
              <a:rPr lang="en-US" b="1" i="1" u="sng" spc="-15" dirty="0"/>
              <a:t>‘Base Figure’: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79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44889-AA78-89DC-5A88-395EEEEDA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399F7-C844-5F52-DF76-AAEEEE9CF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C6145-7D21-45EA-4339-A4BFFAB2E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4356074"/>
          </a:xfrm>
        </p:spPr>
        <p:txBody>
          <a:bodyPr/>
          <a:lstStyle/>
          <a:p>
            <a:r>
              <a:rPr lang="en-US" dirty="0"/>
              <a:t>With the current already awarded contracts for FFY 2026, 2027 and 2028</a:t>
            </a:r>
          </a:p>
          <a:p>
            <a:endParaRPr lang="en-US" dirty="0"/>
          </a:p>
          <a:p>
            <a:r>
              <a:rPr lang="en-US" dirty="0"/>
              <a:t>You may think was a big amount of money going to DBEs or a DBE Goal hard to achieve, right?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You should know that DBE Triennial Goals in the past has been on 24%, 20.3% and 21%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Doing the assessment is hard, but is only one part of the challenge. Having the PMs supporting the established goals and working as a holistic team, is another 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/>
              <a:t>Here is how you come to play?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7ED78-E4C5-4A7C-3C37-44A0ABE6F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76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-15" dirty="0"/>
              <a:t>After calculating the </a:t>
            </a:r>
            <a:r>
              <a:rPr lang="en-US" b="1" i="1" u="sng" spc="-15" dirty="0"/>
              <a:t>‘Base Figure’ </a:t>
            </a:r>
            <a:r>
              <a:rPr lang="en-US" spc="-15" dirty="0"/>
              <a:t> we examined other available factors within our marketplace to determine whether we would make any adjustments to the </a:t>
            </a:r>
            <a:r>
              <a:rPr lang="en-US" b="1" i="1" u="sng" spc="-15" dirty="0"/>
              <a:t>‘Base Figure’  </a:t>
            </a:r>
            <a:r>
              <a:rPr lang="en-US" spc="-15" dirty="0"/>
              <a:t>to obtain our overall DBE goal. The following factors were considered to adjust our </a:t>
            </a:r>
            <a:r>
              <a:rPr lang="en-US" b="1" i="1" u="sng" spc="-15" dirty="0"/>
              <a:t>‘Base Figure’: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74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-15" dirty="0"/>
              <a:t>After calculating the </a:t>
            </a:r>
            <a:r>
              <a:rPr lang="en-US" b="1" i="1" u="sng" spc="-15" dirty="0"/>
              <a:t>‘Base Figure’ </a:t>
            </a:r>
            <a:r>
              <a:rPr lang="en-US" spc="-15" dirty="0"/>
              <a:t> we examined other available factors within our marketplace to determine whether we would make any adjustments to the </a:t>
            </a:r>
            <a:r>
              <a:rPr lang="en-US" b="1" i="1" u="sng" spc="-15" dirty="0"/>
              <a:t>‘Base Figure’  </a:t>
            </a:r>
            <a:r>
              <a:rPr lang="en-US" spc="-15" dirty="0"/>
              <a:t>to obtain our overall DBE goal. The following factors were considered to adjust our </a:t>
            </a:r>
            <a:r>
              <a:rPr lang="en-US" b="1" i="1" u="sng" spc="-15" dirty="0"/>
              <a:t>‘Base Figure’: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97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-15" dirty="0"/>
              <a:t>After calculating the </a:t>
            </a:r>
            <a:r>
              <a:rPr lang="en-US" b="1" i="1" u="sng" spc="-15" dirty="0"/>
              <a:t>‘Base Figure’ </a:t>
            </a:r>
            <a:r>
              <a:rPr lang="en-US" spc="-15" dirty="0"/>
              <a:t> we examined other available factors within our marketplace to determine whether we would make any adjustments to the </a:t>
            </a:r>
            <a:r>
              <a:rPr lang="en-US" b="1" i="1" u="sng" spc="-15" dirty="0"/>
              <a:t>‘Base Figure’  </a:t>
            </a:r>
            <a:r>
              <a:rPr lang="en-US" spc="-15" dirty="0"/>
              <a:t>to obtain our overall DBE goal. The following factors were considered to adjust our </a:t>
            </a:r>
            <a:r>
              <a:rPr lang="en-US" b="1" i="1" u="sng" spc="-15" dirty="0"/>
              <a:t>‘Base Figure’: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15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-15" dirty="0"/>
              <a:t>After calculating the </a:t>
            </a:r>
            <a:r>
              <a:rPr lang="en-US" b="1" i="1" u="sng" spc="-15" dirty="0"/>
              <a:t>‘Base Figure’ </a:t>
            </a:r>
            <a:r>
              <a:rPr lang="en-US" spc="-15" dirty="0"/>
              <a:t> we examined other available factors within our marketplace to determine whether we would make any adjustments to the </a:t>
            </a:r>
            <a:r>
              <a:rPr lang="en-US" b="1" i="1" u="sng" spc="-15" dirty="0"/>
              <a:t>‘Base Figure’  </a:t>
            </a:r>
            <a:r>
              <a:rPr lang="en-US" spc="-15" dirty="0"/>
              <a:t>to obtain our overall DBE goal. The following factors were considered to adjust our </a:t>
            </a:r>
            <a:r>
              <a:rPr lang="en-US" b="1" i="1" u="sng" spc="-15" dirty="0"/>
              <a:t>‘Base Figure’: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6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-15" dirty="0"/>
              <a:t>After calculating the </a:t>
            </a:r>
            <a:r>
              <a:rPr lang="en-US" b="1" i="1" u="sng" spc="-15" dirty="0"/>
              <a:t>‘Base Figure’ </a:t>
            </a:r>
            <a:r>
              <a:rPr lang="en-US" spc="-15" dirty="0"/>
              <a:t> we examined other available factors within our marketplace to determine whether we would make any adjustments to the </a:t>
            </a:r>
            <a:r>
              <a:rPr lang="en-US" b="1" i="1" u="sng" spc="-15" dirty="0"/>
              <a:t>‘Base Figure’  </a:t>
            </a:r>
            <a:r>
              <a:rPr lang="en-US" spc="-15" dirty="0"/>
              <a:t>to obtain our overall DBE goal. The following factors were considered to adjust our </a:t>
            </a:r>
            <a:r>
              <a:rPr lang="en-US" b="1" i="1" u="sng" spc="-15" dirty="0"/>
              <a:t>‘Base Figure’: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41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5080">
              <a:lnSpc>
                <a:spcPct val="80000"/>
              </a:lnSpc>
              <a:tabLst>
                <a:tab pos="759460" algn="l"/>
              </a:tabLst>
            </a:pPr>
            <a:r>
              <a:rPr lang="en-US" b="1" spc="-20" dirty="0"/>
              <a:t>T</a:t>
            </a:r>
            <a:r>
              <a:rPr lang="en-US" b="1" spc="-25" dirty="0"/>
              <a:t>h</a:t>
            </a:r>
            <a:r>
              <a:rPr lang="en-US" b="1" dirty="0"/>
              <a:t>e</a:t>
            </a:r>
            <a:r>
              <a:rPr lang="en-US" b="1" spc="-5" dirty="0"/>
              <a:t> </a:t>
            </a:r>
            <a:r>
              <a:rPr lang="en-US" b="1" spc="-15" dirty="0"/>
              <a:t>race-</a:t>
            </a:r>
            <a:r>
              <a:rPr lang="en-US" b="1" spc="-10" dirty="0"/>
              <a:t>neutral</a:t>
            </a:r>
            <a:r>
              <a:rPr lang="en-US" b="1" spc="-25" dirty="0"/>
              <a:t> </a:t>
            </a:r>
            <a:r>
              <a:rPr lang="en-US" b="1" spc="-15" dirty="0"/>
              <a:t>co</a:t>
            </a:r>
            <a:r>
              <a:rPr lang="en-US" b="1" spc="-30" dirty="0"/>
              <a:t>m</a:t>
            </a:r>
            <a:r>
              <a:rPr lang="en-US" b="1" spc="-15" dirty="0"/>
              <a:t>ponents</a:t>
            </a:r>
            <a:r>
              <a:rPr lang="en-US" b="1" spc="-10" dirty="0"/>
              <a:t> of</a:t>
            </a:r>
            <a:r>
              <a:rPr lang="en-US" b="1" spc="10" dirty="0"/>
              <a:t> </a:t>
            </a:r>
            <a:r>
              <a:rPr lang="en-US" b="1" spc="-15" dirty="0"/>
              <a:t>our</a:t>
            </a:r>
            <a:r>
              <a:rPr lang="en-US" b="1" dirty="0"/>
              <a:t> </a:t>
            </a:r>
            <a:r>
              <a:rPr lang="en-US" b="1" spc="-15" dirty="0"/>
              <a:t>D</a:t>
            </a:r>
            <a:r>
              <a:rPr lang="en-US" b="1" spc="-25" dirty="0"/>
              <a:t>B</a:t>
            </a:r>
            <a:r>
              <a:rPr lang="en-US" b="1" spc="-15" dirty="0"/>
              <a:t>E</a:t>
            </a:r>
            <a:r>
              <a:rPr lang="en-US" b="1" dirty="0"/>
              <a:t> </a:t>
            </a:r>
            <a:r>
              <a:rPr lang="en-US" b="1" spc="-20" dirty="0"/>
              <a:t>Pr</a:t>
            </a:r>
            <a:r>
              <a:rPr lang="en-US" b="1" spc="-15" dirty="0"/>
              <a:t>ogram</a:t>
            </a:r>
            <a:r>
              <a:rPr lang="en-US" b="1" spc="-30" dirty="0"/>
              <a:t> </a:t>
            </a:r>
            <a:r>
              <a:rPr lang="en-US" b="1" spc="-10" dirty="0"/>
              <a:t>re</a:t>
            </a:r>
            <a:r>
              <a:rPr lang="en-US" b="1" spc="-25" dirty="0"/>
              <a:t>f</a:t>
            </a:r>
            <a:r>
              <a:rPr lang="en-US" b="1" spc="-10" dirty="0"/>
              <a:t>lect</a:t>
            </a:r>
            <a:r>
              <a:rPr lang="en-US" b="1" spc="-20" dirty="0"/>
              <a:t> </a:t>
            </a:r>
            <a:r>
              <a:rPr lang="en-US" b="1" spc="-15" dirty="0"/>
              <a:t>our</a:t>
            </a:r>
            <a:r>
              <a:rPr lang="en-US" b="1" spc="-10" dirty="0"/>
              <a:t> </a:t>
            </a:r>
            <a:r>
              <a:rPr lang="en-US" b="1" spc="-20" dirty="0"/>
              <a:t>e</a:t>
            </a:r>
            <a:r>
              <a:rPr lang="en-US" b="1" spc="30" dirty="0"/>
              <a:t>f</a:t>
            </a:r>
            <a:r>
              <a:rPr lang="en-US" b="1" spc="-35" dirty="0"/>
              <a:t>f</a:t>
            </a:r>
            <a:r>
              <a:rPr lang="en-US" b="1" spc="-15" dirty="0"/>
              <a:t>o</a:t>
            </a:r>
            <a:r>
              <a:rPr lang="en-US" b="1" spc="40" dirty="0"/>
              <a:t>r</a:t>
            </a:r>
            <a:r>
              <a:rPr lang="en-US" b="1" spc="-15" dirty="0"/>
              <a:t>t</a:t>
            </a:r>
            <a:r>
              <a:rPr lang="en-US" b="1" spc="-10" dirty="0"/>
              <a:t>s</a:t>
            </a:r>
            <a:r>
              <a:rPr lang="en-US" b="1" spc="-5" dirty="0"/>
              <a:t> </a:t>
            </a:r>
            <a:r>
              <a:rPr lang="en-US" b="1" spc="-45" dirty="0"/>
              <a:t>t</a:t>
            </a:r>
            <a:r>
              <a:rPr lang="en-US" b="1" spc="-15" dirty="0"/>
              <a:t>o</a:t>
            </a:r>
            <a:r>
              <a:rPr lang="en-US" b="1" spc="-5" dirty="0"/>
              <a:t> r</a:t>
            </a:r>
            <a:r>
              <a:rPr lang="en-US" b="1" spc="-20" dirty="0"/>
              <a:t>ea</a:t>
            </a:r>
            <a:r>
              <a:rPr lang="en-US" b="1" spc="-5" dirty="0"/>
              <a:t>c</a:t>
            </a:r>
            <a:r>
              <a:rPr lang="en-US" b="1" spc="-15" dirty="0"/>
              <a:t>h out</a:t>
            </a:r>
            <a:r>
              <a:rPr lang="en-US" b="1" dirty="0"/>
              <a:t> </a:t>
            </a:r>
            <a:r>
              <a:rPr lang="en-US" b="1" spc="-15" dirty="0"/>
              <a:t>and</a:t>
            </a:r>
            <a:r>
              <a:rPr lang="en-US" b="1" spc="-5" dirty="0"/>
              <a:t> </a:t>
            </a:r>
            <a:r>
              <a:rPr lang="en-US" b="1" spc="-10" dirty="0"/>
              <a:t>assist</a:t>
            </a:r>
            <a:r>
              <a:rPr lang="en-US" b="1" spc="5" dirty="0"/>
              <a:t> companies in ways </a:t>
            </a:r>
            <a:r>
              <a:rPr lang="en-US" b="1" spc="-20" dirty="0"/>
              <a:t>tha</a:t>
            </a:r>
            <a:r>
              <a:rPr lang="en-US" b="1" spc="-10" dirty="0"/>
              <a:t>t</a:t>
            </a:r>
            <a:r>
              <a:rPr lang="en-US" b="1" spc="15" dirty="0"/>
              <a:t> </a:t>
            </a:r>
            <a:r>
              <a:rPr lang="en-US" b="1" spc="-15" dirty="0"/>
              <a:t>are</a:t>
            </a:r>
            <a:r>
              <a:rPr lang="en-US" b="1" spc="-5" dirty="0"/>
              <a:t> </a:t>
            </a:r>
            <a:r>
              <a:rPr lang="en-US" b="1" spc="-45" dirty="0"/>
              <a:t>av</a:t>
            </a:r>
            <a:r>
              <a:rPr lang="en-US" b="1" spc="-10" dirty="0"/>
              <a:t>ailable</a:t>
            </a:r>
            <a:r>
              <a:rPr lang="en-US" b="1" spc="-25" dirty="0"/>
              <a:t> </a:t>
            </a:r>
            <a:r>
              <a:rPr lang="en-US" b="1" spc="-50" dirty="0"/>
              <a:t>t</a:t>
            </a:r>
            <a:r>
              <a:rPr lang="en-US" b="1" spc="-15" dirty="0"/>
              <a:t>o</a:t>
            </a:r>
            <a:r>
              <a:rPr lang="en-US" b="1" spc="-5" dirty="0"/>
              <a:t> </a:t>
            </a:r>
            <a:r>
              <a:rPr lang="en-US" b="1" spc="-15" dirty="0"/>
              <a:t>a</a:t>
            </a:r>
            <a:r>
              <a:rPr lang="en-US" b="1" spc="-5" dirty="0"/>
              <a:t>l</a:t>
            </a:r>
            <a:r>
              <a:rPr lang="en-US" b="1" spc="-10" dirty="0"/>
              <a:t>l businesses, includ</a:t>
            </a:r>
            <a:r>
              <a:rPr lang="en-US" b="1" spc="-5" dirty="0"/>
              <a:t>i</a:t>
            </a:r>
            <a:r>
              <a:rPr lang="en-US" b="1" spc="-15" dirty="0"/>
              <a:t>ng minorit</a:t>
            </a:r>
            <a:r>
              <a:rPr lang="en-US" b="1" spc="-10" dirty="0"/>
              <a:t>y</a:t>
            </a:r>
            <a:r>
              <a:rPr lang="en-US" b="1" spc="5" dirty="0"/>
              <a:t> </a:t>
            </a:r>
            <a:r>
              <a:rPr lang="en-US" b="1" spc="-15" dirty="0"/>
              <a:t>and</a:t>
            </a:r>
            <a:r>
              <a:rPr lang="en-US" b="1" dirty="0"/>
              <a:t> </a:t>
            </a:r>
            <a:r>
              <a:rPr lang="en-US" b="1" spc="-30" dirty="0"/>
              <a:t>w</a:t>
            </a:r>
            <a:r>
              <a:rPr lang="en-US" b="1" spc="-15" dirty="0"/>
              <a:t>ome</a:t>
            </a:r>
            <a:r>
              <a:rPr lang="en-US" b="1" spc="-10" dirty="0"/>
              <a:t>n</a:t>
            </a:r>
            <a:r>
              <a:rPr lang="en-US" b="1" spc="-15" dirty="0"/>
              <a:t>-</a:t>
            </a:r>
            <a:r>
              <a:rPr lang="en-US" b="1" spc="-40" dirty="0"/>
              <a:t>o</a:t>
            </a:r>
            <a:r>
              <a:rPr lang="en-US" b="1" spc="-15" dirty="0"/>
              <a:t>wned</a:t>
            </a:r>
            <a:r>
              <a:rPr lang="en-US" b="1" spc="-5" dirty="0"/>
              <a:t> </a:t>
            </a:r>
            <a:r>
              <a:rPr lang="en-US" b="1" spc="-10" dirty="0"/>
              <a:t>businesses, in </a:t>
            </a:r>
            <a:r>
              <a:rPr lang="en-US" b="1" spc="-15" dirty="0"/>
              <a:t>our</a:t>
            </a:r>
            <a:r>
              <a:rPr lang="en-US" b="1" spc="-5" dirty="0"/>
              <a:t> </a:t>
            </a:r>
            <a:r>
              <a:rPr lang="en-US" b="1" spc="-20" dirty="0"/>
              <a:t>se</a:t>
            </a:r>
            <a:r>
              <a:rPr lang="en-US" b="1" spc="30" dirty="0"/>
              <a:t>r</a:t>
            </a:r>
            <a:r>
              <a:rPr lang="en-US" b="1" spc="-15" dirty="0"/>
              <a:t>vice </a:t>
            </a:r>
            <a:r>
              <a:rPr lang="en-US" b="1" spc="-10" dirty="0"/>
              <a:t>area.</a:t>
            </a:r>
            <a:r>
              <a:rPr lang="en-US" b="1" dirty="0"/>
              <a:t>  </a:t>
            </a:r>
            <a:r>
              <a:rPr lang="en-US" b="1" spc="-25" dirty="0"/>
              <a:t>T</a:t>
            </a:r>
            <a:r>
              <a:rPr lang="en-US" b="1" spc="-15" dirty="0"/>
              <a:t>he</a:t>
            </a:r>
            <a:r>
              <a:rPr lang="en-US" b="1" spc="-5" dirty="0"/>
              <a:t> </a:t>
            </a:r>
            <a:r>
              <a:rPr lang="en-US" b="1" spc="-15" dirty="0"/>
              <a:t>race-</a:t>
            </a:r>
            <a:r>
              <a:rPr lang="en-US" b="1" spc="-10" dirty="0"/>
              <a:t>neutral</a:t>
            </a:r>
            <a:r>
              <a:rPr lang="en-US" b="1" spc="-25" dirty="0"/>
              <a:t> </a:t>
            </a:r>
            <a:r>
              <a:rPr lang="en-US" b="1" spc="-20" dirty="0"/>
              <a:t>e</a:t>
            </a:r>
            <a:r>
              <a:rPr lang="en-US" b="1" spc="30" dirty="0"/>
              <a:t>f</a:t>
            </a:r>
            <a:r>
              <a:rPr lang="en-US" b="1" spc="-35" dirty="0"/>
              <a:t>f</a:t>
            </a:r>
            <a:r>
              <a:rPr lang="en-US" b="1" spc="-15" dirty="0"/>
              <a:t>o</a:t>
            </a:r>
            <a:r>
              <a:rPr lang="en-US" b="1" spc="40" dirty="0"/>
              <a:t>r</a:t>
            </a:r>
            <a:r>
              <a:rPr lang="en-US" b="1" spc="-15" dirty="0"/>
              <a:t>t</a:t>
            </a:r>
            <a:r>
              <a:rPr lang="en-US" b="1" spc="-10" dirty="0"/>
              <a:t>s</a:t>
            </a:r>
            <a:r>
              <a:rPr lang="en-US" b="1" spc="10" dirty="0"/>
              <a:t> </a:t>
            </a:r>
            <a:r>
              <a:rPr lang="en-US" b="1" spc="-10" dirty="0"/>
              <a:t>include: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0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0B498-3737-B3B6-B240-19458EE89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9326D0-14B7-F621-E385-28580891F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EB0CCF-5678-E2CA-4E44-7E1594C4C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F5B6D-906A-2FDC-3057-EB298CD28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66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5080">
              <a:lnSpc>
                <a:spcPct val="80000"/>
              </a:lnSpc>
              <a:tabLst>
                <a:tab pos="759460" algn="l"/>
              </a:tabLst>
            </a:pPr>
            <a:r>
              <a:rPr lang="en-US" b="1" spc="-20" dirty="0"/>
              <a:t>T</a:t>
            </a:r>
            <a:r>
              <a:rPr lang="en-US" b="1" spc="-25" dirty="0"/>
              <a:t>h</a:t>
            </a:r>
            <a:r>
              <a:rPr lang="en-US" b="1" dirty="0"/>
              <a:t>e</a:t>
            </a:r>
            <a:r>
              <a:rPr lang="en-US" b="1" spc="-5" dirty="0"/>
              <a:t> </a:t>
            </a:r>
            <a:r>
              <a:rPr lang="en-US" b="1" spc="-15" dirty="0"/>
              <a:t>race-</a:t>
            </a:r>
            <a:r>
              <a:rPr lang="en-US" b="1" spc="-10" dirty="0"/>
              <a:t>neutral</a:t>
            </a:r>
            <a:r>
              <a:rPr lang="en-US" b="1" spc="-25" dirty="0"/>
              <a:t> </a:t>
            </a:r>
            <a:r>
              <a:rPr lang="en-US" b="1" spc="-15" dirty="0"/>
              <a:t>co</a:t>
            </a:r>
            <a:r>
              <a:rPr lang="en-US" b="1" spc="-30" dirty="0"/>
              <a:t>m</a:t>
            </a:r>
            <a:r>
              <a:rPr lang="en-US" b="1" spc="-15" dirty="0"/>
              <a:t>ponents</a:t>
            </a:r>
            <a:r>
              <a:rPr lang="en-US" b="1" spc="-10" dirty="0"/>
              <a:t> of</a:t>
            </a:r>
            <a:r>
              <a:rPr lang="en-US" b="1" spc="10" dirty="0"/>
              <a:t> </a:t>
            </a:r>
            <a:r>
              <a:rPr lang="en-US" b="1" spc="-15" dirty="0"/>
              <a:t>our</a:t>
            </a:r>
            <a:r>
              <a:rPr lang="en-US" b="1" dirty="0"/>
              <a:t> </a:t>
            </a:r>
            <a:r>
              <a:rPr lang="en-US" b="1" spc="-15" dirty="0"/>
              <a:t>D</a:t>
            </a:r>
            <a:r>
              <a:rPr lang="en-US" b="1" spc="-25" dirty="0"/>
              <a:t>B</a:t>
            </a:r>
            <a:r>
              <a:rPr lang="en-US" b="1" spc="-15" dirty="0"/>
              <a:t>E</a:t>
            </a:r>
            <a:r>
              <a:rPr lang="en-US" b="1" dirty="0"/>
              <a:t> </a:t>
            </a:r>
            <a:r>
              <a:rPr lang="en-US" b="1" spc="-20" dirty="0"/>
              <a:t>Pr</a:t>
            </a:r>
            <a:r>
              <a:rPr lang="en-US" b="1" spc="-15" dirty="0"/>
              <a:t>ogram</a:t>
            </a:r>
            <a:r>
              <a:rPr lang="en-US" b="1" spc="-30" dirty="0"/>
              <a:t> </a:t>
            </a:r>
            <a:r>
              <a:rPr lang="en-US" b="1" spc="-10" dirty="0"/>
              <a:t>re</a:t>
            </a:r>
            <a:r>
              <a:rPr lang="en-US" b="1" spc="-25" dirty="0"/>
              <a:t>f</a:t>
            </a:r>
            <a:r>
              <a:rPr lang="en-US" b="1" spc="-10" dirty="0"/>
              <a:t>lect</a:t>
            </a:r>
            <a:r>
              <a:rPr lang="en-US" b="1" spc="-20" dirty="0"/>
              <a:t> </a:t>
            </a:r>
            <a:r>
              <a:rPr lang="en-US" b="1" spc="-15" dirty="0"/>
              <a:t>our</a:t>
            </a:r>
            <a:r>
              <a:rPr lang="en-US" b="1" spc="-10" dirty="0"/>
              <a:t> </a:t>
            </a:r>
            <a:r>
              <a:rPr lang="en-US" b="1" spc="-20" dirty="0"/>
              <a:t>e</a:t>
            </a:r>
            <a:r>
              <a:rPr lang="en-US" b="1" spc="30" dirty="0"/>
              <a:t>f</a:t>
            </a:r>
            <a:r>
              <a:rPr lang="en-US" b="1" spc="-35" dirty="0"/>
              <a:t>f</a:t>
            </a:r>
            <a:r>
              <a:rPr lang="en-US" b="1" spc="-15" dirty="0"/>
              <a:t>o</a:t>
            </a:r>
            <a:r>
              <a:rPr lang="en-US" b="1" spc="40" dirty="0"/>
              <a:t>r</a:t>
            </a:r>
            <a:r>
              <a:rPr lang="en-US" b="1" spc="-15" dirty="0"/>
              <a:t>t</a:t>
            </a:r>
            <a:r>
              <a:rPr lang="en-US" b="1" spc="-10" dirty="0"/>
              <a:t>s</a:t>
            </a:r>
            <a:r>
              <a:rPr lang="en-US" b="1" spc="-5" dirty="0"/>
              <a:t> </a:t>
            </a:r>
            <a:r>
              <a:rPr lang="en-US" b="1" spc="-45" dirty="0"/>
              <a:t>t</a:t>
            </a:r>
            <a:r>
              <a:rPr lang="en-US" b="1" spc="-15" dirty="0"/>
              <a:t>o</a:t>
            </a:r>
            <a:r>
              <a:rPr lang="en-US" b="1" spc="-5" dirty="0"/>
              <a:t> r</a:t>
            </a:r>
            <a:r>
              <a:rPr lang="en-US" b="1" spc="-20" dirty="0"/>
              <a:t>ea</a:t>
            </a:r>
            <a:r>
              <a:rPr lang="en-US" b="1" spc="-5" dirty="0"/>
              <a:t>c</a:t>
            </a:r>
            <a:r>
              <a:rPr lang="en-US" b="1" spc="-15" dirty="0"/>
              <a:t>h out</a:t>
            </a:r>
            <a:r>
              <a:rPr lang="en-US" b="1" dirty="0"/>
              <a:t> </a:t>
            </a:r>
            <a:r>
              <a:rPr lang="en-US" b="1" spc="-15" dirty="0"/>
              <a:t>and</a:t>
            </a:r>
            <a:r>
              <a:rPr lang="en-US" b="1" spc="-5" dirty="0"/>
              <a:t> </a:t>
            </a:r>
            <a:r>
              <a:rPr lang="en-US" b="1" spc="-10" dirty="0"/>
              <a:t>assist</a:t>
            </a:r>
            <a:r>
              <a:rPr lang="en-US" b="1" spc="5" dirty="0"/>
              <a:t> companies in ways </a:t>
            </a:r>
            <a:r>
              <a:rPr lang="en-US" b="1" spc="-20" dirty="0"/>
              <a:t>tha</a:t>
            </a:r>
            <a:r>
              <a:rPr lang="en-US" b="1" spc="-10" dirty="0"/>
              <a:t>t</a:t>
            </a:r>
            <a:r>
              <a:rPr lang="en-US" b="1" spc="15" dirty="0"/>
              <a:t> </a:t>
            </a:r>
            <a:r>
              <a:rPr lang="en-US" b="1" spc="-15" dirty="0"/>
              <a:t>are</a:t>
            </a:r>
            <a:r>
              <a:rPr lang="en-US" b="1" spc="-5" dirty="0"/>
              <a:t> </a:t>
            </a:r>
            <a:r>
              <a:rPr lang="en-US" b="1" spc="-45" dirty="0"/>
              <a:t>av</a:t>
            </a:r>
            <a:r>
              <a:rPr lang="en-US" b="1" spc="-10" dirty="0"/>
              <a:t>ailable</a:t>
            </a:r>
            <a:r>
              <a:rPr lang="en-US" b="1" spc="-25" dirty="0"/>
              <a:t> </a:t>
            </a:r>
            <a:r>
              <a:rPr lang="en-US" b="1" spc="-50" dirty="0"/>
              <a:t>t</a:t>
            </a:r>
            <a:r>
              <a:rPr lang="en-US" b="1" spc="-15" dirty="0"/>
              <a:t>o</a:t>
            </a:r>
            <a:r>
              <a:rPr lang="en-US" b="1" spc="-5" dirty="0"/>
              <a:t> </a:t>
            </a:r>
            <a:r>
              <a:rPr lang="en-US" b="1" spc="-15" dirty="0"/>
              <a:t>a</a:t>
            </a:r>
            <a:r>
              <a:rPr lang="en-US" b="1" spc="-5" dirty="0"/>
              <a:t>l</a:t>
            </a:r>
            <a:r>
              <a:rPr lang="en-US" b="1" spc="-10" dirty="0"/>
              <a:t>l businesses, includ</a:t>
            </a:r>
            <a:r>
              <a:rPr lang="en-US" b="1" spc="-5" dirty="0"/>
              <a:t>i</a:t>
            </a:r>
            <a:r>
              <a:rPr lang="en-US" b="1" spc="-15" dirty="0"/>
              <a:t>ng minorit</a:t>
            </a:r>
            <a:r>
              <a:rPr lang="en-US" b="1" spc="-10" dirty="0"/>
              <a:t>y</a:t>
            </a:r>
            <a:r>
              <a:rPr lang="en-US" b="1" spc="5" dirty="0"/>
              <a:t> </a:t>
            </a:r>
            <a:r>
              <a:rPr lang="en-US" b="1" spc="-15" dirty="0"/>
              <a:t>and</a:t>
            </a:r>
            <a:r>
              <a:rPr lang="en-US" b="1" dirty="0"/>
              <a:t> </a:t>
            </a:r>
            <a:r>
              <a:rPr lang="en-US" b="1" spc="-30" dirty="0"/>
              <a:t>w</a:t>
            </a:r>
            <a:r>
              <a:rPr lang="en-US" b="1" spc="-15" dirty="0"/>
              <a:t>ome</a:t>
            </a:r>
            <a:r>
              <a:rPr lang="en-US" b="1" spc="-10" dirty="0"/>
              <a:t>n</a:t>
            </a:r>
            <a:r>
              <a:rPr lang="en-US" b="1" spc="-15" dirty="0"/>
              <a:t>-</a:t>
            </a:r>
            <a:r>
              <a:rPr lang="en-US" b="1" spc="-40" dirty="0"/>
              <a:t>o</a:t>
            </a:r>
            <a:r>
              <a:rPr lang="en-US" b="1" spc="-15" dirty="0"/>
              <a:t>wned</a:t>
            </a:r>
            <a:r>
              <a:rPr lang="en-US" b="1" spc="-5" dirty="0"/>
              <a:t> </a:t>
            </a:r>
            <a:r>
              <a:rPr lang="en-US" b="1" spc="-10" dirty="0"/>
              <a:t>businesses, in </a:t>
            </a:r>
            <a:r>
              <a:rPr lang="en-US" b="1" spc="-15" dirty="0"/>
              <a:t>our</a:t>
            </a:r>
            <a:r>
              <a:rPr lang="en-US" b="1" spc="-5" dirty="0"/>
              <a:t> </a:t>
            </a:r>
            <a:r>
              <a:rPr lang="en-US" b="1" spc="-20" dirty="0"/>
              <a:t>se</a:t>
            </a:r>
            <a:r>
              <a:rPr lang="en-US" b="1" spc="30" dirty="0"/>
              <a:t>r</a:t>
            </a:r>
            <a:r>
              <a:rPr lang="en-US" b="1" spc="-15" dirty="0"/>
              <a:t>vice </a:t>
            </a:r>
            <a:r>
              <a:rPr lang="en-US" b="1" spc="-10" dirty="0"/>
              <a:t>area.</a:t>
            </a:r>
            <a:r>
              <a:rPr lang="en-US" b="1" dirty="0"/>
              <a:t>  </a:t>
            </a:r>
            <a:r>
              <a:rPr lang="en-US" b="1" spc="-25" dirty="0"/>
              <a:t>T</a:t>
            </a:r>
            <a:r>
              <a:rPr lang="en-US" b="1" spc="-15" dirty="0"/>
              <a:t>he</a:t>
            </a:r>
            <a:r>
              <a:rPr lang="en-US" b="1" spc="-5" dirty="0"/>
              <a:t> </a:t>
            </a:r>
            <a:r>
              <a:rPr lang="en-US" b="1" spc="-15" dirty="0"/>
              <a:t>race-</a:t>
            </a:r>
            <a:r>
              <a:rPr lang="en-US" b="1" spc="-10" dirty="0"/>
              <a:t>neutral</a:t>
            </a:r>
            <a:r>
              <a:rPr lang="en-US" b="1" spc="-25" dirty="0"/>
              <a:t> </a:t>
            </a:r>
            <a:r>
              <a:rPr lang="en-US" b="1" spc="-20" dirty="0"/>
              <a:t>e</a:t>
            </a:r>
            <a:r>
              <a:rPr lang="en-US" b="1" spc="30" dirty="0"/>
              <a:t>f</a:t>
            </a:r>
            <a:r>
              <a:rPr lang="en-US" b="1" spc="-35" dirty="0"/>
              <a:t>f</a:t>
            </a:r>
            <a:r>
              <a:rPr lang="en-US" b="1" spc="-15" dirty="0"/>
              <a:t>o</a:t>
            </a:r>
            <a:r>
              <a:rPr lang="en-US" b="1" spc="40" dirty="0"/>
              <a:t>r</a:t>
            </a:r>
            <a:r>
              <a:rPr lang="en-US" b="1" spc="-15" dirty="0"/>
              <a:t>t</a:t>
            </a:r>
            <a:r>
              <a:rPr lang="en-US" b="1" spc="-10" dirty="0"/>
              <a:t>s</a:t>
            </a:r>
            <a:r>
              <a:rPr lang="en-US" b="1" spc="10" dirty="0"/>
              <a:t> </a:t>
            </a:r>
            <a:r>
              <a:rPr lang="en-US" b="1" spc="-10" dirty="0"/>
              <a:t>include: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2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96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5080">
              <a:lnSpc>
                <a:spcPct val="80000"/>
              </a:lnSpc>
              <a:tabLst>
                <a:tab pos="759460" algn="l"/>
              </a:tabLst>
            </a:pPr>
            <a:r>
              <a:rPr lang="en-US" b="1" spc="-20" dirty="0"/>
              <a:t>T</a:t>
            </a:r>
            <a:r>
              <a:rPr lang="en-US" b="1" spc="-25" dirty="0"/>
              <a:t>h</a:t>
            </a:r>
            <a:r>
              <a:rPr lang="en-US" b="1" dirty="0"/>
              <a:t>e</a:t>
            </a:r>
            <a:r>
              <a:rPr lang="en-US" b="1" spc="-5" dirty="0"/>
              <a:t> </a:t>
            </a:r>
            <a:r>
              <a:rPr lang="en-US" b="1" spc="-15" dirty="0"/>
              <a:t>race-</a:t>
            </a:r>
            <a:r>
              <a:rPr lang="en-US" b="1" spc="-10" dirty="0"/>
              <a:t>neutral</a:t>
            </a:r>
            <a:r>
              <a:rPr lang="en-US" b="1" spc="-25" dirty="0"/>
              <a:t> </a:t>
            </a:r>
            <a:r>
              <a:rPr lang="en-US" b="1" spc="-15" dirty="0"/>
              <a:t>co</a:t>
            </a:r>
            <a:r>
              <a:rPr lang="en-US" b="1" spc="-30" dirty="0"/>
              <a:t>m</a:t>
            </a:r>
            <a:r>
              <a:rPr lang="en-US" b="1" spc="-15" dirty="0"/>
              <a:t>ponents</a:t>
            </a:r>
            <a:r>
              <a:rPr lang="en-US" b="1" spc="-10" dirty="0"/>
              <a:t> of</a:t>
            </a:r>
            <a:r>
              <a:rPr lang="en-US" b="1" spc="10" dirty="0"/>
              <a:t> </a:t>
            </a:r>
            <a:r>
              <a:rPr lang="en-US" b="1" spc="-15" dirty="0"/>
              <a:t>our</a:t>
            </a:r>
            <a:r>
              <a:rPr lang="en-US" b="1" dirty="0"/>
              <a:t> </a:t>
            </a:r>
            <a:r>
              <a:rPr lang="en-US" b="1" spc="-15" dirty="0"/>
              <a:t>D</a:t>
            </a:r>
            <a:r>
              <a:rPr lang="en-US" b="1" spc="-25" dirty="0"/>
              <a:t>B</a:t>
            </a:r>
            <a:r>
              <a:rPr lang="en-US" b="1" spc="-15" dirty="0"/>
              <a:t>E</a:t>
            </a:r>
            <a:r>
              <a:rPr lang="en-US" b="1" dirty="0"/>
              <a:t> </a:t>
            </a:r>
            <a:r>
              <a:rPr lang="en-US" b="1" spc="-20" dirty="0"/>
              <a:t>Pr</a:t>
            </a:r>
            <a:r>
              <a:rPr lang="en-US" b="1" spc="-15" dirty="0"/>
              <a:t>ogram</a:t>
            </a:r>
            <a:r>
              <a:rPr lang="en-US" b="1" spc="-30" dirty="0"/>
              <a:t> </a:t>
            </a:r>
            <a:r>
              <a:rPr lang="en-US" b="1" spc="-10" dirty="0"/>
              <a:t>re</a:t>
            </a:r>
            <a:r>
              <a:rPr lang="en-US" b="1" spc="-25" dirty="0"/>
              <a:t>f</a:t>
            </a:r>
            <a:r>
              <a:rPr lang="en-US" b="1" spc="-10" dirty="0"/>
              <a:t>lect</a:t>
            </a:r>
            <a:r>
              <a:rPr lang="en-US" b="1" spc="-20" dirty="0"/>
              <a:t> </a:t>
            </a:r>
            <a:r>
              <a:rPr lang="en-US" b="1" spc="-15" dirty="0"/>
              <a:t>our</a:t>
            </a:r>
            <a:r>
              <a:rPr lang="en-US" b="1" spc="-10" dirty="0"/>
              <a:t> </a:t>
            </a:r>
            <a:r>
              <a:rPr lang="en-US" b="1" spc="-20" dirty="0"/>
              <a:t>e</a:t>
            </a:r>
            <a:r>
              <a:rPr lang="en-US" b="1" spc="30" dirty="0"/>
              <a:t>f</a:t>
            </a:r>
            <a:r>
              <a:rPr lang="en-US" b="1" spc="-35" dirty="0"/>
              <a:t>f</a:t>
            </a:r>
            <a:r>
              <a:rPr lang="en-US" b="1" spc="-15" dirty="0"/>
              <a:t>o</a:t>
            </a:r>
            <a:r>
              <a:rPr lang="en-US" b="1" spc="40" dirty="0"/>
              <a:t>r</a:t>
            </a:r>
            <a:r>
              <a:rPr lang="en-US" b="1" spc="-15" dirty="0"/>
              <a:t>t</a:t>
            </a:r>
            <a:r>
              <a:rPr lang="en-US" b="1" spc="-10" dirty="0"/>
              <a:t>s</a:t>
            </a:r>
            <a:r>
              <a:rPr lang="en-US" b="1" spc="-5" dirty="0"/>
              <a:t> </a:t>
            </a:r>
            <a:r>
              <a:rPr lang="en-US" b="1" spc="-45" dirty="0"/>
              <a:t>t</a:t>
            </a:r>
            <a:r>
              <a:rPr lang="en-US" b="1" spc="-15" dirty="0"/>
              <a:t>o</a:t>
            </a:r>
            <a:r>
              <a:rPr lang="en-US" b="1" spc="-5" dirty="0"/>
              <a:t> r</a:t>
            </a:r>
            <a:r>
              <a:rPr lang="en-US" b="1" spc="-20" dirty="0"/>
              <a:t>ea</a:t>
            </a:r>
            <a:r>
              <a:rPr lang="en-US" b="1" spc="-5" dirty="0"/>
              <a:t>c</a:t>
            </a:r>
            <a:r>
              <a:rPr lang="en-US" b="1" spc="-15" dirty="0"/>
              <a:t>h out</a:t>
            </a:r>
            <a:r>
              <a:rPr lang="en-US" b="1" dirty="0"/>
              <a:t> </a:t>
            </a:r>
            <a:r>
              <a:rPr lang="en-US" b="1" spc="-15" dirty="0"/>
              <a:t>and</a:t>
            </a:r>
            <a:r>
              <a:rPr lang="en-US" b="1" spc="-5" dirty="0"/>
              <a:t> </a:t>
            </a:r>
            <a:r>
              <a:rPr lang="en-US" b="1" spc="-10" dirty="0"/>
              <a:t>assist</a:t>
            </a:r>
            <a:r>
              <a:rPr lang="en-US" b="1" spc="5" dirty="0"/>
              <a:t> companies in ways </a:t>
            </a:r>
            <a:r>
              <a:rPr lang="en-US" b="1" spc="-20" dirty="0"/>
              <a:t>tha</a:t>
            </a:r>
            <a:r>
              <a:rPr lang="en-US" b="1" spc="-10" dirty="0"/>
              <a:t>t</a:t>
            </a:r>
            <a:r>
              <a:rPr lang="en-US" b="1" spc="15" dirty="0"/>
              <a:t> </a:t>
            </a:r>
            <a:r>
              <a:rPr lang="en-US" b="1" spc="-15" dirty="0"/>
              <a:t>are</a:t>
            </a:r>
            <a:r>
              <a:rPr lang="en-US" b="1" spc="-5" dirty="0"/>
              <a:t> </a:t>
            </a:r>
            <a:r>
              <a:rPr lang="en-US" b="1" spc="-45" dirty="0"/>
              <a:t>av</a:t>
            </a:r>
            <a:r>
              <a:rPr lang="en-US" b="1" spc="-10" dirty="0"/>
              <a:t>ailable</a:t>
            </a:r>
            <a:r>
              <a:rPr lang="en-US" b="1" spc="-25" dirty="0"/>
              <a:t> </a:t>
            </a:r>
            <a:r>
              <a:rPr lang="en-US" b="1" spc="-50" dirty="0"/>
              <a:t>t</a:t>
            </a:r>
            <a:r>
              <a:rPr lang="en-US" b="1" spc="-15" dirty="0"/>
              <a:t>o</a:t>
            </a:r>
            <a:r>
              <a:rPr lang="en-US" b="1" spc="-5" dirty="0"/>
              <a:t> </a:t>
            </a:r>
            <a:r>
              <a:rPr lang="en-US" b="1" spc="-15" dirty="0"/>
              <a:t>a</a:t>
            </a:r>
            <a:r>
              <a:rPr lang="en-US" b="1" spc="-5" dirty="0"/>
              <a:t>l</a:t>
            </a:r>
            <a:r>
              <a:rPr lang="en-US" b="1" spc="-10" dirty="0"/>
              <a:t>l businesses, includ</a:t>
            </a:r>
            <a:r>
              <a:rPr lang="en-US" b="1" spc="-5" dirty="0"/>
              <a:t>i</a:t>
            </a:r>
            <a:r>
              <a:rPr lang="en-US" b="1" spc="-15" dirty="0"/>
              <a:t>ng minorit</a:t>
            </a:r>
            <a:r>
              <a:rPr lang="en-US" b="1" spc="-10" dirty="0"/>
              <a:t>y</a:t>
            </a:r>
            <a:r>
              <a:rPr lang="en-US" b="1" spc="5" dirty="0"/>
              <a:t> </a:t>
            </a:r>
            <a:r>
              <a:rPr lang="en-US" b="1" spc="-15" dirty="0"/>
              <a:t>and</a:t>
            </a:r>
            <a:r>
              <a:rPr lang="en-US" b="1" dirty="0"/>
              <a:t> </a:t>
            </a:r>
            <a:r>
              <a:rPr lang="en-US" b="1" spc="-30" dirty="0"/>
              <a:t>w</a:t>
            </a:r>
            <a:r>
              <a:rPr lang="en-US" b="1" spc="-15" dirty="0"/>
              <a:t>ome</a:t>
            </a:r>
            <a:r>
              <a:rPr lang="en-US" b="1" spc="-10" dirty="0"/>
              <a:t>n</a:t>
            </a:r>
            <a:r>
              <a:rPr lang="en-US" b="1" spc="-15" dirty="0"/>
              <a:t>-</a:t>
            </a:r>
            <a:r>
              <a:rPr lang="en-US" b="1" spc="-40" dirty="0"/>
              <a:t>o</a:t>
            </a:r>
            <a:r>
              <a:rPr lang="en-US" b="1" spc="-15" dirty="0"/>
              <a:t>wned</a:t>
            </a:r>
            <a:r>
              <a:rPr lang="en-US" b="1" spc="-5" dirty="0"/>
              <a:t> </a:t>
            </a:r>
            <a:r>
              <a:rPr lang="en-US" b="1" spc="-10" dirty="0"/>
              <a:t>businesses, in </a:t>
            </a:r>
            <a:r>
              <a:rPr lang="en-US" b="1" spc="-15" dirty="0"/>
              <a:t>our</a:t>
            </a:r>
            <a:r>
              <a:rPr lang="en-US" b="1" spc="-5" dirty="0"/>
              <a:t> </a:t>
            </a:r>
            <a:r>
              <a:rPr lang="en-US" b="1" spc="-20" dirty="0"/>
              <a:t>se</a:t>
            </a:r>
            <a:r>
              <a:rPr lang="en-US" b="1" spc="30" dirty="0"/>
              <a:t>r</a:t>
            </a:r>
            <a:r>
              <a:rPr lang="en-US" b="1" spc="-15" dirty="0"/>
              <a:t>vice </a:t>
            </a:r>
            <a:r>
              <a:rPr lang="en-US" b="1" spc="-10" dirty="0"/>
              <a:t>area.</a:t>
            </a:r>
            <a:r>
              <a:rPr lang="en-US" b="1" dirty="0"/>
              <a:t>  </a:t>
            </a:r>
            <a:r>
              <a:rPr lang="en-US" b="1" spc="-25" dirty="0"/>
              <a:t>T</a:t>
            </a:r>
            <a:r>
              <a:rPr lang="en-US" b="1" spc="-15" dirty="0"/>
              <a:t>he</a:t>
            </a:r>
            <a:r>
              <a:rPr lang="en-US" b="1" spc="-5" dirty="0"/>
              <a:t> </a:t>
            </a:r>
            <a:r>
              <a:rPr lang="en-US" b="1" spc="-15" dirty="0"/>
              <a:t>race-</a:t>
            </a:r>
            <a:r>
              <a:rPr lang="en-US" b="1" spc="-10" dirty="0"/>
              <a:t>neutral</a:t>
            </a:r>
            <a:r>
              <a:rPr lang="en-US" b="1" spc="-25" dirty="0"/>
              <a:t> </a:t>
            </a:r>
            <a:r>
              <a:rPr lang="en-US" b="1" spc="-20" dirty="0"/>
              <a:t>e</a:t>
            </a:r>
            <a:r>
              <a:rPr lang="en-US" b="1" spc="30" dirty="0"/>
              <a:t>f</a:t>
            </a:r>
            <a:r>
              <a:rPr lang="en-US" b="1" spc="-35" dirty="0"/>
              <a:t>f</a:t>
            </a:r>
            <a:r>
              <a:rPr lang="en-US" b="1" spc="-15" dirty="0"/>
              <a:t>o</a:t>
            </a:r>
            <a:r>
              <a:rPr lang="en-US" b="1" spc="40" dirty="0"/>
              <a:t>r</a:t>
            </a:r>
            <a:r>
              <a:rPr lang="en-US" b="1" spc="-15" dirty="0"/>
              <a:t>t</a:t>
            </a:r>
            <a:r>
              <a:rPr lang="en-US" b="1" spc="-10" dirty="0"/>
              <a:t>s</a:t>
            </a:r>
            <a:r>
              <a:rPr lang="en-US" b="1" spc="10" dirty="0"/>
              <a:t> </a:t>
            </a:r>
            <a:r>
              <a:rPr lang="en-US" b="1" spc="-10" dirty="0"/>
              <a:t>include: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849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127BB-B26F-DECA-20AA-640E49A78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BD8084-6459-0695-DF2D-96848777E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BF1976-B9C2-03F2-48E2-6294625D6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-15" dirty="0"/>
              <a:t>After calculating the </a:t>
            </a:r>
            <a:r>
              <a:rPr lang="en-US" b="1" i="1" u="sng" spc="-15" dirty="0"/>
              <a:t>‘Base Figure’ </a:t>
            </a:r>
            <a:r>
              <a:rPr lang="en-US" spc="-15" dirty="0"/>
              <a:t> we examined other available factors within our marketplace to determine whether we would make any adjustments to the </a:t>
            </a:r>
            <a:r>
              <a:rPr lang="en-US" b="1" i="1" u="sng" spc="-15" dirty="0"/>
              <a:t>‘Base Figure’  </a:t>
            </a:r>
            <a:r>
              <a:rPr lang="en-US" spc="-15" dirty="0"/>
              <a:t>to obtain our overall DBE goal. The following factors were considered to adjust our </a:t>
            </a:r>
            <a:r>
              <a:rPr lang="en-US" b="1" i="1" u="sng" spc="-15" dirty="0"/>
              <a:t>‘Base Figure’: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1CC93-3EA6-B7F2-C1B9-4B42A011B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5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1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01C08-154D-DEF7-325A-12BFD8119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C8D2CF-6E73-33C1-59F7-9D294D781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786F43-8898-5367-EEA5-E01DA1C07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16A56-B1B8-8D44-982A-97FD44ED1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the Civil Rights Act, the DBE reg was enacted </a:t>
            </a:r>
            <a:r>
              <a:rPr lang="en-US" b="1" dirty="0"/>
              <a:t>on 1983</a:t>
            </a:r>
            <a:r>
              <a:rPr lang="en-US" dirty="0"/>
              <a:t>. With plenty of evidence that certain groups are in disadvantage for federally assisted contracts, It the beginning this provision require that </a:t>
            </a:r>
            <a:r>
              <a:rPr lang="en-US" b="1" dirty="0"/>
              <a:t>10% of all US DOT fund </a:t>
            </a:r>
            <a:r>
              <a:rPr lang="en-US" dirty="0"/>
              <a:t>authorized for the Highway and Transit assistance programs be expended on DBEs.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African American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Native Americans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Hispanic Americans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Asian Pacific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Subcontinent Asian American</a:t>
            </a:r>
          </a:p>
          <a:p>
            <a:endParaRPr lang="en-US" dirty="0"/>
          </a:p>
          <a:p>
            <a:r>
              <a:rPr lang="en-US" dirty="0"/>
              <a:t>1987 that women were also included on the groups presumed to be in disadvantage</a:t>
            </a:r>
          </a:p>
          <a:p>
            <a:endParaRPr lang="en-US" dirty="0"/>
          </a:p>
          <a:p>
            <a:r>
              <a:rPr lang="en-US" dirty="0"/>
              <a:t>RTD (transit agency) is a recipient agency, we are </a:t>
            </a:r>
            <a:r>
              <a:rPr lang="en-US" b="1" dirty="0"/>
              <a:t>mandated </a:t>
            </a:r>
            <a:r>
              <a:rPr lang="en-US" dirty="0"/>
              <a:t>to have a DBE Program (submitted and approved by the FTA).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0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39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3BBEF-1EA3-E12F-96A0-B651B44B5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2B8A8-E49B-252E-D788-66DA8C0B8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B6FDE3-8971-CBD3-DB2A-D3A55EDF1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8E303-4CC9-CDD3-190F-9B408B9C0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12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BCFDA-875E-B543-B61B-7BE86F07F8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0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5C20DDAC-998A-544D-9D19-F0A1E8B88BA8}" type="datetime4">
              <a:rPr lang="en-US" smtClean="0"/>
              <a:t>June 2, 2025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3211166-9270-0F48-A56E-1478E9555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8130"/>
            <a:ext cx="1587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0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  <a:noFill/>
        </p:spPr>
        <p:txBody>
          <a:bodyPr anchor="b"/>
          <a:lstStyle>
            <a:lvl1pPr algn="l">
              <a:defRPr sz="60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CB26AD1E-2C8C-6849-A992-1F7C486F1F0A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Icon – White Only</a:t>
            </a:r>
          </a:p>
        </p:txBody>
      </p:sp>
    </p:spTree>
    <p:extLst>
      <p:ext uri="{BB962C8B-B14F-4D97-AF65-F5344CB8AC3E}">
        <p14:creationId xmlns:p14="http://schemas.microsoft.com/office/powerpoint/2010/main" val="213204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  <a:noFill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3F603706-DD93-B948-A29F-1A09A8D53BEE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Icon – White Only</a:t>
            </a:r>
          </a:p>
        </p:txBody>
      </p:sp>
    </p:spTree>
    <p:extLst>
      <p:ext uri="{BB962C8B-B14F-4D97-AF65-F5344CB8AC3E}">
        <p14:creationId xmlns:p14="http://schemas.microsoft.com/office/powerpoint/2010/main" val="358932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 -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  <a:noFill/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3A9FE6B0-FADE-6243-BB7C-1626F5DC8B42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Icon – Black Only</a:t>
            </a:r>
          </a:p>
        </p:txBody>
      </p:sp>
    </p:spTree>
    <p:extLst>
      <p:ext uri="{BB962C8B-B14F-4D97-AF65-F5344CB8AC3E}">
        <p14:creationId xmlns:p14="http://schemas.microsoft.com/office/powerpoint/2010/main" val="2442591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1">
    <p:bg>
      <p:bgPr>
        <a:blipFill dpi="0" rotWithShape="1">
          <a:blip r:embed="rId2" cstate="email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AA5999E6-7DD3-D948-88F7-1CD1476FC8E7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6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2">
    <p:bg>
      <p:bgPr>
        <a:blipFill dpi="0" rotWithShape="1">
          <a:blip r:embed="rId2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3F4650B5-9E6E-9B45-A4E4-2A97C97E5AE1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8232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71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3">
    <p:bg>
      <p:bgPr>
        <a:blipFill dpi="0" rotWithShape="1">
          <a:blip r:embed="rId2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B583FF54-2EB2-FD46-A6F1-7D5A5936C294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1650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47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4">
    <p:bg>
      <p:bgPr>
        <a:blipFill dpi="0" rotWithShape="1">
          <a:blip r:embed="rId2" cstate="email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B7F24748-FE67-1446-87EE-76C9B840AC4A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28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5">
    <p:bg>
      <p:bgPr>
        <a:blipFill dpi="0" rotWithShape="1">
          <a:blip r:embed="rId2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5C687788-2974-6B4F-93B7-5D5001A157BC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33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train 6"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5F211488-B291-FD4A-AE57-F409E141C86C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26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us 1"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C43DF059-3862-2F4F-A7D5-61018294491E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0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5C20DDAC-998A-544D-9D19-F0A1E8B88BA8}" type="datetime4">
              <a:rPr lang="en-US" smtClean="0"/>
              <a:t>June 2, 2025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3211166-9270-0F48-A56E-1478E9555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8130"/>
            <a:ext cx="1587500" cy="158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1DBDF-17D5-A64C-B8DE-3959A7A6A5AE}"/>
              </a:ext>
            </a:extLst>
          </p:cNvPr>
          <p:cNvSpPr txBox="1"/>
          <p:nvPr userDrawn="1"/>
        </p:nvSpPr>
        <p:spPr>
          <a:xfrm>
            <a:off x="2395934" y="995214"/>
            <a:ext cx="4694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Make Lives Better</a:t>
            </a:r>
          </a:p>
          <a:p>
            <a:r>
              <a:rPr lang="en-US" sz="2800" b="1" i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Connections.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15B4C-3E15-B945-B25F-F8BA3157B894}"/>
              </a:ext>
            </a:extLst>
          </p:cNvPr>
          <p:cNvSpPr/>
          <p:nvPr userDrawn="1"/>
        </p:nvSpPr>
        <p:spPr>
          <a:xfrm>
            <a:off x="2483642" y="2118391"/>
            <a:ext cx="3928881" cy="117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2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us 2">
    <p:bg>
      <p:bgPr>
        <a:blipFill dpi="0" rotWithShape="1">
          <a:blip r:embed="rId2" cstate="screen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9EFEAC7C-5832-5240-AFE0-ACD175E429EE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16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us 3">
    <p:bg>
      <p:bgPr>
        <a:blipFill dpi="0" rotWithShape="1">
          <a:blip r:embed="rId2" cstate="screen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E0A0109B-7205-1743-AED4-2F2E9B708AC1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08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us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72D5C621-102C-044D-9D17-019C73CD3C79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62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 - bus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72D5C621-102C-044D-9D17-019C73CD3C79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66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bus 5"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8FEAB0E2-78B1-CA44-AECE-7B631CC1D5AE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94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infrastructure 1"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753AD7C2-38DF-194A-BC51-C717ABBFFE6F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67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infrastructure 2">
    <p:bg>
      <p:bgPr>
        <a:blipFill dpi="0" rotWithShape="1">
          <a:blip r:embed="rId2" cstate="email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4842EE38-ED3F-9947-841A-F5984694FC9C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91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infrastructur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36525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DB3C3B8A-5A1A-AB4F-BD9A-1100609AF5F7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9DC44-1613-8B41-84BE-0088E9399E99}"/>
              </a:ext>
            </a:extLst>
          </p:cNvPr>
          <p:cNvSpPr/>
          <p:nvPr userDrawn="1"/>
        </p:nvSpPr>
        <p:spPr>
          <a:xfrm>
            <a:off x="774700" y="2524125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4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63F36-032F-9446-80A3-2701CB57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353BF-21A4-7949-A881-10526EA04F33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 useBgFill="1">
        <p:nvSpPr>
          <p:cNvPr id="7" name="Picture Placeholder 6">
            <a:extLst>
              <a:ext uri="{FF2B5EF4-FFF2-40B4-BE49-F238E27FC236}">
                <a16:creationId xmlns:a16="http://schemas.microsoft.com/office/drawing/2014/main" id="{5F74C1B1-83AB-C34C-9002-ED4F91FA482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</p:spTree>
    <p:extLst>
      <p:ext uri="{BB962C8B-B14F-4D97-AF65-F5344CB8AC3E}">
        <p14:creationId xmlns:p14="http://schemas.microsoft.com/office/powerpoint/2010/main" val="3495858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10216450" cy="4559402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buSzPct val="150000"/>
              <a:defRPr/>
            </a:lvl1pPr>
            <a:lvl2pPr>
              <a:lnSpc>
                <a:spcPct val="100000"/>
              </a:lnSpc>
              <a:buClr>
                <a:schemeClr val="accent1"/>
              </a:buClr>
              <a:buSzPct val="150000"/>
              <a:defRPr/>
            </a:lvl2pPr>
            <a:lvl3pPr>
              <a:lnSpc>
                <a:spcPct val="100000"/>
              </a:lnSpc>
              <a:buClr>
                <a:schemeClr val="accent1"/>
              </a:buClr>
              <a:buSzPct val="150000"/>
              <a:defRPr/>
            </a:lvl3pPr>
            <a:lvl4pPr>
              <a:lnSpc>
                <a:spcPct val="100000"/>
              </a:lnSpc>
              <a:buClr>
                <a:schemeClr val="accent1"/>
              </a:buClr>
              <a:buSzPct val="150000"/>
              <a:defRPr/>
            </a:lvl4pPr>
            <a:lvl5pPr>
              <a:lnSpc>
                <a:spcPct val="100000"/>
              </a:lnSpc>
              <a:buClr>
                <a:schemeClr val="accent1"/>
              </a:buClr>
              <a:buSzPct val="150000"/>
              <a:defRPr sz="1200" i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A2B82-A0F6-F04E-B753-CD1A74DDE7D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574B590-26A3-F947-9C5B-8C3953C210F5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88EB5-D554-6D4E-9830-E9C44C91CE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1E7BA-2F9E-424D-BFD4-AF6E251976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8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20E5365A-C3E0-EA4B-91CB-E5AC9D71EA7B}" type="datetime4">
              <a:rPr lang="en-US" smtClean="0"/>
              <a:t>June 2, 2025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3211166-9270-0F48-A56E-1478E9555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8130"/>
            <a:ext cx="1587500" cy="1587500"/>
          </a:xfrm>
          <a:prstGeom prst="rect">
            <a:avLst/>
          </a:prstGeom>
        </p:spPr>
      </p:pic>
      <p:sp useBgFill="1">
        <p:nvSpPr>
          <p:cNvPr id="6" name="Picture Placeholder 5">
            <a:extLst>
              <a:ext uri="{FF2B5EF4-FFF2-40B4-BE49-F238E27FC236}">
                <a16:creationId xmlns:a16="http://schemas.microsoft.com/office/drawing/2014/main" id="{031952AA-BFDD-E04D-90EE-D345E63798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79518" y="648130"/>
            <a:ext cx="3546475" cy="5539151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 </a:t>
            </a:r>
          </a:p>
        </p:txBody>
      </p:sp>
    </p:spTree>
    <p:extLst>
      <p:ext uri="{BB962C8B-B14F-4D97-AF65-F5344CB8AC3E}">
        <p14:creationId xmlns:p14="http://schemas.microsoft.com/office/powerpoint/2010/main" val="199277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10216450" cy="4559402"/>
          </a:xfrm>
        </p:spPr>
        <p:txBody>
          <a:bodyPr/>
          <a:lstStyle>
            <a:lvl1pPr>
              <a:buClr>
                <a:schemeClr val="bg1"/>
              </a:buClr>
              <a:buSzPct val="150000"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SzPct val="150000"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5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SzPct val="150000"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SzPct val="150000"/>
              <a:defRPr sz="12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A2B82-A0F6-F04E-B753-CD1A74DDE7D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07A8950-48A6-4E4D-8888-457A535C2F85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88EB5-D554-6D4E-9830-E9C44C91CE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1E7BA-2F9E-424D-BFD4-AF6E251976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80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5064" y="1796948"/>
            <a:ext cx="4089400" cy="4559402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0586561-E4F0-3040-8312-251FFA74CF4C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4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+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3E1FDD-E47A-024C-BF30-88EC7C1B988D}"/>
              </a:ext>
            </a:extLst>
          </p:cNvPr>
          <p:cNvSpPr/>
          <p:nvPr userDrawn="1"/>
        </p:nvSpPr>
        <p:spPr>
          <a:xfrm>
            <a:off x="7646258" y="2074150"/>
            <a:ext cx="4364063" cy="404505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698844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9" y="1796948"/>
            <a:ext cx="6689294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49519" y="1772847"/>
            <a:ext cx="4355451" cy="404505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B1993BE-428F-BA47-9EE4-71E210312F83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355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 +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1796948"/>
            <a:ext cx="6804025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0408" y="1796948"/>
            <a:ext cx="4089400" cy="4559402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8AB3194-B26C-E748-BF7E-38AF756A807E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9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 + 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830" y="210142"/>
            <a:ext cx="4114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7803464" y="1463219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497" y="1796948"/>
            <a:ext cx="4157133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7482167" cy="6858000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F387C02-0B8A-8541-9B63-4663BC3CE1AD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40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 + Title + Tex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830" y="210142"/>
            <a:ext cx="4114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7803464" y="1463219"/>
            <a:ext cx="2433234" cy="92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1497" y="1796948"/>
            <a:ext cx="4157133" cy="4559402"/>
          </a:xfrm>
          <a:noFill/>
        </p:spPr>
        <p:txBody>
          <a:bodyPr/>
          <a:lstStyle>
            <a:lvl1pPr marL="2857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1pPr>
            <a:lvl2pPr marL="7429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2pPr>
            <a:lvl3pPr marL="1200150" indent="-2857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1543050" indent="-1714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2000250" indent="-171450"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7482167" cy="6858000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EF9661-C9FE-5243-9AFE-D7554AA82628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59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6" name="Picture Placeholder 2">
            <a:extLst>
              <a:ext uri="{FF2B5EF4-FFF2-40B4-BE49-F238E27FC236}">
                <a16:creationId xmlns:a16="http://schemas.microsoft.com/office/drawing/2014/main" id="{21CCB728-1A89-574A-BD1E-1F7CABD70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15064" y="4249315"/>
            <a:ext cx="4089400" cy="2107035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B09AF-8F07-704F-928F-33260AD72A1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80A9889-05F8-9B4A-9796-12ABCDAEFD12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D5D1F-DB1F-2F41-8740-D69775DA27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B868F-E994-1746-A970-7E4E7D6344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 useBgFill="1">
        <p:nvSpPr>
          <p:cNvPr id="11" name="Picture Placeholder 2">
            <a:extLst>
              <a:ext uri="{FF2B5EF4-FFF2-40B4-BE49-F238E27FC236}">
                <a16:creationId xmlns:a16="http://schemas.microsoft.com/office/drawing/2014/main" id="{13BCC5A4-2CA6-CC4C-AD68-9EAA89CCC5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15064" y="1818349"/>
            <a:ext cx="4089400" cy="2107035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</p:spTree>
    <p:extLst>
      <p:ext uri="{BB962C8B-B14F-4D97-AF65-F5344CB8AC3E}">
        <p14:creationId xmlns:p14="http://schemas.microsoft.com/office/powerpoint/2010/main" val="916737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Sidebar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6" name="Picture Placeholder 2">
            <a:extLst>
              <a:ext uri="{FF2B5EF4-FFF2-40B4-BE49-F238E27FC236}">
                <a16:creationId xmlns:a16="http://schemas.microsoft.com/office/drawing/2014/main" id="{21CCB728-1A89-574A-BD1E-1F7CABD70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15064" y="4249315"/>
            <a:ext cx="4089400" cy="2107035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982A1-9BF5-7D45-A173-0A28EBAE343E}"/>
              </a:ext>
            </a:extLst>
          </p:cNvPr>
          <p:cNvSpPr/>
          <p:nvPr userDrawn="1"/>
        </p:nvSpPr>
        <p:spPr>
          <a:xfrm>
            <a:off x="7615064" y="1796947"/>
            <a:ext cx="4642251" cy="228632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BB7C57D-2E04-D54D-9FE1-E637F369F6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87883" y="1944060"/>
            <a:ext cx="3826002" cy="2023992"/>
          </a:xfrm>
        </p:spPr>
        <p:txBody>
          <a:bodyPr/>
          <a:lstStyle>
            <a:lvl1pPr marL="0">
              <a:buNone/>
              <a:defRPr sz="1800"/>
            </a:lvl1pPr>
            <a:lvl2pPr algn="l">
              <a:buFont typeface="Arial" panose="020B0604020202020204" pitchFamily="34" charset="0"/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Sidebar text box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99BEC6-B4AE-5442-B374-C080D0EE71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080E898-BBD5-7C43-BF33-2132205336D5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EB475-A18C-A847-9716-E368CDE6714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901EC-5C53-B747-9629-C60D56203B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84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 +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DB30B5-F23D-6248-B39F-4539056095B9}"/>
              </a:ext>
            </a:extLst>
          </p:cNvPr>
          <p:cNvSpPr/>
          <p:nvPr userDrawn="1"/>
        </p:nvSpPr>
        <p:spPr>
          <a:xfrm>
            <a:off x="7615064" y="1796947"/>
            <a:ext cx="4642251" cy="228632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FA96D02-461E-0646-8C55-DE5124F13B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87883" y="1944060"/>
            <a:ext cx="3826002" cy="2023992"/>
          </a:xfrm>
        </p:spPr>
        <p:txBody>
          <a:bodyPr/>
          <a:lstStyle>
            <a:lvl1pPr marL="0">
              <a:buNone/>
              <a:defRPr sz="1800"/>
            </a:lvl1pPr>
            <a:lvl2pPr algn="l">
              <a:buFont typeface="Arial" panose="020B0604020202020204" pitchFamily="34" charset="0"/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Sidebar text box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E7F40-6BD5-A549-8616-7875A55551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1496F3B-A554-BD4F-BBAB-2488317340C0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69371-1880-A44A-9EC6-08170225CD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F03D8-1954-2841-A14A-E0F53A17CD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15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Chart or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6410" y="1796948"/>
            <a:ext cx="5425182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8A107B5-D602-9F4F-B85A-1241EFD637C8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D945255-6C09-4C4F-9C82-A941C75DF43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188" y="1797050"/>
            <a:ext cx="5087937" cy="4559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367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Tableof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4BA9B38E-9079-BF44-AAD5-1517992F94A5}" type="datetime4">
              <a:rPr lang="en-US" smtClean="0"/>
              <a:t>June 2, 2025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3211166-9270-0F48-A56E-1478E9555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8130"/>
            <a:ext cx="1587500" cy="1587500"/>
          </a:xfrm>
          <a:prstGeom prst="rect">
            <a:avLst/>
          </a:prstGeom>
        </p:spPr>
      </p:pic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B4BC768-5692-E14C-9FDE-18343D34E1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35577" y="1135390"/>
            <a:ext cx="2534503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8B369309-D558-8647-ACDA-2AD79C5A5A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35577" y="2695167"/>
            <a:ext cx="2534503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76AB9DA9-E76F-7543-A353-B533B3385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35577" y="4195633"/>
            <a:ext cx="2534503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DA73146C-A124-E948-893F-2C9E72FCA9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5577" y="5841517"/>
            <a:ext cx="2534503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0F1E751F-3AD0-5D40-A92A-B0488C58556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34399" y="892311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2C7E38BF-29D1-BB47-8CE2-F2EC0E26124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34400" y="2337162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1FCA255C-DF16-0048-9FD4-A4C1703016F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34400" y="3915701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17">
            <a:extLst>
              <a:ext uri="{FF2B5EF4-FFF2-40B4-BE49-F238E27FC236}">
                <a16:creationId xmlns:a16="http://schemas.microsoft.com/office/drawing/2014/main" id="{E2DF9251-2292-7D45-B982-B39F1D7173B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34398" y="5567420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D55F6F5-5C2D-0E47-A0DF-B14ED057FF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36113" y="2432162"/>
            <a:ext cx="2533967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3904DE36-5759-6C41-8189-EC2B8D0848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36113" y="5567420"/>
            <a:ext cx="2533967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8931DAAA-F984-A848-8FFB-0F36A59DD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36113" y="859844"/>
            <a:ext cx="2533967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49EC4390-70B6-DD48-8241-5B2D0067E9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536113" y="3892917"/>
            <a:ext cx="2533967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85884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D48E4A-B221-714F-9F31-8539EC65BF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433" y="-963827"/>
            <a:ext cx="5339879" cy="9127998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D21010-2608-B34F-929C-98F35A1331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477" y="1512392"/>
            <a:ext cx="1942648" cy="3960529"/>
          </a:xfrm>
          <a:prstGeom prst="rect">
            <a:avLst/>
          </a:prstGeom>
          <a:effectLst/>
        </p:spPr>
      </p:pic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7E1BAF0C-A326-E542-B748-14B3541E10C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26193" y="2013736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CED1A-2C36-AE43-849E-3C0CF49BFF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CE6657B-96D0-904D-A16F-38D32E68C228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C75A1-BAAF-A740-9C07-8DD6F45E5B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6604E-AB31-C041-9E2D-9AC1D46276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052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Mockup Mu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D21010-2608-B34F-929C-98F35A133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69" y="1925751"/>
            <a:ext cx="1942648" cy="3960529"/>
          </a:xfrm>
          <a:prstGeom prst="rect">
            <a:avLst/>
          </a:prstGeom>
          <a:effectLst/>
        </p:spPr>
      </p:pic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7E1BAF0C-A326-E542-B748-14B3541E10C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53652" y="2427095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 useBgFill="1">
        <p:nvSpPr>
          <p:cNvPr id="9" name="Picture Placeholder 2">
            <a:extLst>
              <a:ext uri="{FF2B5EF4-FFF2-40B4-BE49-F238E27FC236}">
                <a16:creationId xmlns:a16="http://schemas.microsoft.com/office/drawing/2014/main" id="{C1A09D85-D0FB-3449-9144-51CF2640592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08128" y="2427095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 useBgFill="1">
        <p:nvSpPr>
          <p:cNvPr id="11" name="Picture Placeholder 2">
            <a:extLst>
              <a:ext uri="{FF2B5EF4-FFF2-40B4-BE49-F238E27FC236}">
                <a16:creationId xmlns:a16="http://schemas.microsoft.com/office/drawing/2014/main" id="{447BFC6A-DBDF-E848-936E-286CAE8938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2501" y="2427095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 useBgFill="1">
        <p:nvSpPr>
          <p:cNvPr id="14" name="Picture Placeholder 2">
            <a:extLst>
              <a:ext uri="{FF2B5EF4-FFF2-40B4-BE49-F238E27FC236}">
                <a16:creationId xmlns:a16="http://schemas.microsoft.com/office/drawing/2014/main" id="{5AE40C4A-B99B-764A-85BB-8AAEC41F47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9646" y="2427095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 useBgFill="1">
        <p:nvSpPr>
          <p:cNvPr id="15" name="Picture Placeholder 2">
            <a:extLst>
              <a:ext uri="{FF2B5EF4-FFF2-40B4-BE49-F238E27FC236}">
                <a16:creationId xmlns:a16="http://schemas.microsoft.com/office/drawing/2014/main" id="{5A6EFF08-516D-1C4D-831B-4886BF47C5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4019" y="2427095"/>
            <a:ext cx="1684695" cy="2976080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/>
            </a:lvl1pPr>
            <a:lvl2pPr>
              <a:buNone/>
              <a:defRPr/>
            </a:lvl2pPr>
          </a:lstStyle>
          <a:p>
            <a:pPr lvl="0"/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ECDE22-0D94-E646-8BBA-E064193472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7741B90-40BB-034A-9399-B08D0B9F2298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B96EA-FA2F-604B-B732-6180D957C7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DC374-BAB9-FF43-BF03-AF08838CDF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31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EEAF7-075D-1548-B0C7-EAD195AEE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817" y="1936795"/>
            <a:ext cx="7388023" cy="4337809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C6EDF7-1F64-0D41-8E53-A58B3D5CC71F}"/>
              </a:ext>
            </a:extLst>
          </p:cNvPr>
          <p:cNvSpPr/>
          <p:nvPr userDrawn="1"/>
        </p:nvSpPr>
        <p:spPr>
          <a:xfrm>
            <a:off x="5554743" y="5881216"/>
            <a:ext cx="734627" cy="154523"/>
          </a:xfrm>
          <a:prstGeom prst="rect">
            <a:avLst/>
          </a:prstGeom>
          <a:solidFill>
            <a:srgbClr val="24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ahoma" panose="020B0604030504040204" pitchFamily="34" charset="0"/>
            </a:endParaRP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84ABBF62-BB3A-9E4A-910C-CBAD377ADE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51484" y="2225911"/>
            <a:ext cx="5601354" cy="3511296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79EA8-8F07-7A43-95F9-9E10C3AC669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C6A5F1C-8C4D-954C-82AF-72A87E0DC74A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3FB28-8368-E946-A92E-89D966A9BA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0C60A-316E-AA44-95DB-0F8C6AFEB7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5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imeline w/ photo Begi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139935-D364-1F4D-9BC6-C9FA8F52AAA3}"/>
              </a:ext>
            </a:extLst>
          </p:cNvPr>
          <p:cNvCxnSpPr/>
          <p:nvPr userDrawn="1"/>
        </p:nvCxnSpPr>
        <p:spPr>
          <a:xfrm>
            <a:off x="1878052" y="2599679"/>
            <a:ext cx="24414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2610196"/>
            <a:ext cx="0" cy="42478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FBB5F2-EFF4-454A-B1A7-B0D3AC0C7DBC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191799C8-54D2-BE4F-A45D-BA3660BB692B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5C65C-12A1-9C4E-9C5B-706E2CD88A1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392E9-47C7-AA46-85BC-AFBFAB7B936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93F63D37-F30A-6643-9AE2-8CC1CFA12D8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653153" y="2776606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8C3113EF-7CBF-5249-8F15-7559DD4A1BE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653152" y="4703775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EDA4CE-DA08-3341-9E0D-293D8804F01F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65254F-D533-E54B-95F0-F58A01ADC0EC}"/>
              </a:ext>
            </a:extLst>
          </p:cNvPr>
          <p:cNvCxnSpPr/>
          <p:nvPr userDrawn="1"/>
        </p:nvCxnSpPr>
        <p:spPr>
          <a:xfrm>
            <a:off x="4175035" y="5347788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B2A4B89A-3F3E-8446-8F3D-139BAF9546D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54404" y="330409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8C592C1-AC0F-124E-BF6F-8804926EA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54404" y="522225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5CC26FA-0CBD-1E4B-BE75-A2524B9670E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64816" y="2783661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CA36F89-0FDC-384B-A0AF-CF93602FD0C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864815" y="4703603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sz="18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7CE6469D-E11B-6A40-82CF-3E441DAFFB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9813582" cy="689613"/>
          </a:xfrm>
        </p:spPr>
        <p:txBody>
          <a:bodyPr/>
          <a:lstStyle>
            <a:lvl1pPr marL="0"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8010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/ Photo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3AF3955-3400-F24C-8DDD-9BC3E45743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776606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8334531-D38B-0D4C-9378-348640D372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53152" y="4703775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F7CEF9-A06E-EB4F-8269-42E11EB5A9CA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0B023E-8D37-3149-BE1C-CAD207CF5F16}"/>
              </a:ext>
            </a:extLst>
          </p:cNvPr>
          <p:cNvCxnSpPr/>
          <p:nvPr userDrawn="1"/>
        </p:nvCxnSpPr>
        <p:spPr>
          <a:xfrm>
            <a:off x="4175035" y="5347788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6FBEA42-134F-E046-B205-95C3C131D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54404" y="330409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A6C8AB8-E28A-3147-94FF-928FEFF71D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54404" y="522225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BD3AA-2A41-1248-8768-748752CE1E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4816" y="2783661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476E8FA-8EE2-5348-AFE7-1676A291CAA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64815" y="4703603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sz="18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B9DE6E-B6E5-F546-A858-35AAF3B7D9E0}"/>
              </a:ext>
            </a:extLst>
          </p:cNvPr>
          <p:cNvCxnSpPr/>
          <p:nvPr userDrawn="1"/>
        </p:nvCxnSpPr>
        <p:spPr>
          <a:xfrm>
            <a:off x="4175039" y="1509402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06F6698B-992A-2A4D-AC71-386D1BB781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54404" y="1377640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C79BA67B-D234-FC4D-8F4F-10F30271650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53152" y="858614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58247D0-FCA1-A547-A615-834CB67655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64815" y="865669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F2338980-117B-984E-B0FE-0801A7D47CD9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64F727B0-CB63-9A41-9043-DF78F1EA2ECC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99BD4C06-C478-C844-B62E-607C01ED8B3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667FA1CB-D7DB-9349-8346-112B152D561D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67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/ Photo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43AF3955-3400-F24C-8DDD-9BC3E45743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776606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0"/>
            <a:ext cx="0" cy="53477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F7CEF9-A06E-EB4F-8269-42E11EB5A9CA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0B023E-8D37-3149-BE1C-CAD207CF5F16}"/>
              </a:ext>
            </a:extLst>
          </p:cNvPr>
          <p:cNvCxnSpPr>
            <a:cxnSpLocks/>
          </p:cNvCxnSpPr>
          <p:nvPr userDrawn="1"/>
        </p:nvCxnSpPr>
        <p:spPr>
          <a:xfrm>
            <a:off x="1880863" y="5347788"/>
            <a:ext cx="24414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6FBEA42-134F-E046-B205-95C3C131D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54404" y="3308172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A6C8AB8-E28A-3147-94FF-928FEFF71D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80863" y="5491459"/>
            <a:ext cx="2120631" cy="263525"/>
          </a:xfrm>
        </p:spPr>
        <p:txBody>
          <a:bodyPr/>
          <a:lstStyle>
            <a:lvl1pPr marL="0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END TIMELINE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BD3AA-2A41-1248-8768-748752CE1E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4816" y="2776606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B9DE6E-B6E5-F546-A858-35AAF3B7D9E0}"/>
              </a:ext>
            </a:extLst>
          </p:cNvPr>
          <p:cNvCxnSpPr/>
          <p:nvPr userDrawn="1"/>
        </p:nvCxnSpPr>
        <p:spPr>
          <a:xfrm>
            <a:off x="4175039" y="1509402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06F6698B-992A-2A4D-AC71-386D1BB781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54404" y="1377640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C79BA67B-D234-FC4D-8F4F-10F30271650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53152" y="858614"/>
            <a:ext cx="1866901" cy="1301578"/>
          </a:xfrm>
        </p:spPr>
        <p:txBody>
          <a:bodyPr/>
          <a:lstStyle>
            <a:lvl1pPr algn="ctr">
              <a:buNone/>
              <a:defRPr sz="1200"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58247D0-FCA1-A547-A615-834CB67655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64815" y="858614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ABFBB-4B31-994F-AD5D-56E7367347A2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DC380A57-CDDC-2744-96A0-16B297931798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64879-8072-2346-8EA3-55DA8DABFE3E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9BF31-D57D-A543-B954-97013B1D4AC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59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imeline Begi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2599679"/>
            <a:ext cx="0" cy="42583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BD3AA-2A41-1248-8768-748752CE1E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5089" y="2783368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476E8FA-8EE2-5348-AFE7-1676A291CAA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5089" y="4696913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sz="18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07980-3DBA-B942-AD90-280CD786ED20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4511EE13-1904-A746-974B-A91EA07A7087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821BE8-BD32-5342-80B3-2A73A51BA39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DFDBA-ED94-9C4C-945E-B1EBFB826E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7E75AF-03A5-6749-9133-075E9A1CCC8E}"/>
              </a:ext>
            </a:extLst>
          </p:cNvPr>
          <p:cNvCxnSpPr/>
          <p:nvPr userDrawn="1"/>
        </p:nvCxnSpPr>
        <p:spPr>
          <a:xfrm>
            <a:off x="1878052" y="2599679"/>
            <a:ext cx="244148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716960-4137-EF43-963A-990267B5B73F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B7A472-E8AB-C945-9C28-B53FBD901A58}"/>
              </a:ext>
            </a:extLst>
          </p:cNvPr>
          <p:cNvCxnSpPr/>
          <p:nvPr userDrawn="1"/>
        </p:nvCxnSpPr>
        <p:spPr>
          <a:xfrm>
            <a:off x="4175035" y="5347788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C2546E82-7261-CF4A-9083-3CB79D259A7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054404" y="330409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E1015354-1F26-BC46-BFD4-E86B807A34E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54404" y="522225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A193125E-BB35-FF40-BD1E-F6E93D996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9813582" cy="689613"/>
          </a:xfrm>
        </p:spPr>
        <p:txBody>
          <a:bodyPr/>
          <a:lstStyle>
            <a:lvl1pPr marL="0"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7703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0"/>
            <a:ext cx="0" cy="685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F7CEF9-A06E-EB4F-8269-42E11EB5A9CA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0B023E-8D37-3149-BE1C-CAD207CF5F16}"/>
              </a:ext>
            </a:extLst>
          </p:cNvPr>
          <p:cNvCxnSpPr/>
          <p:nvPr userDrawn="1"/>
        </p:nvCxnSpPr>
        <p:spPr>
          <a:xfrm>
            <a:off x="4175035" y="5347788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6FBEA42-134F-E046-B205-95C3C131D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54404" y="3308172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A6C8AB8-E28A-3147-94FF-928FEFF71D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54404" y="5222255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BD3AA-2A41-1248-8768-748752CE1E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5086" y="2777150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476E8FA-8EE2-5348-AFE7-1676A291CAA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5085" y="4697092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sz="18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B9DE6E-B6E5-F546-A858-35AAF3B7D9E0}"/>
              </a:ext>
            </a:extLst>
          </p:cNvPr>
          <p:cNvCxnSpPr/>
          <p:nvPr userDrawn="1"/>
        </p:nvCxnSpPr>
        <p:spPr>
          <a:xfrm>
            <a:off x="4175039" y="1509402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06F6698B-992A-2A4D-AC71-386D1BB781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54404" y="1377640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58247D0-FCA1-A547-A615-834CB67655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5085" y="859158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C98D4A-1685-6443-9CC7-22DD63609E7B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189ACDB9-675C-1044-A6B0-395CAFE057C4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A5E4B-AAD1-9B4E-906F-17CD652030C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918C7-3A5B-D143-9F90-FE82C3437CA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44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28CDCD-1519-1045-B686-5132F548F3EE}"/>
              </a:ext>
            </a:extLst>
          </p:cNvPr>
          <p:cNvCxnSpPr>
            <a:cxnSpLocks/>
          </p:cNvCxnSpPr>
          <p:nvPr userDrawn="1"/>
        </p:nvCxnSpPr>
        <p:spPr>
          <a:xfrm>
            <a:off x="4308389" y="0"/>
            <a:ext cx="0" cy="53477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F7CEF9-A06E-EB4F-8269-42E11EB5A9CA}"/>
              </a:ext>
            </a:extLst>
          </p:cNvPr>
          <p:cNvCxnSpPr/>
          <p:nvPr userDrawn="1"/>
        </p:nvCxnSpPr>
        <p:spPr>
          <a:xfrm>
            <a:off x="4175035" y="3428025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0B023E-8D37-3149-BE1C-CAD207CF5F16}"/>
              </a:ext>
            </a:extLst>
          </p:cNvPr>
          <p:cNvCxnSpPr>
            <a:cxnSpLocks/>
          </p:cNvCxnSpPr>
          <p:nvPr userDrawn="1"/>
        </p:nvCxnSpPr>
        <p:spPr>
          <a:xfrm>
            <a:off x="1880863" y="5347788"/>
            <a:ext cx="24414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66FBEA42-134F-E046-B205-95C3C131D7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54404" y="3308172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A6C8AB8-E28A-3147-94FF-928FEFF71D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80863" y="5491459"/>
            <a:ext cx="2120631" cy="263525"/>
          </a:xfrm>
        </p:spPr>
        <p:txBody>
          <a:bodyPr/>
          <a:lstStyle>
            <a:lvl1pPr marL="0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END TIMELINE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BD3AA-2A41-1248-8768-748752CE1E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5086" y="2777150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B9DE6E-B6E5-F546-A858-35AAF3B7D9E0}"/>
              </a:ext>
            </a:extLst>
          </p:cNvPr>
          <p:cNvCxnSpPr/>
          <p:nvPr userDrawn="1"/>
        </p:nvCxnSpPr>
        <p:spPr>
          <a:xfrm>
            <a:off x="4175039" y="1509402"/>
            <a:ext cx="266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06F6698B-992A-2A4D-AC71-386D1BB781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54404" y="1377640"/>
            <a:ext cx="2120631" cy="263525"/>
          </a:xfrm>
        </p:spPr>
        <p:txBody>
          <a:bodyPr/>
          <a:lstStyle>
            <a:lvl1pPr algn="r"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ENTER DATE HERE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C58247D0-FCA1-A547-A615-834CB67655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575085" y="859158"/>
            <a:ext cx="3559175" cy="1301750"/>
          </a:xfrm>
        </p:spPr>
        <p:txBody>
          <a:bodyPr numCol="1"/>
          <a:lstStyle>
            <a:lvl1pPr marL="0" algn="l">
              <a:buFontTx/>
              <a:buNone/>
              <a:defRPr lang="en-US" b="0" i="0" smtClean="0">
                <a:effectLst/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/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4EDEE3-F8B2-FA4A-A24F-05F82B62111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A44D27BF-04F5-D545-BAAD-A4550D0AA083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4874F-B3E6-DC4B-B2FA-E479595C6245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936B2-8E51-214A-ADAC-F28ACCD7B380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98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3A127057-960C-4947-9399-F3084D7DDAA9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2D446A-9A51-FF4F-8927-FF45BCE946A5}"/>
              </a:ext>
            </a:extLst>
          </p:cNvPr>
          <p:cNvSpPr txBox="1">
            <a:spLocks/>
          </p:cNvSpPr>
          <p:nvPr userDrawn="1"/>
        </p:nvSpPr>
        <p:spPr>
          <a:xfrm>
            <a:off x="622300" y="2721136"/>
            <a:ext cx="7359327" cy="163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6603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7147607F-9AB6-7445-A178-D78CB05848FD}" type="datetime4">
              <a:rPr lang="en-US" smtClean="0"/>
              <a:t>June 2, 2025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790E51-5C69-9E41-B44C-AC5F8DCE84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algn="ctr">
              <a:buNone/>
              <a:defRPr sz="1050"/>
            </a:lvl1pPr>
          </a:lstStyle>
          <a:p>
            <a:r>
              <a:rPr lang="en-US"/>
              <a:t>Drag and Drop Icon – Red or Black Only</a:t>
            </a:r>
          </a:p>
        </p:txBody>
      </p:sp>
    </p:spTree>
    <p:extLst>
      <p:ext uri="{BB962C8B-B14F-4D97-AF65-F5344CB8AC3E}">
        <p14:creationId xmlns:p14="http://schemas.microsoft.com/office/powerpoint/2010/main" val="1968071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mount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5D1591C4-2339-2148-8ECF-E0D643F599B2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4AE2E5-C32B-D944-9516-2D76949B4BDA}"/>
              </a:ext>
            </a:extLst>
          </p:cNvPr>
          <p:cNvSpPr txBox="1">
            <a:spLocks/>
          </p:cNvSpPr>
          <p:nvPr userDrawn="1"/>
        </p:nvSpPr>
        <p:spPr>
          <a:xfrm>
            <a:off x="622300" y="993831"/>
            <a:ext cx="7359327" cy="1793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635786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.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F07C3AD2-30FC-DF40-950D-E2ACE96B8AAB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4AE2E5-C32B-D944-9516-2D76949B4BDA}"/>
              </a:ext>
            </a:extLst>
          </p:cNvPr>
          <p:cNvSpPr txBox="1">
            <a:spLocks/>
          </p:cNvSpPr>
          <p:nvPr userDrawn="1"/>
        </p:nvSpPr>
        <p:spPr>
          <a:xfrm>
            <a:off x="622300" y="2587041"/>
            <a:ext cx="7359327" cy="1793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/>
              <a:t>Thank you.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556BD-E5E3-F14C-9186-4B1EEE5C87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7700"/>
            <a:ext cx="1587500" cy="1587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8CFB39D-1E76-A248-AC95-222F55FEAA33}"/>
              </a:ext>
            </a:extLst>
          </p:cNvPr>
          <p:cNvSpPr txBox="1">
            <a:spLocks/>
          </p:cNvSpPr>
          <p:nvPr userDrawn="1"/>
        </p:nvSpPr>
        <p:spPr>
          <a:xfrm>
            <a:off x="622300" y="4367596"/>
            <a:ext cx="7359327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1800" b="0" err="1"/>
              <a:t>rtd-denver.com</a:t>
            </a:r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2145192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- mount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7213922-ED55-4E4E-BAC5-EC69CB18E8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7292" y="3626602"/>
            <a:ext cx="8067384" cy="33088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4AE2E5-C32B-D944-9516-2D76949B4BDA}"/>
              </a:ext>
            </a:extLst>
          </p:cNvPr>
          <p:cNvSpPr txBox="1">
            <a:spLocks/>
          </p:cNvSpPr>
          <p:nvPr userDrawn="1"/>
        </p:nvSpPr>
        <p:spPr>
          <a:xfrm>
            <a:off x="622300" y="993831"/>
            <a:ext cx="7359327" cy="17938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We Make Lives Better Through Connections.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CFB39D-1E76-A248-AC95-222F55FEAA33}"/>
              </a:ext>
            </a:extLst>
          </p:cNvPr>
          <p:cNvSpPr txBox="1">
            <a:spLocks/>
          </p:cNvSpPr>
          <p:nvPr userDrawn="1"/>
        </p:nvSpPr>
        <p:spPr>
          <a:xfrm>
            <a:off x="593671" y="6356350"/>
            <a:ext cx="3816119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 sz="1800" b="0" err="1">
                <a:solidFill>
                  <a:schemeClr val="tx1"/>
                </a:solidFill>
              </a:rPr>
              <a:t>rtd-denver.com</a:t>
            </a: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201DD-E525-984F-AF8F-FF24014B0F25}"/>
              </a:ext>
            </a:extLst>
          </p:cNvPr>
          <p:cNvSpPr/>
          <p:nvPr userDrawn="1"/>
        </p:nvSpPr>
        <p:spPr>
          <a:xfrm>
            <a:off x="740566" y="2928939"/>
            <a:ext cx="7088983" cy="1353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517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mount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7213922-ED55-4E4E-BAC5-EC69CB18E8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7292" y="3626602"/>
            <a:ext cx="8067384" cy="330888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4AE2E5-C32B-D944-9516-2D76949B4BDA}"/>
              </a:ext>
            </a:extLst>
          </p:cNvPr>
          <p:cNvSpPr txBox="1">
            <a:spLocks/>
          </p:cNvSpPr>
          <p:nvPr userDrawn="1"/>
        </p:nvSpPr>
        <p:spPr>
          <a:xfrm>
            <a:off x="622300" y="993831"/>
            <a:ext cx="7359327" cy="1793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Thank you.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CFB39D-1E76-A248-AC95-222F55FEAA33}"/>
              </a:ext>
            </a:extLst>
          </p:cNvPr>
          <p:cNvSpPr txBox="1">
            <a:spLocks/>
          </p:cNvSpPr>
          <p:nvPr userDrawn="1"/>
        </p:nvSpPr>
        <p:spPr>
          <a:xfrm>
            <a:off x="593671" y="6356350"/>
            <a:ext cx="3816119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en-US" sz="1800" b="0" err="1">
                <a:solidFill>
                  <a:schemeClr val="tx1"/>
                </a:solidFill>
              </a:rPr>
              <a:t>rtd-denver.com</a:t>
            </a:r>
            <a:endParaRPr lang="en-US" sz="1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78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82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30256A-4677-4849-8012-698122D6F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BC146F-17AB-BB4B-829D-5E8112F0C8C2}"/>
              </a:ext>
            </a:extLst>
          </p:cNvPr>
          <p:cNvSpPr/>
          <p:nvPr userDrawn="1"/>
        </p:nvSpPr>
        <p:spPr>
          <a:xfrm>
            <a:off x="0" y="1301858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A8CFBB-EB14-314D-9BC7-04ED773C8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796948"/>
            <a:ext cx="6804025" cy="45594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420ABD3F-63FF-7E4D-A6DC-FEF8048760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5064" y="1796948"/>
            <a:ext cx="4089400" cy="4559402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D2E47-3D5D-0B45-848D-19A628D8359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529B8F3-C3C7-4FF8-94C9-4EB9A7895C5B}" type="datetime4">
              <a:rPr lang="en-U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7264A-74EE-4B4B-8A1C-E3DFA30315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A727-7635-3A46-BD5F-CBA9F397CF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612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btitle 2">
            <a:extLst>
              <a:ext uri="{FF2B5EF4-FFF2-40B4-BE49-F238E27FC236}">
                <a16:creationId xmlns:a16="http://schemas.microsoft.com/office/drawing/2014/main" id="{6687E037-ECC6-FD4A-A6A5-7C1F06DE74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01227" y="1292034"/>
            <a:ext cx="4508506" cy="243143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024EA60-FDF7-A244-8D00-5AAEF849C4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01227" y="1535113"/>
            <a:ext cx="3383498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A0E72C66-4B2E-DE43-A137-88FD060A17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1227" y="2698230"/>
            <a:ext cx="3383498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FAE9DF40-6218-AC4D-90FB-0240F27DD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01227" y="4044227"/>
            <a:ext cx="3383498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EC032DF-13E3-484D-90F8-BA723ABDEC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1227" y="5346332"/>
            <a:ext cx="3383498" cy="671771"/>
          </a:xfrm>
        </p:spPr>
        <p:txBody>
          <a:bodyPr/>
          <a:lstStyle>
            <a:lvl1pPr>
              <a:buNone/>
              <a:defRPr sz="1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description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E1A937-B515-AD45-9041-91755711A4F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356F112-D5FC-4B2E-B1BD-86EA0A3BF8D1}" type="datetime4">
              <a:rPr lang="en-US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B0F3F51-35B3-6A41-A760-54C1AE5E24A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00049" y="1292034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8C5D9133-AC33-1941-98CE-BF56C07AB2A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0050" y="2435225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Picture Placeholder 17">
            <a:extLst>
              <a:ext uri="{FF2B5EF4-FFF2-40B4-BE49-F238E27FC236}">
                <a16:creationId xmlns:a16="http://schemas.microsoft.com/office/drawing/2014/main" id="{3776B015-9E82-F34C-ABEB-23BAFDE2EE9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00050" y="3764295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044361FE-50E4-BE48-BB98-F6308297840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00048" y="5072235"/>
            <a:ext cx="685800" cy="685800"/>
          </a:xfrm>
        </p:spPr>
        <p:txBody>
          <a:bodyPr/>
          <a:lstStyle>
            <a:lvl1pPr>
              <a:buNone/>
              <a:defRPr sz="9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722C78F-905D-E641-A6A5-9ABA89EBFA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1763" y="2435225"/>
            <a:ext cx="4507970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2" name="Text Placeholder 20">
            <a:extLst>
              <a:ext uri="{FF2B5EF4-FFF2-40B4-BE49-F238E27FC236}">
                <a16:creationId xmlns:a16="http://schemas.microsoft.com/office/drawing/2014/main" id="{55275541-44A1-2B40-87BC-7B333EEB0E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1763" y="3764295"/>
            <a:ext cx="4507970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FF389954-6AA5-9345-9F47-8B83F01F76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01763" y="5072235"/>
            <a:ext cx="4507970" cy="263525"/>
          </a:xfrm>
        </p:spPr>
        <p:txBody>
          <a:bodyPr/>
          <a:lstStyle>
            <a:lvl1pPr>
              <a:buNone/>
              <a:defRPr sz="16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SUBTITLE STYLE</a:t>
            </a:r>
          </a:p>
        </p:txBody>
      </p:sp>
      <p:sp useBgFill="1">
        <p:nvSpPr>
          <p:cNvPr id="17" name="Picture Placeholder 5">
            <a:extLst>
              <a:ext uri="{FF2B5EF4-FFF2-40B4-BE49-F238E27FC236}">
                <a16:creationId xmlns:a16="http://schemas.microsoft.com/office/drawing/2014/main" id="{79898302-E573-7747-A3F1-5E4BD50E04C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407277" y="648130"/>
            <a:ext cx="3546475" cy="5539151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/>
              <a:t>Drag and Drop Photo </a:t>
            </a:r>
          </a:p>
        </p:txBody>
      </p:sp>
    </p:spTree>
    <p:extLst>
      <p:ext uri="{BB962C8B-B14F-4D97-AF65-F5344CB8AC3E}">
        <p14:creationId xmlns:p14="http://schemas.microsoft.com/office/powerpoint/2010/main" val="131151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Slide - no logo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8BCF3350-A260-F740-B057-8D5EA753143C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Drag and Drop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Icon – White Only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D906E-A9E4-CF44-9A26-06A3035DDCB8}"/>
              </a:ext>
            </a:extLst>
          </p:cNvPr>
          <p:cNvSpPr txBox="1"/>
          <p:nvPr userDrawn="1"/>
        </p:nvSpPr>
        <p:spPr>
          <a:xfrm>
            <a:off x="2395934" y="995214"/>
            <a:ext cx="4694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Make Lives Better</a:t>
            </a:r>
          </a:p>
          <a:p>
            <a:r>
              <a:rPr lang="en-US" sz="28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Connections.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7EDAE2-BFA3-C643-BBBA-15666AB0FD34}"/>
              </a:ext>
            </a:extLst>
          </p:cNvPr>
          <p:cNvSpPr/>
          <p:nvPr userDrawn="1"/>
        </p:nvSpPr>
        <p:spPr>
          <a:xfrm>
            <a:off x="2483642" y="2118391"/>
            <a:ext cx="3943135" cy="11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BC60127-5DDC-4B41-840A-952A88F0F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2300" y="647700"/>
            <a:ext cx="1587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3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 - no logo - 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8BCF3350-A260-F740-B057-8D5EA753143C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Drag and Drop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Icon – White Only 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1BD8177-8667-AF42-853E-0355A3D055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648130"/>
            <a:ext cx="1587500" cy="158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6D906E-A9E4-CF44-9A26-06A3035DDCB8}"/>
              </a:ext>
            </a:extLst>
          </p:cNvPr>
          <p:cNvSpPr txBox="1"/>
          <p:nvPr userDrawn="1"/>
        </p:nvSpPr>
        <p:spPr>
          <a:xfrm>
            <a:off x="2395934" y="995214"/>
            <a:ext cx="46944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Make Lives Better</a:t>
            </a:r>
          </a:p>
          <a:p>
            <a:r>
              <a:rPr lang="en-US" sz="28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Connections.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7EDAE2-BFA3-C643-BBBA-15666AB0FD34}"/>
              </a:ext>
            </a:extLst>
          </p:cNvPr>
          <p:cNvSpPr/>
          <p:nvPr userDrawn="1"/>
        </p:nvSpPr>
        <p:spPr>
          <a:xfrm>
            <a:off x="2483642" y="2118391"/>
            <a:ext cx="3943135" cy="117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8BCF3350-A260-F740-B057-8D5EA753143C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Drag and Drop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Icon – White Only </a:t>
            </a:r>
          </a:p>
        </p:txBody>
      </p:sp>
    </p:spTree>
    <p:extLst>
      <p:ext uri="{BB962C8B-B14F-4D97-AF65-F5344CB8AC3E}">
        <p14:creationId xmlns:p14="http://schemas.microsoft.com/office/powerpoint/2010/main" val="51545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 - no logo - dark re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0" y="1974850"/>
            <a:ext cx="7359327" cy="2387600"/>
          </a:xfrm>
        </p:spPr>
        <p:txBody>
          <a:bodyPr anchor="b"/>
          <a:lstStyle>
            <a:lvl1pPr algn="l">
              <a:defRPr sz="6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4531519"/>
            <a:ext cx="7359327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fld id="{E33B858C-C9F6-904F-A356-38449895C1F5}" type="datetime4">
              <a:rPr lang="en-US" smtClean="0"/>
              <a:t>June 2, 2025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5A07F95-4566-AF41-88E6-14C0AFBA9D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300" y="647700"/>
            <a:ext cx="1587500" cy="15875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Tx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Drag and Drop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en-US"/>
              <a:t>Icon – Red Only </a:t>
            </a:r>
          </a:p>
        </p:txBody>
      </p:sp>
    </p:spTree>
    <p:extLst>
      <p:ext uri="{BB962C8B-B14F-4D97-AF65-F5344CB8AC3E}">
        <p14:creationId xmlns:p14="http://schemas.microsoft.com/office/powerpoint/2010/main" val="387323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9E8B0D9-019B-D148-A4E8-5F13B25F5EC7}" type="datetime4">
              <a:rPr lang="en-US" smtClean="0"/>
              <a:t>June 2, 2025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Transportation District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A3D05135-2B8F-5842-ADA1-E54D168629AE}" type="slidenum">
              <a:rPr lang="en-US" smtClean="0"/>
              <a:pPr/>
              <a:t>‹#›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5" r:id="rId2"/>
    <p:sldLayoutId id="2147483685" r:id="rId3"/>
    <p:sldLayoutId id="2147483681" r:id="rId4"/>
    <p:sldLayoutId id="2147483699" r:id="rId5"/>
    <p:sldLayoutId id="2147483738" r:id="rId6"/>
    <p:sldLayoutId id="2147483736" r:id="rId7"/>
    <p:sldLayoutId id="2147483686" r:id="rId8"/>
    <p:sldLayoutId id="2147483732" r:id="rId9"/>
    <p:sldLayoutId id="2147483727" r:id="rId10"/>
    <p:sldLayoutId id="2147483728" r:id="rId11"/>
    <p:sldLayoutId id="2147483729" r:id="rId12"/>
    <p:sldLayoutId id="2147483709" r:id="rId13"/>
    <p:sldLayoutId id="2147483708" r:id="rId14"/>
    <p:sldLayoutId id="2147483712" r:id="rId15"/>
    <p:sldLayoutId id="2147483713" r:id="rId16"/>
    <p:sldLayoutId id="2147483715" r:id="rId17"/>
    <p:sldLayoutId id="2147483716" r:id="rId18"/>
    <p:sldLayoutId id="2147483711" r:id="rId19"/>
    <p:sldLayoutId id="2147483714" r:id="rId20"/>
    <p:sldLayoutId id="2147483717" r:id="rId21"/>
    <p:sldLayoutId id="2147483720" r:id="rId22"/>
    <p:sldLayoutId id="2147483737" r:id="rId23"/>
    <p:sldLayoutId id="2147483718" r:id="rId24"/>
    <p:sldLayoutId id="2147483710" r:id="rId25"/>
    <p:sldLayoutId id="2147483719" r:id="rId26"/>
    <p:sldLayoutId id="2147483721" r:id="rId27"/>
    <p:sldLayoutId id="2147483705" r:id="rId28"/>
    <p:sldLayoutId id="2147483679" r:id="rId29"/>
    <p:sldLayoutId id="2147483706" r:id="rId30"/>
    <p:sldLayoutId id="2147483680" r:id="rId31"/>
    <p:sldLayoutId id="2147483733" r:id="rId32"/>
    <p:sldLayoutId id="2147483726" r:id="rId33"/>
    <p:sldLayoutId id="2147483722" r:id="rId34"/>
    <p:sldLayoutId id="2147483723" r:id="rId35"/>
    <p:sldLayoutId id="2147483682" r:id="rId36"/>
    <p:sldLayoutId id="2147483684" r:id="rId37"/>
    <p:sldLayoutId id="2147483691" r:id="rId38"/>
    <p:sldLayoutId id="2147483725" r:id="rId39"/>
    <p:sldLayoutId id="2147483689" r:id="rId40"/>
    <p:sldLayoutId id="2147483692" r:id="rId41"/>
    <p:sldLayoutId id="2147483690" r:id="rId42"/>
    <p:sldLayoutId id="2147483694" r:id="rId43"/>
    <p:sldLayoutId id="2147483683" r:id="rId44"/>
    <p:sldLayoutId id="2147483695" r:id="rId45"/>
    <p:sldLayoutId id="2147483696" r:id="rId46"/>
    <p:sldLayoutId id="2147483697" r:id="rId47"/>
    <p:sldLayoutId id="2147483698" r:id="rId48"/>
    <p:sldLayoutId id="2147483701" r:id="rId49"/>
    <p:sldLayoutId id="2147483731" r:id="rId50"/>
    <p:sldLayoutId id="2147483702" r:id="rId51"/>
    <p:sldLayoutId id="2147483734" r:id="rId52"/>
    <p:sldLayoutId id="2147483730" r:id="rId53"/>
    <p:sldLayoutId id="2147483704" r:id="rId54"/>
    <p:sldLayoutId id="2147483740" r:id="rId55"/>
    <p:sldLayoutId id="2147483741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50000"/>
        <a:buFont typeface="Wingdings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50000"/>
        <a:buFont typeface="System Font Regular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50000"/>
        <a:buFont typeface="System Font Regular"/>
        <a:buChar char="▸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50000"/>
        <a:buFont typeface="System Font Regular"/>
        <a:buChar char="□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50000"/>
        <a:buFont typeface="Courier New" panose="02070309020205020404" pitchFamily="49" charset="0"/>
        <a:buChar char="o"/>
        <a:defRPr sz="1400" i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SBO@RTD-Denver.com" TargetMode="Externa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16BD3-ECD9-014F-845C-5E59A4D07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833" y="2659450"/>
            <a:ext cx="10884756" cy="2107759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br>
              <a:rPr lang="en-US" sz="3200" dirty="0">
                <a:solidFill>
                  <a:srgbClr val="002F87"/>
                </a:solidFill>
              </a:rPr>
            </a:br>
            <a:br>
              <a:rPr lang="en-US" sz="3200" dirty="0">
                <a:solidFill>
                  <a:srgbClr val="41C1EF"/>
                </a:solidFill>
              </a:rPr>
            </a:br>
            <a:r>
              <a:rPr lang="en-US" sz="4000" dirty="0">
                <a:solidFill>
                  <a:srgbClr val="002F87"/>
                </a:solidFill>
              </a:rPr>
              <a:t>Triennial Disadvantaged Business Enterprise (DBE) Goal and Methodology for Federal Fiscal</a:t>
            </a:r>
            <a:br>
              <a:rPr lang="en-US" sz="4000" dirty="0">
                <a:solidFill>
                  <a:srgbClr val="002F87"/>
                </a:solidFill>
              </a:rPr>
            </a:br>
            <a:r>
              <a:rPr lang="en-US" sz="4000" dirty="0">
                <a:solidFill>
                  <a:srgbClr val="002F87"/>
                </a:solidFill>
              </a:rPr>
              <a:t>Years (FFY) 2026 – 2028</a:t>
            </a:r>
            <a:br>
              <a:rPr lang="en-US" sz="2800" dirty="0"/>
            </a:br>
            <a:endParaRPr lang="en-US" sz="3200" dirty="0">
              <a:solidFill>
                <a:srgbClr val="41C1E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99E1A-9E37-FC3D-7777-8793B3F3FF7F}"/>
              </a:ext>
            </a:extLst>
          </p:cNvPr>
          <p:cNvSpPr txBox="1"/>
          <p:nvPr/>
        </p:nvSpPr>
        <p:spPr>
          <a:xfrm>
            <a:off x="8474468" y="606175"/>
            <a:ext cx="3251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Meeting - June 3, 2025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7A61A7B-0F8A-B83B-32A0-C05454C6B1CB}"/>
              </a:ext>
            </a:extLst>
          </p:cNvPr>
          <p:cNvSpPr txBox="1">
            <a:spLocks/>
          </p:cNvSpPr>
          <p:nvPr/>
        </p:nvSpPr>
        <p:spPr>
          <a:xfrm>
            <a:off x="529833" y="5636299"/>
            <a:ext cx="9144000" cy="94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180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None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None/>
              <a:defRPr sz="16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Alexis Serrano Castro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Small Business Opportunity Office Manager</a:t>
            </a:r>
          </a:p>
        </p:txBody>
      </p:sp>
    </p:spTree>
    <p:extLst>
      <p:ext uri="{BB962C8B-B14F-4D97-AF65-F5344CB8AC3E}">
        <p14:creationId xmlns:p14="http://schemas.microsoft.com/office/powerpoint/2010/main" val="59779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B4FB69-6990-B113-3AC5-B90837FD3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F7E113-6546-97CC-9DC4-9FCDDEA13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2647950"/>
            <a:ext cx="10795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DBE Program Highlights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63056E8-5463-9EE2-2600-5E53D2A5355C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3663685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DBE Program Highlights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FA36D-6A7B-41AA-9E42-550346865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Conforms with regulations of the U.S. Department of Transportation (DOT), 49 CFR Part 26</a:t>
            </a:r>
          </a:p>
          <a:p>
            <a:pPr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Ensures the administration, monitoring and implementation requirements set forth in 49 CFR Part 26</a:t>
            </a:r>
          </a:p>
          <a:p>
            <a:pPr marR="431165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Utilizes a Triennial DBE goal to achieve DBE participation for federally-funded projects</a:t>
            </a:r>
            <a:endParaRPr lang="en-US" sz="240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C45583-6EFB-1342-2990-955646315FCD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1881464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BADBC-87C2-9655-B14A-62CE1C8D6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85705F0-BDB8-8C7F-88EE-BC53C5138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2647950"/>
            <a:ext cx="10795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DBE Program Objectives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7F21EF3-EC1B-4913-6167-0044FF082938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3804570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DBE Program Objectives </a:t>
            </a:r>
            <a:r>
              <a:rPr lang="en-US" dirty="0">
                <a:solidFill>
                  <a:schemeClr val="bg1"/>
                </a:solidFill>
              </a:rPr>
              <a:t>(1 of 3)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FA36D-6A7B-41AA-9E42-550346865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305" y="1617662"/>
            <a:ext cx="6336593" cy="4738688"/>
          </a:xfrm>
        </p:spPr>
        <p:txBody>
          <a:bodyPr>
            <a:noAutofit/>
          </a:bodyPr>
          <a:lstStyle/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Create a “level playing field” for expected DBE participation</a:t>
            </a:r>
          </a:p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DBE Goals must be clearly tied and narrowly tailored to local market</a:t>
            </a:r>
          </a:p>
          <a:p>
            <a:pPr marR="5080">
              <a:lnSpc>
                <a:spcPct val="200000"/>
              </a:lnSpc>
              <a:tabLst>
                <a:tab pos="355600" algn="l"/>
              </a:tabLst>
            </a:pPr>
            <a:endParaRPr lang="en-US" sz="27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B15A0-A5F5-4FFB-A62C-31EE221EE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898" y="1067156"/>
            <a:ext cx="4572000" cy="3429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B01E973-CDE5-7ECB-BC81-6D5D7B91C247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245606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DBE Program Objectives </a:t>
            </a:r>
            <a:r>
              <a:rPr lang="en-US" dirty="0">
                <a:solidFill>
                  <a:schemeClr val="bg1"/>
                </a:solidFill>
              </a:rPr>
              <a:t>(2 of 3)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FA36D-6A7B-41AA-9E42-550346865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306" y="1617662"/>
            <a:ext cx="6209002" cy="4872038"/>
          </a:xfrm>
        </p:spPr>
        <p:txBody>
          <a:bodyPr>
            <a:noAutofit/>
          </a:bodyPr>
          <a:lstStyle/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Recipients can use contract-specific DBE goals based on market area and the identified opportunities relevant to the </a:t>
            </a:r>
            <a:r>
              <a:rPr lang="en-US" sz="2400" b="1" u="sng" dirty="0">
                <a:solidFill>
                  <a:schemeClr val="tx1">
                    <a:alpha val="80000"/>
                  </a:schemeClr>
                </a:solidFill>
              </a:rPr>
              <a:t>specific projects or contracts</a:t>
            </a:r>
          </a:p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Quotas or set-asides are not allowed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A601B-445D-B86E-D004-E1B6D65865B5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  <p:pic>
        <p:nvPicPr>
          <p:cNvPr id="6" name="Image 9">
            <a:extLst>
              <a:ext uri="{FF2B5EF4-FFF2-40B4-BE49-F238E27FC236}">
                <a16:creationId xmlns:a16="http://schemas.microsoft.com/office/drawing/2014/main" id="{6B6CAB66-4FC3-26FD-93BA-6CBD67D3A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4356" y="2251296"/>
            <a:ext cx="4329430" cy="190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65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DBE Program Objectives </a:t>
            </a:r>
            <a:r>
              <a:rPr lang="en-US" dirty="0">
                <a:solidFill>
                  <a:schemeClr val="bg1"/>
                </a:solidFill>
              </a:rPr>
              <a:t>(3 of 3)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FA36D-6A7B-41AA-9E42-550346865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Set a specific Triennial DBE Goal based on applicable scopes:</a:t>
            </a:r>
          </a:p>
          <a:p>
            <a:pPr marR="5080" lvl="1"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Design and Construction </a:t>
            </a:r>
          </a:p>
          <a:p>
            <a:pPr marR="5080" lvl="1"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Safety </a:t>
            </a:r>
          </a:p>
          <a:p>
            <a:pPr marR="5080" lvl="1"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Planning </a:t>
            </a:r>
          </a:p>
          <a:p>
            <a:pPr marR="5080" lvl="1"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Several Bus Contracted Services </a:t>
            </a:r>
          </a:p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For FFYs 2026- 2028 (October 1, 2025 - September 30, 2028)</a:t>
            </a:r>
            <a:endParaRPr lang="en-US" sz="240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A401D21-742E-40D6-0663-4977D9A1B998}"/>
              </a:ext>
            </a:extLst>
          </p:cNvPr>
          <p:cNvSpPr txBox="1">
            <a:spLocks/>
          </p:cNvSpPr>
          <p:nvPr/>
        </p:nvSpPr>
        <p:spPr>
          <a:xfrm>
            <a:off x="311258" y="6356350"/>
            <a:ext cx="176867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2354456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7C290-3AF8-AC54-7AFF-F12FBF1AF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5D2542-8BAF-A093-894C-34A58E05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2647950"/>
            <a:ext cx="11528425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000" dirty="0">
                <a:solidFill>
                  <a:schemeClr val="bg1"/>
                </a:solidFill>
              </a:rPr>
              <a:t>Triennial DBE Goal Setting Methodology and Rationale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E3697BF-BEDC-BE4D-8BA7-D6D6365E18DF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4166644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Triennial DBE Goal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FA36D-6A7B-41AA-9E42-550346865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1462679"/>
            <a:ext cx="11270395" cy="4872038"/>
          </a:xfrm>
        </p:spPr>
        <p:txBody>
          <a:bodyPr>
            <a:noAutofit/>
          </a:bodyPr>
          <a:lstStyle/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Identify and project of all federally assisted contracts:</a:t>
            </a:r>
          </a:p>
          <a:p>
            <a:pPr marR="5080" lvl="1">
              <a:lnSpc>
                <a:spcPct val="150000"/>
              </a:lnSpc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Identify contracting opportunities for upcoming 3-year period</a:t>
            </a:r>
          </a:p>
          <a:p>
            <a:pPr marR="5080" lvl="1">
              <a:lnSpc>
                <a:spcPct val="150000"/>
              </a:lnSpc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Request input from all RTD Departments (i.e., Capital Programs, IT, Planning, Rail Operations, Bus Operations, etc.)</a:t>
            </a:r>
          </a:p>
          <a:p>
            <a:pPr marR="5080" lvl="1">
              <a:lnSpc>
                <a:spcPct val="150000"/>
              </a:lnSpc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Include potential Intergovernmental Agreements (IGAs) with Municipalities</a:t>
            </a:r>
          </a:p>
          <a:p>
            <a:pPr marL="228600" marR="5080" lvl="1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Validate information with Grants &amp; Revenue departments</a:t>
            </a:r>
          </a:p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Identify and consolidate listing of DBEs and non-DBEs for opportunities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8DF038B-1124-D05F-76E5-0F09FFBF72CC}"/>
              </a:ext>
            </a:extLst>
          </p:cNvPr>
          <p:cNvSpPr txBox="1">
            <a:spLocks/>
          </p:cNvSpPr>
          <p:nvPr/>
        </p:nvSpPr>
        <p:spPr>
          <a:xfrm>
            <a:off x="545175" y="6406857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549561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4D3E-F8CF-5B41-9AFB-731504377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2647950"/>
            <a:ext cx="10795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RTD Federally Funded Projects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FFY 2026-2028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91372-1DAA-AE64-1777-9F375E7818D6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524039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31524-5261-1F56-94B3-902290850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44D7066-BA62-A7C2-9A82-59D1A38B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56" y="-18234"/>
            <a:ext cx="11722141" cy="1325563"/>
          </a:xfrm>
        </p:spPr>
        <p:txBody>
          <a:bodyPr>
            <a:normAutofit/>
          </a:bodyPr>
          <a:lstStyle/>
          <a:p>
            <a:r>
              <a:rPr lang="en-US" dirty="0"/>
              <a:t>FFY 2026-2028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65815B-FE80-6769-0EEB-CB2D37BF70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19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Object 3" descr="FTA Funded Programs 2026 - 2028">
            <a:extLst>
              <a:ext uri="{FF2B5EF4-FFF2-40B4-BE49-F238E27FC236}">
                <a16:creationId xmlns:a16="http://schemas.microsoft.com/office/drawing/2014/main" id="{0E993F6B-4ABA-FAC7-9F61-3E78C038AA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253050"/>
              </p:ext>
            </p:extLst>
          </p:nvPr>
        </p:nvGraphicFramePr>
        <p:xfrm>
          <a:off x="5753100" y="68262"/>
          <a:ext cx="6242563" cy="6729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734041" imgH="5000705" progId="Excel.Sheet.12">
                  <p:embed/>
                </p:oleObj>
              </mc:Choice>
              <mc:Fallback>
                <p:oleObj name="Worksheet" r:id="rId3" imgW="4734041" imgH="5000705" progId="Excel.Sheet.12">
                  <p:embed/>
                  <p:pic>
                    <p:nvPicPr>
                      <p:cNvPr id="4" name="Object 3" descr="FTA Funded Programs 2026 - 2028">
                        <a:extLst>
                          <a:ext uri="{FF2B5EF4-FFF2-40B4-BE49-F238E27FC236}">
                            <a16:creationId xmlns:a16="http://schemas.microsoft.com/office/drawing/2014/main" id="{0E993F6B-4ABA-FAC7-9F61-3E78C038AA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3100" y="68262"/>
                        <a:ext cx="6242563" cy="6729678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53F386-8E6B-696A-6736-E53CCCE6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708" y="1594884"/>
            <a:ext cx="3968111" cy="44763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400" dirty="0"/>
              <a:t>New plan contemplates nine federally assisted projects/contracts</a:t>
            </a:r>
          </a:p>
          <a:p>
            <a:pPr>
              <a:lnSpc>
                <a:spcPct val="114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400" dirty="0"/>
              <a:t>Expected to be awarded between October 1, 2025, and September 30, 2028</a:t>
            </a:r>
            <a:endParaRPr lang="en-US" sz="20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F9E0D42-36F4-FC6B-0B9B-435C6AE49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2416292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E8F3-8AFC-2547-84B6-41E1AD12F0D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6573" y="393460"/>
            <a:ext cx="12045950" cy="7651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42626"/>
                </a:solidFill>
                <a:latin typeface="Tahoma"/>
                <a:ea typeface="Tahoma"/>
                <a:cs typeface="Tahoma"/>
              </a:rPr>
              <a:t>As we prepare to start, make sure</a:t>
            </a:r>
            <a:r>
              <a:rPr lang="en-US" sz="2450" dirty="0">
                <a:solidFill>
                  <a:srgbClr val="242626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dirty="0">
                <a:solidFill>
                  <a:srgbClr val="242626"/>
                </a:solidFill>
                <a:latin typeface="Tahoma"/>
                <a:ea typeface="Tahoma"/>
                <a:cs typeface="Tahoma"/>
              </a:rPr>
              <a:t>you</a:t>
            </a:r>
            <a:r>
              <a:rPr lang="en-US" sz="2450" dirty="0">
                <a:solidFill>
                  <a:srgbClr val="242626"/>
                </a:solidFill>
                <a:latin typeface="Tahoma"/>
                <a:ea typeface="Tahoma"/>
                <a:cs typeface="Tahoma"/>
              </a:rPr>
              <a:t>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139BDA-2428-7345-95D6-DC448D267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5529" y="1665127"/>
            <a:ext cx="4508506" cy="2431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i="1" dirty="0">
                <a:solidFill>
                  <a:srgbClr val="242626"/>
                </a:solidFill>
                <a:latin typeface="Tahoma"/>
                <a:ea typeface="Tahoma"/>
                <a:cs typeface="Tahoma"/>
              </a:rPr>
              <a:t>Mute Your Microphone</a:t>
            </a:r>
            <a:endParaRPr lang="en-US" sz="2000" dirty="0">
              <a:solidFill>
                <a:srgbClr val="242626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DE2DC1C-13DB-4E12-BD4B-3DF1B343CB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25751" y="2017144"/>
            <a:ext cx="9677341" cy="6717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/>
            <a:r>
              <a:rPr lang="en-US" sz="1800" dirty="0">
                <a:latin typeface="Tahoma"/>
                <a:ea typeface="Tahoma"/>
                <a:cs typeface="Tahoma"/>
              </a:rPr>
              <a:t>We are happy you're here! Your microphone will be muted to minimize background noise.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BDFD414-4150-4B43-A04D-8ACCD40A91F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88370" y="2810421"/>
            <a:ext cx="4507970" cy="2635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i="1" dirty="0">
                <a:solidFill>
                  <a:srgbClr val="242626"/>
                </a:solidFill>
                <a:latin typeface="Tahoma"/>
                <a:ea typeface="Tahoma"/>
                <a:cs typeface="Tahoma"/>
              </a:rPr>
              <a:t>Introduce Yourself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E9A0350-4121-46B7-9999-22C9CFF6FF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5751" y="3158150"/>
            <a:ext cx="9504570" cy="650895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0"/>
            <a:r>
              <a:rPr lang="en-US" sz="1800" dirty="0">
                <a:latin typeface="Tahoma"/>
                <a:ea typeface="Tahoma"/>
                <a:cs typeface="Tahoma"/>
              </a:rPr>
              <a:t>Type in the chat your company name, a one liner of your service, and the best way to contact you.  We will distribute the chat transcript to all attendees.</a:t>
            </a:r>
          </a:p>
          <a:p>
            <a:endParaRPr lang="en-US" sz="18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27EABE-C5E1-49E9-BA7B-52E85EC9E72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20884" y="4061690"/>
            <a:ext cx="6415478" cy="2635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i="1" dirty="0">
                <a:solidFill>
                  <a:srgbClr val="242626"/>
                </a:solidFill>
                <a:latin typeface="Tahoma"/>
                <a:ea typeface="Tahoma"/>
                <a:cs typeface="Tahoma"/>
              </a:rPr>
              <a:t>Questions? Feel free to type them in the chat.</a:t>
            </a:r>
          </a:p>
          <a:p>
            <a:endParaRPr lang="en-US" sz="20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1B39CB4-DE03-4EF3-A46B-1B78384527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5751" y="4430320"/>
            <a:ext cx="9084133" cy="605303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0"/>
            <a:r>
              <a:rPr lang="en-US" sz="1800" dirty="0">
                <a:latin typeface="Tahoma"/>
                <a:ea typeface="Tahoma"/>
                <a:cs typeface="Tahoma"/>
              </a:rPr>
              <a:t>Throughout the presentation, feel free to place your questions in the chat, we will be monitoring the chat and answer them when time is available.</a:t>
            </a:r>
          </a:p>
          <a:p>
            <a:endParaRPr lang="en-US" sz="1800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1F4DCCE7-93A4-0019-9CF1-8C822DD65040}"/>
              </a:ext>
            </a:extLst>
          </p:cNvPr>
          <p:cNvSpPr txBox="1">
            <a:spLocks/>
          </p:cNvSpPr>
          <p:nvPr/>
        </p:nvSpPr>
        <p:spPr>
          <a:xfrm>
            <a:off x="1526463" y="5402128"/>
            <a:ext cx="10519487" cy="338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50000"/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50000"/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50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50000"/>
              <a:buFont typeface="Wingdings" pitchFamily="2" charset="2"/>
              <a:buNone/>
              <a:defRPr sz="12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1" dirty="0"/>
              <a:t>This meeting is being recorded to have available as a resource. </a:t>
            </a:r>
          </a:p>
          <a:p>
            <a:r>
              <a:rPr lang="en-US" sz="1800" b="1" i="1" dirty="0"/>
              <a:t>By being in this meeting, you consent to being recorded.</a:t>
            </a:r>
            <a:endParaRPr lang="en-US" sz="1800" i="1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D388B037-F6D0-4500-80B2-FBA15FD9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39952" y="1667230"/>
            <a:ext cx="685800" cy="685800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E0DC4399-ED0E-49F8-8418-C96DA6ED2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9953" y="2810421"/>
            <a:ext cx="685800" cy="685800"/>
          </a:xfrm>
        </p:spPr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3C25EFE8-1A0E-40AF-8525-7860B135C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39951" y="4061690"/>
            <a:ext cx="685800" cy="685800"/>
          </a:xfr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A0007C0C-8F1E-4699-8363-778932CD0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34" y="1142553"/>
            <a:ext cx="2433234" cy="92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Triennial DBE Goal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FA36D-6A7B-41AA-9E42-550346865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1462679"/>
            <a:ext cx="11270395" cy="489367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  <a:tabLst>
                <a:tab pos="355600" algn="l"/>
              </a:tabLst>
            </a:pPr>
            <a:r>
              <a:rPr lang="en-US" sz="2600" b="1" spc="-5" dirty="0"/>
              <a:t>S</a:t>
            </a:r>
            <a:r>
              <a:rPr lang="en-US" sz="2600" b="1" spc="-35" dirty="0"/>
              <a:t>t</a:t>
            </a:r>
            <a:r>
              <a:rPr lang="en-US" sz="2600" b="1" spc="-5" dirty="0"/>
              <a:t>ep</a:t>
            </a:r>
            <a:r>
              <a:rPr lang="en-US" sz="2600" b="1" spc="-30" dirty="0"/>
              <a:t> </a:t>
            </a:r>
            <a:r>
              <a:rPr lang="en-US" sz="2600" b="1" spc="5" dirty="0"/>
              <a:t>O</a:t>
            </a:r>
            <a:r>
              <a:rPr lang="en-US" sz="2600" b="1" spc="10" dirty="0"/>
              <a:t>ne</a:t>
            </a:r>
            <a:r>
              <a:rPr lang="en-US" sz="2600" dirty="0"/>
              <a:t>:</a:t>
            </a:r>
            <a:r>
              <a:rPr lang="en-US" sz="2600" spc="-40" dirty="0"/>
              <a:t> </a:t>
            </a:r>
            <a:r>
              <a:rPr lang="en-US" sz="2600" dirty="0"/>
              <a:t>We must begin goal setting process by determining a </a:t>
            </a:r>
            <a:r>
              <a:rPr lang="en-US" sz="2600" b="1" dirty="0"/>
              <a:t>“Base Figure” </a:t>
            </a:r>
            <a:r>
              <a:rPr lang="en-US" sz="2600" dirty="0"/>
              <a:t>for the relative availability of DBEs</a:t>
            </a:r>
          </a:p>
          <a:p>
            <a:pPr marL="927100" marR="259715" lvl="1" indent="-457200">
              <a:lnSpc>
                <a:spcPct val="150000"/>
              </a:lnSpc>
              <a:spcBef>
                <a:spcPts val="815"/>
              </a:spcBef>
              <a:buFont typeface="+mj-lt"/>
              <a:buAutoNum type="alphaUcPeriod"/>
              <a:tabLst>
                <a:tab pos="756920" algn="l"/>
              </a:tabLst>
            </a:pPr>
            <a:r>
              <a:rPr lang="en-US" sz="2200" spc="-5" dirty="0">
                <a:cs typeface="Franklin Gothic Medium"/>
              </a:rPr>
              <a:t>Determine the number of ready, willing and able DBEs in our market area using the Colorado Unified Certification Program (CUCP) Directory</a:t>
            </a:r>
            <a:r>
              <a:rPr lang="en-US" sz="2200" spc="5" dirty="0">
                <a:cs typeface="Franklin Gothic Medium"/>
              </a:rPr>
              <a:t> </a:t>
            </a:r>
          </a:p>
          <a:p>
            <a:pPr marL="927100" marR="259715" lvl="1" indent="-457200">
              <a:lnSpc>
                <a:spcPct val="150000"/>
              </a:lnSpc>
              <a:spcBef>
                <a:spcPts val="815"/>
              </a:spcBef>
              <a:buFont typeface="+mj-lt"/>
              <a:buAutoNum type="alphaUcPeriod"/>
              <a:tabLst>
                <a:tab pos="756920" algn="l"/>
              </a:tabLst>
            </a:pPr>
            <a:r>
              <a:rPr lang="en-US" sz="2200" dirty="0">
                <a:cs typeface="Franklin Gothic Medium"/>
              </a:rPr>
              <a:t>Using the Denver Metro Area Census data, we determine the number of all ready, willing and able businesses available in our market to perform work in the same NAICS codes</a:t>
            </a:r>
            <a:endParaRPr lang="en-US" sz="240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C622094-45EA-810A-9A4B-7F41A2725DBC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3830477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Triennial DBE Goal </a:t>
            </a:r>
            <a:r>
              <a:rPr lang="en-US" dirty="0">
                <a:solidFill>
                  <a:schemeClr val="bg1"/>
                </a:solidFill>
              </a:rPr>
              <a:t>(2 of 3)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FA36D-6A7B-41AA-9E42-550346865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1462679"/>
            <a:ext cx="11270395" cy="4893671"/>
          </a:xfrm>
        </p:spPr>
        <p:txBody>
          <a:bodyPr>
            <a:noAutofit/>
          </a:bodyPr>
          <a:lstStyle/>
          <a:p>
            <a:pPr marL="12700" indent="0">
              <a:lnSpc>
                <a:spcPct val="150000"/>
              </a:lnSpc>
              <a:buNone/>
              <a:tabLst>
                <a:tab pos="355600" algn="l"/>
              </a:tabLst>
            </a:pPr>
            <a:r>
              <a:rPr lang="en-US" sz="2400" b="1" spc="-25" dirty="0"/>
              <a:t>S</a:t>
            </a:r>
            <a:r>
              <a:rPr lang="en-US" sz="2400" b="1" spc="-45" dirty="0"/>
              <a:t>t</a:t>
            </a:r>
            <a:r>
              <a:rPr lang="en-US" sz="2400" b="1" spc="-5" dirty="0"/>
              <a:t>ep</a:t>
            </a:r>
            <a:r>
              <a:rPr lang="en-US" sz="2400" b="1" spc="-30" dirty="0"/>
              <a:t> </a:t>
            </a:r>
            <a:r>
              <a:rPr lang="en-US" sz="2400" b="1" spc="10" dirty="0"/>
              <a:t>On</a:t>
            </a:r>
            <a:r>
              <a:rPr lang="en-US" sz="2400" b="1" spc="5" dirty="0"/>
              <a:t>e</a:t>
            </a:r>
            <a:r>
              <a:rPr lang="en-US" sz="2400" dirty="0"/>
              <a:t>:</a:t>
            </a:r>
            <a:r>
              <a:rPr lang="en-US" sz="2400" spc="-40" dirty="0"/>
              <a:t> </a:t>
            </a:r>
            <a:r>
              <a:rPr lang="en-US" sz="2400" b="1" dirty="0"/>
              <a:t>“Base Figure”</a:t>
            </a:r>
            <a:r>
              <a:rPr lang="en-US" sz="2400" dirty="0"/>
              <a:t>(</a:t>
            </a:r>
            <a:r>
              <a:rPr lang="en-US" sz="2400" spc="-15" dirty="0"/>
              <a:t>c</a:t>
            </a:r>
            <a:r>
              <a:rPr lang="en-US" sz="2400" dirty="0"/>
              <a:t>ont.)</a:t>
            </a:r>
          </a:p>
          <a:p>
            <a:pPr marL="984250" lvl="1" indent="-514350">
              <a:lnSpc>
                <a:spcPct val="150000"/>
              </a:lnSpc>
              <a:buAutoNum type="alphaUcPeriod" startAt="3"/>
              <a:tabLst>
                <a:tab pos="355600" algn="l"/>
              </a:tabLst>
            </a:pPr>
            <a:r>
              <a:rPr lang="en-US" sz="2200" spc="-5" dirty="0">
                <a:cs typeface="Franklin Gothic Medium"/>
              </a:rPr>
              <a:t>Divide the number of DBEs by the number of all businesses in our market in applicable NAICS codes to obtain the </a:t>
            </a:r>
            <a:r>
              <a:rPr lang="en-US" sz="2200" b="1" dirty="0"/>
              <a:t>“Base Figure” </a:t>
            </a:r>
            <a:r>
              <a:rPr lang="en-US" sz="2200" dirty="0"/>
              <a:t>(</a:t>
            </a:r>
            <a:r>
              <a:rPr lang="en-US" sz="2200" spc="-5" dirty="0">
                <a:cs typeface="Franklin Gothic Medium"/>
              </a:rPr>
              <a:t>relative availability)</a:t>
            </a:r>
          </a:p>
          <a:p>
            <a:pPr marL="984250" lvl="1" indent="-514350">
              <a:lnSpc>
                <a:spcPct val="150000"/>
              </a:lnSpc>
              <a:buAutoNum type="alphaUcPeriod" startAt="3"/>
              <a:tabLst>
                <a:tab pos="355600" algn="l"/>
              </a:tabLst>
            </a:pPr>
            <a:r>
              <a:rPr lang="en-US" sz="2200" spc="-5" dirty="0">
                <a:cs typeface="Franklin Gothic Medium"/>
              </a:rPr>
              <a:t>Weigh the percentages based on estimated percent of project spending in the NAICS code areas</a:t>
            </a:r>
          </a:p>
          <a:p>
            <a:pPr marL="355600" indent="-342900">
              <a:lnSpc>
                <a:spcPct val="15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2400" spc="-5" dirty="0"/>
              <a:t>The </a:t>
            </a:r>
            <a:r>
              <a:rPr lang="en-US" sz="2400" b="1" dirty="0"/>
              <a:t>“Base Figure”</a:t>
            </a:r>
            <a:r>
              <a:rPr lang="en-US" sz="2400" spc="-130" dirty="0"/>
              <a:t> </a:t>
            </a:r>
            <a:r>
              <a:rPr lang="en-US" sz="2400" spc="-5" dirty="0"/>
              <a:t>availabilit</a:t>
            </a:r>
            <a:r>
              <a:rPr lang="en-US" sz="2400" dirty="0"/>
              <a:t>y for the nine projects or contracts</a:t>
            </a:r>
            <a:r>
              <a:rPr lang="en-US" sz="2400" spc="-125" dirty="0"/>
              <a:t> </a:t>
            </a:r>
            <a:r>
              <a:rPr lang="en-US" sz="2400" dirty="0"/>
              <a:t>=</a:t>
            </a:r>
            <a:r>
              <a:rPr lang="en-US" sz="2400" spc="-190" dirty="0"/>
              <a:t> 6</a:t>
            </a:r>
            <a:r>
              <a:rPr lang="en-US" sz="2400" dirty="0"/>
              <a:t>.0%</a:t>
            </a:r>
          </a:p>
          <a:p>
            <a:pPr marL="0" indent="0">
              <a:lnSpc>
                <a:spcPct val="150000"/>
              </a:lnSpc>
              <a:buNone/>
              <a:tabLst>
                <a:tab pos="355600" algn="l"/>
              </a:tabLst>
            </a:pPr>
            <a:endParaRPr lang="en-US" sz="240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417E76-C573-9EAD-BAD0-000860ABD071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2100229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Triennial DBE Goal </a:t>
            </a:r>
            <a:r>
              <a:rPr lang="en-US" dirty="0">
                <a:solidFill>
                  <a:schemeClr val="bg1"/>
                </a:solidFill>
              </a:rPr>
              <a:t>(3 of 3)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14DF-2071-4BA2-994C-35CC485BB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1535705"/>
            <a:ext cx="11569484" cy="4820645"/>
          </a:xfrm>
        </p:spPr>
        <p:txBody>
          <a:bodyPr>
            <a:normAutofit/>
          </a:bodyPr>
          <a:lstStyle/>
          <a:p>
            <a:pPr marL="0" indent="0">
              <a:spcBef>
                <a:spcPts val="665"/>
              </a:spcBef>
              <a:buNone/>
              <a:tabLst>
                <a:tab pos="355600" algn="l"/>
              </a:tabLst>
            </a:pPr>
            <a:r>
              <a:rPr lang="en-US" sz="2400" b="1" spc="-25" dirty="0"/>
              <a:t>S</a:t>
            </a:r>
            <a:r>
              <a:rPr lang="en-US" sz="2400" b="1" spc="-40" dirty="0"/>
              <a:t>t</a:t>
            </a:r>
            <a:r>
              <a:rPr lang="en-US" sz="2400" b="1" spc="-25" dirty="0"/>
              <a:t>ep </a:t>
            </a:r>
            <a:r>
              <a:rPr lang="en-US" sz="2400" b="1" spc="-185" dirty="0"/>
              <a:t>T</a:t>
            </a:r>
            <a:r>
              <a:rPr lang="en-US" sz="2400" b="1" spc="-40" dirty="0"/>
              <a:t>w</a:t>
            </a:r>
            <a:r>
              <a:rPr lang="en-US" sz="2400" b="1" spc="-10" dirty="0"/>
              <a:t>o</a:t>
            </a:r>
            <a:r>
              <a:rPr lang="en-US" sz="2400" spc="-10" dirty="0"/>
              <a:t>:</a:t>
            </a:r>
            <a:r>
              <a:rPr lang="en-US" sz="2400" spc="-35" dirty="0"/>
              <a:t> </a:t>
            </a:r>
            <a:r>
              <a:rPr lang="en-US" sz="2400" spc="-15" dirty="0"/>
              <a:t>Adjust</a:t>
            </a:r>
            <a:r>
              <a:rPr lang="en-US" sz="2400" spc="-25" dirty="0"/>
              <a:t>m</a:t>
            </a:r>
            <a:r>
              <a:rPr lang="en-US" sz="2400" spc="-5" dirty="0"/>
              <a:t>ents</a:t>
            </a:r>
            <a:r>
              <a:rPr lang="en-US" sz="2400" spc="-25" dirty="0"/>
              <a:t> </a:t>
            </a:r>
            <a:r>
              <a:rPr lang="en-US" sz="2400" spc="-45" dirty="0"/>
              <a:t>t</a:t>
            </a:r>
            <a:r>
              <a:rPr lang="en-US" sz="2400" spc="-20" dirty="0"/>
              <a:t>o</a:t>
            </a:r>
            <a:r>
              <a:rPr lang="en-US" sz="2400" dirty="0"/>
              <a:t> </a:t>
            </a:r>
            <a:r>
              <a:rPr lang="en-US" sz="2400" spc="-5" dirty="0"/>
              <a:t>the</a:t>
            </a:r>
            <a:r>
              <a:rPr lang="en-US" sz="2400" spc="-15" dirty="0"/>
              <a:t> </a:t>
            </a:r>
            <a:r>
              <a:rPr lang="en-US" sz="2400" b="1" spc="-15" dirty="0"/>
              <a:t>“</a:t>
            </a:r>
            <a:r>
              <a:rPr lang="en-US" sz="2400" b="1" dirty="0"/>
              <a:t>Base Figure” </a:t>
            </a:r>
            <a:r>
              <a:rPr lang="en-US" sz="2400" dirty="0"/>
              <a:t>will consider other factors including:</a:t>
            </a:r>
          </a:p>
          <a:p>
            <a:pPr marL="682625" indent="-219075">
              <a:lnSpc>
                <a:spcPts val="2965"/>
              </a:lnSpc>
              <a:spcBef>
                <a:spcPts val="1560"/>
              </a:spcBef>
              <a:tabLst>
                <a:tab pos="568325" algn="l"/>
              </a:tabLst>
            </a:pPr>
            <a:r>
              <a:rPr lang="en-US" spc="-10" dirty="0">
                <a:cs typeface="Franklin Gothic Medium"/>
              </a:rPr>
              <a:t>Number of prospective DBEs in the Denver Metropolitan area (i.e., according to the US Census 35.23% of firms in Denver MSA may be eligible to be certified as DBEs)</a:t>
            </a:r>
          </a:p>
          <a:p>
            <a:pPr marL="682625" indent="-219075">
              <a:lnSpc>
                <a:spcPts val="2965"/>
              </a:lnSpc>
              <a:spcBef>
                <a:spcPts val="1560"/>
              </a:spcBef>
              <a:tabLst>
                <a:tab pos="568325" algn="l"/>
              </a:tabLst>
            </a:pPr>
            <a:r>
              <a:rPr lang="en-US" spc="-10" dirty="0">
                <a:cs typeface="Franklin Gothic Medium"/>
              </a:rPr>
              <a:t>Results of Disparity</a:t>
            </a:r>
            <a:r>
              <a:rPr lang="en-US" spc="-5" dirty="0">
                <a:cs typeface="Franklin Gothic Medium"/>
              </a:rPr>
              <a:t> </a:t>
            </a:r>
            <a:r>
              <a:rPr lang="en-US" spc="-15" dirty="0">
                <a:cs typeface="Franklin Gothic Medium"/>
              </a:rPr>
              <a:t>Study</a:t>
            </a:r>
            <a:r>
              <a:rPr lang="en-US" spc="-5" dirty="0">
                <a:cs typeface="Franklin Gothic Medium"/>
              </a:rPr>
              <a:t> </a:t>
            </a:r>
            <a:r>
              <a:rPr lang="en-US" spc="-10" dirty="0">
                <a:cs typeface="Franklin Gothic Medium"/>
              </a:rPr>
              <a:t>findings</a:t>
            </a:r>
            <a:r>
              <a:rPr lang="en-US" spc="-5" dirty="0">
                <a:cs typeface="Franklin Gothic Medium"/>
              </a:rPr>
              <a:t> </a:t>
            </a:r>
            <a:r>
              <a:rPr lang="en-US" spc="-10" dirty="0">
                <a:cs typeface="Franklin Gothic Medium"/>
              </a:rPr>
              <a:t>for</a:t>
            </a:r>
            <a:r>
              <a:rPr lang="en-US" spc="-5" dirty="0">
                <a:cs typeface="Franklin Gothic Medium"/>
              </a:rPr>
              <a:t> </a:t>
            </a:r>
            <a:r>
              <a:rPr lang="en-US" spc="-15" dirty="0">
                <a:cs typeface="Franklin Gothic Medium"/>
              </a:rPr>
              <a:t>Denver</a:t>
            </a:r>
            <a:r>
              <a:rPr lang="en-US" spc="-5" dirty="0">
                <a:cs typeface="Franklin Gothic Medium"/>
              </a:rPr>
              <a:t> </a:t>
            </a:r>
            <a:r>
              <a:rPr lang="en-US" spc="-10" dirty="0">
                <a:cs typeface="Franklin Gothic Medium"/>
              </a:rPr>
              <a:t>City/County. Recommendation of 24% for construction contracts, but our construction projects represent less than 2% on this period</a:t>
            </a:r>
          </a:p>
          <a:p>
            <a:pPr marL="682625" indent="-219075">
              <a:lnSpc>
                <a:spcPts val="2965"/>
              </a:lnSpc>
              <a:spcBef>
                <a:spcPts val="1560"/>
              </a:spcBef>
              <a:tabLst>
                <a:tab pos="568325" algn="l"/>
              </a:tabLst>
            </a:pPr>
            <a:r>
              <a:rPr lang="en-US" spc="-15" dirty="0">
                <a:cs typeface="Franklin Gothic Medium"/>
              </a:rPr>
              <a:t>Historically, non-federally funded projects that will now be federally funded</a:t>
            </a:r>
          </a:p>
          <a:p>
            <a:pPr marL="1139825" lvl="1" indent="-219075">
              <a:lnSpc>
                <a:spcPts val="2965"/>
              </a:lnSpc>
              <a:spcBef>
                <a:spcPts val="600"/>
              </a:spcBef>
              <a:tabLst>
                <a:tab pos="568325" algn="l"/>
              </a:tabLst>
            </a:pPr>
            <a:r>
              <a:rPr lang="en-US" sz="2000" spc="-15" dirty="0">
                <a:cs typeface="Franklin Gothic Medium"/>
              </a:rPr>
              <a:t>For example, on the current Triennial DBE participation - 30% of total of federally funded contracts went to Fixed Route services, where only 5% of DBE participation is possible</a:t>
            </a:r>
            <a:endParaRPr lang="en-US" sz="2000" spc="-15" dirty="0">
              <a:highlight>
                <a:srgbClr val="FFFF00"/>
              </a:highlight>
              <a:cs typeface="Franklin Gothic Medium"/>
            </a:endParaRPr>
          </a:p>
          <a:p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829E38-D88B-9C3C-2747-EE75B66F9268}"/>
              </a:ext>
            </a:extLst>
          </p:cNvPr>
          <p:cNvSpPr txBox="1">
            <a:spLocks/>
          </p:cNvSpPr>
          <p:nvPr/>
        </p:nvSpPr>
        <p:spPr>
          <a:xfrm>
            <a:off x="842886" y="6358859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4091122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5F25D-7275-0309-7112-9858EC937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23FB4C-3BC3-D155-3EC3-A998C95A1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56" y="-18234"/>
            <a:ext cx="11722141" cy="1325563"/>
          </a:xfrm>
        </p:spPr>
        <p:txBody>
          <a:bodyPr>
            <a:normAutofit/>
          </a:bodyPr>
          <a:lstStyle/>
          <a:p>
            <a:r>
              <a:rPr lang="en-US" dirty="0"/>
              <a:t>Expected Projects Contracts for FFY 2026-2028</a:t>
            </a:r>
          </a:p>
        </p:txBody>
      </p:sp>
      <p:graphicFrame>
        <p:nvGraphicFramePr>
          <p:cNvPr id="6" name="Object 5" descr="FTA Funded Programs 2025 - 2028 1-4">
            <a:extLst>
              <a:ext uri="{FF2B5EF4-FFF2-40B4-BE49-F238E27FC236}">
                <a16:creationId xmlns:a16="http://schemas.microsoft.com/office/drawing/2014/main" id="{219D9906-3E1B-016F-94A3-E711546844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957392"/>
              </p:ext>
            </p:extLst>
          </p:nvPr>
        </p:nvGraphicFramePr>
        <p:xfrm>
          <a:off x="319051" y="1596461"/>
          <a:ext cx="4167188" cy="192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734059" imgH="2190853" progId="Excel.Sheet.12">
                  <p:embed/>
                </p:oleObj>
              </mc:Choice>
              <mc:Fallback>
                <p:oleObj name="Worksheet" r:id="rId3" imgW="4734059" imgH="2190853" progId="Excel.Sheet.12">
                  <p:embed/>
                  <p:pic>
                    <p:nvPicPr>
                      <p:cNvPr id="6" name="Object 5" descr="FTA Funded Programs 2025 - 2028 1-4">
                        <a:extLst>
                          <a:ext uri="{FF2B5EF4-FFF2-40B4-BE49-F238E27FC236}">
                            <a16:creationId xmlns:a16="http://schemas.microsoft.com/office/drawing/2014/main" id="{219D9906-3E1B-016F-94A3-E711546844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051" y="1596461"/>
                        <a:ext cx="4167188" cy="192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Brace 4">
            <a:extLst>
              <a:ext uri="{FF2B5EF4-FFF2-40B4-BE49-F238E27FC236}">
                <a16:creationId xmlns:a16="http://schemas.microsoft.com/office/drawing/2014/main" id="{1EDEDBF6-FD9A-DA38-F24F-9B04C45A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34033" y="2092722"/>
            <a:ext cx="239967" cy="8263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C29B62-0F8C-D518-2DDF-090F64170FB4}"/>
              </a:ext>
            </a:extLst>
          </p:cNvPr>
          <p:cNvSpPr/>
          <p:nvPr/>
        </p:nvSpPr>
        <p:spPr>
          <a:xfrm>
            <a:off x="5088408" y="2255603"/>
            <a:ext cx="1579092" cy="6089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87.2% of total dollar amount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87076D-575F-4597-27C8-D7BB19A155F9}"/>
              </a:ext>
            </a:extLst>
          </p:cNvPr>
          <p:cNvSpPr/>
          <p:nvPr/>
        </p:nvSpPr>
        <p:spPr>
          <a:xfrm>
            <a:off x="6772961" y="2255603"/>
            <a:ext cx="2028137" cy="6089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5.2% DBE Availability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41E46C-BCA4-BEBC-D4C1-A9CEB8185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01075" y="6387206"/>
            <a:ext cx="2743200" cy="365125"/>
          </a:xfrm>
        </p:spPr>
        <p:txBody>
          <a:bodyPr/>
          <a:lstStyle/>
          <a:p>
            <a:fld id="{A3D05135-2B8F-5842-ADA1-E54D168629AE}" type="slidenum">
              <a:rPr lang="en-US" smtClean="0"/>
              <a:pPr/>
              <a:t>23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2612311-B8A5-FF51-35B8-8557DD3CB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B41DA0B-E5C0-3D80-F58A-498A76415E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785243"/>
              </p:ext>
            </p:extLst>
          </p:nvPr>
        </p:nvGraphicFramePr>
        <p:xfrm>
          <a:off x="311258" y="3812818"/>
          <a:ext cx="4199550" cy="2180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4952951" imgH="2571948" progId="Excel.Sheet.12">
                  <p:embed/>
                </p:oleObj>
              </mc:Choice>
              <mc:Fallback>
                <p:oleObj name="Worksheet" r:id="rId5" imgW="4952951" imgH="2571948" progId="Excel.Shee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B41DA0B-E5C0-3D80-F58A-498A76415E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258" y="3812818"/>
                        <a:ext cx="4199550" cy="2180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Brace 7">
            <a:extLst>
              <a:ext uri="{FF2B5EF4-FFF2-40B4-BE49-F238E27FC236}">
                <a16:creationId xmlns:a16="http://schemas.microsoft.com/office/drawing/2014/main" id="{22978E9F-2616-B8AB-23FA-B17989039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34033" y="4584937"/>
            <a:ext cx="239967" cy="8263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22320BD-ACEB-6A38-04E3-DFE06F962744}"/>
              </a:ext>
            </a:extLst>
          </p:cNvPr>
          <p:cNvSpPr/>
          <p:nvPr/>
        </p:nvSpPr>
        <p:spPr>
          <a:xfrm>
            <a:off x="5083934" y="4802333"/>
            <a:ext cx="1579092" cy="6089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12.8% of total dollar amount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E65156-3399-BE89-1C4B-FCB4CDC2443D}"/>
              </a:ext>
            </a:extLst>
          </p:cNvPr>
          <p:cNvSpPr/>
          <p:nvPr/>
        </p:nvSpPr>
        <p:spPr>
          <a:xfrm>
            <a:off x="6772960" y="4829990"/>
            <a:ext cx="2028137" cy="6089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15.5% DBE Availability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72DC708-7619-4C80-23CA-D2306DF0CCBE}"/>
              </a:ext>
            </a:extLst>
          </p:cNvPr>
          <p:cNvSpPr/>
          <p:nvPr/>
        </p:nvSpPr>
        <p:spPr>
          <a:xfrm>
            <a:off x="9286875" y="2923754"/>
            <a:ext cx="2209114" cy="1603976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Resulting in 6.0% </a:t>
            </a:r>
            <a:r>
              <a:rPr lang="en-US" dirty="0">
                <a:solidFill>
                  <a:schemeClr val="tx1"/>
                </a:solidFill>
              </a:rPr>
              <a:t>DBE Availability based on nine expected federally assisted contracts</a:t>
            </a:r>
          </a:p>
        </p:txBody>
      </p:sp>
    </p:spTree>
    <p:extLst>
      <p:ext uri="{BB962C8B-B14F-4D97-AF65-F5344CB8AC3E}">
        <p14:creationId xmlns:p14="http://schemas.microsoft.com/office/powerpoint/2010/main" val="32806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Considered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14DF-2071-4BA2-994C-35CC485BB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199" y="1365585"/>
            <a:ext cx="8301114" cy="4820645"/>
          </a:xfrm>
        </p:spPr>
        <p:txBody>
          <a:bodyPr>
            <a:normAutofit/>
          </a:bodyPr>
          <a:lstStyle/>
          <a:p>
            <a:pPr marL="228600" marR="5080" lvl="2">
              <a:lnSpc>
                <a:spcPct val="16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600" dirty="0">
                <a:solidFill>
                  <a:schemeClr val="tx1">
                    <a:alpha val="80000"/>
                  </a:schemeClr>
                </a:solidFill>
              </a:rPr>
              <a:t>Discussions with stakeholders including DBEs</a:t>
            </a:r>
          </a:p>
          <a:p>
            <a:pPr marL="228600" marR="5080" lvl="2">
              <a:lnSpc>
                <a:spcPct val="16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600" dirty="0">
                <a:solidFill>
                  <a:schemeClr val="tx1">
                    <a:alpha val="80000"/>
                  </a:schemeClr>
                </a:solidFill>
              </a:rPr>
              <a:t>Local market area for RTD and availability of DBEs currently working</a:t>
            </a:r>
          </a:p>
          <a:p>
            <a:pPr marL="228600" marR="5080" lvl="2">
              <a:lnSpc>
                <a:spcPct val="16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600" dirty="0">
                <a:solidFill>
                  <a:schemeClr val="tx1">
                    <a:alpha val="80000"/>
                  </a:schemeClr>
                </a:solidFill>
              </a:rPr>
              <a:t>Non-DBEs capable of working who may not currently be certified in Colorado, as reflected in the Denver MSA census data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2444256-7AC1-5F42-F8E2-06CA8E842522}"/>
              </a:ext>
            </a:extLst>
          </p:cNvPr>
          <p:cNvSpPr txBox="1">
            <a:spLocks/>
          </p:cNvSpPr>
          <p:nvPr/>
        </p:nvSpPr>
        <p:spPr>
          <a:xfrm>
            <a:off x="545174" y="6317140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96C43-67C5-2295-8832-55EB57EE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3"/>
          <a:stretch/>
        </p:blipFill>
        <p:spPr bwMode="auto">
          <a:xfrm>
            <a:off x="9339262" y="1365585"/>
            <a:ext cx="2428875" cy="34042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6527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Considered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14DF-2071-4BA2-994C-35CC485BB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399591"/>
            <a:ext cx="5974706" cy="4978023"/>
          </a:xfrm>
        </p:spPr>
        <p:txBody>
          <a:bodyPr>
            <a:normAutofit lnSpcReduction="10000"/>
          </a:bodyPr>
          <a:lstStyle/>
          <a:p>
            <a:pPr marL="228600" marR="5080" lvl="2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Historical data on past participation of DBEs on similar RTD projects</a:t>
            </a:r>
          </a:p>
          <a:p>
            <a:pPr marL="228600" marR="5080" lvl="2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Predominant impact of bus contracted services (four of the nine new contracts represents 87% of the total federal contract amount) </a:t>
            </a:r>
          </a:p>
          <a:p>
            <a:pPr marL="228600" marR="5080" lvl="2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The availability of ready, willing and able, certified DBEs capable of participating by potential subcontracting elements</a:t>
            </a: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D1556F9-3CBB-0F50-4A7C-DCC15B1B791D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F7DB5B-BD43-A698-1A77-CDCF207DC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"/>
          <a:stretch/>
        </p:blipFill>
        <p:spPr bwMode="auto">
          <a:xfrm>
            <a:off x="311258" y="1609322"/>
            <a:ext cx="5048142" cy="428480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6999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1365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Total Actual DBE Participation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14DF-2071-4BA2-994C-35CC485BB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198" y="1365585"/>
            <a:ext cx="11402818" cy="4990765"/>
          </a:xfrm>
        </p:spPr>
        <p:txBody>
          <a:bodyPr>
            <a:normAutofit fontScale="70000" lnSpcReduction="20000"/>
          </a:bodyPr>
          <a:lstStyle/>
          <a:p>
            <a:pPr marL="228600" marR="5080" lvl="2">
              <a:lnSpc>
                <a:spcPct val="17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RTD’s Triennial goal for FFY 2023 through 2025 was 14.5% </a:t>
            </a:r>
          </a:p>
          <a:p>
            <a:pPr marL="685800" marR="5080" lvl="3">
              <a:lnSpc>
                <a:spcPct val="17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3000" dirty="0">
                <a:solidFill>
                  <a:schemeClr val="tx1">
                    <a:alpha val="80000"/>
                  </a:schemeClr>
                </a:solidFill>
              </a:rPr>
              <a:t>Race-Conscious (RC) 10.5% and Race-Neutral (RN) = 4% </a:t>
            </a:r>
          </a:p>
          <a:p>
            <a:pPr marL="228600" marR="5080" lvl="2">
              <a:lnSpc>
                <a:spcPct val="17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DBE participation was right on target, with a slight reduction based on DBEs that were under contract, but shortly after lost their DBE certification status. </a:t>
            </a:r>
          </a:p>
          <a:p>
            <a:pPr marL="228600" marR="5080" lvl="2">
              <a:lnSpc>
                <a:spcPct val="17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Projects not originally planned to be federally funded, became funded with federal grants and had little to no DBE participation possible.</a:t>
            </a:r>
          </a:p>
          <a:p>
            <a:pPr marL="228600" marR="5080" lvl="2">
              <a:lnSpc>
                <a:spcPct val="17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3200" dirty="0">
                <a:solidFill>
                  <a:schemeClr val="tx1">
                    <a:alpha val="80000"/>
                  </a:schemeClr>
                </a:solidFill>
              </a:rPr>
              <a:t>Fixed Routes - Bus Contracted Services (Groups 32 and Group 33). Based on scopes of work where DBEs can perform, no more than 5% has been able to be attained.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5FB9446-5854-90C9-334A-541421294F47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714914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7" y="136525"/>
            <a:ext cx="1107111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Total Actual DBE Participation vs Recommendation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14DF-2071-4BA2-994C-35CC485BB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353" y="1487341"/>
            <a:ext cx="7290448" cy="4990765"/>
          </a:xfrm>
        </p:spPr>
        <p:txBody>
          <a:bodyPr>
            <a:normAutofit/>
          </a:bodyPr>
          <a:lstStyle/>
          <a:p>
            <a:pPr marL="228600" marR="5080" lvl="2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Considering the 2023, 2024, and expected DBE participation of 2025, it is recommended to be very modest with DBE goals based on the upcoming contracting opportunities. </a:t>
            </a:r>
          </a:p>
          <a:p>
            <a:pPr marL="228600" marR="5080" lvl="2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The analysis supports keeping the goal at the Step 1 value of 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6.0%</a:t>
            </a:r>
            <a:endParaRPr lang="en-US" sz="18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BCA250-47D9-8795-1D2C-694ED2D37465}"/>
              </a:ext>
            </a:extLst>
          </p:cNvPr>
          <p:cNvSpPr txBox="1">
            <a:spLocks/>
          </p:cNvSpPr>
          <p:nvPr/>
        </p:nvSpPr>
        <p:spPr>
          <a:xfrm>
            <a:off x="417584" y="6356350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465D8202-CEFC-E0BC-0E69-01FD5E9C8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2950" y="1936353"/>
            <a:ext cx="3287687" cy="29852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1860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Proposed RN and RC Participation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14DF-2071-4BA2-994C-35CC485BB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228600" marR="5080" lvl="2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Under USDOT regulations, we must meet our DBE participation goal using narrowly tailored means that do not unduly burden non-DBEs.</a:t>
            </a:r>
          </a:p>
          <a:p>
            <a:pPr marL="228600" marR="5080" lvl="2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To fulfill this obligation, we are required to achieve our DBE participation goal to the greatest extent possible using race-neutral means.</a:t>
            </a:r>
          </a:p>
          <a:p>
            <a:pPr marL="228600" marR="5080" lvl="2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Race-conscious means may be used only to the extent needed to meet whatever portion of the DBE participation goal that cannot be met through race-neutral means.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DAE7CAB-7C99-6FF5-7B9B-C477554B2C7D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2544937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Proposed RN and RC Participation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14DF-2071-4BA2-994C-35CC485BB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08" y="1535705"/>
            <a:ext cx="10216450" cy="4559402"/>
          </a:xfrm>
        </p:spPr>
        <p:txBody>
          <a:bodyPr>
            <a:noAutofit/>
          </a:bodyPr>
          <a:lstStyle/>
          <a:p>
            <a:pPr marL="0" marR="5080" indent="0">
              <a:lnSpc>
                <a:spcPct val="150000"/>
              </a:lnSpc>
              <a:buNone/>
              <a:tabLst>
                <a:tab pos="759460" algn="l"/>
              </a:tabLst>
            </a:pPr>
            <a:r>
              <a:rPr lang="en-US" sz="2100" spc="-25" dirty="0"/>
              <a:t>T</a:t>
            </a:r>
            <a:r>
              <a:rPr lang="en-US" sz="2100" spc="-15" dirty="0"/>
              <a:t>he</a:t>
            </a:r>
            <a:r>
              <a:rPr lang="en-US" sz="2100" spc="-5" dirty="0"/>
              <a:t> </a:t>
            </a:r>
            <a:r>
              <a:rPr lang="en-US" sz="2100" spc="-15" dirty="0"/>
              <a:t>race-</a:t>
            </a:r>
            <a:r>
              <a:rPr lang="en-US" sz="2100" spc="-10" dirty="0"/>
              <a:t>neutral</a:t>
            </a:r>
            <a:r>
              <a:rPr lang="en-US" sz="2100" spc="-25" dirty="0"/>
              <a:t> </a:t>
            </a:r>
            <a:r>
              <a:rPr lang="en-US" sz="2100" spc="-20" dirty="0"/>
              <a:t>e</a:t>
            </a:r>
            <a:r>
              <a:rPr lang="en-US" sz="2100" spc="30" dirty="0"/>
              <a:t>f</a:t>
            </a:r>
            <a:r>
              <a:rPr lang="en-US" sz="2100" spc="-35" dirty="0"/>
              <a:t>f</a:t>
            </a:r>
            <a:r>
              <a:rPr lang="en-US" sz="2100" spc="-15" dirty="0"/>
              <a:t>o</a:t>
            </a:r>
            <a:r>
              <a:rPr lang="en-US" sz="2100" spc="40" dirty="0"/>
              <a:t>r</a:t>
            </a:r>
            <a:r>
              <a:rPr lang="en-US" sz="2100" spc="-15" dirty="0"/>
              <a:t>t</a:t>
            </a:r>
            <a:r>
              <a:rPr lang="en-US" sz="2100" spc="-10" dirty="0"/>
              <a:t>s</a:t>
            </a:r>
            <a:r>
              <a:rPr lang="en-US" sz="2100" spc="10" dirty="0"/>
              <a:t> </a:t>
            </a:r>
            <a:r>
              <a:rPr lang="en-US" sz="2100" spc="-10" dirty="0"/>
              <a:t>include:</a:t>
            </a:r>
            <a:endParaRPr lang="en-US" sz="2100" dirty="0"/>
          </a:p>
          <a:p>
            <a:pPr marL="355600" indent="-342900">
              <a:lnSpc>
                <a:spcPct val="15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2100" spc="-15" dirty="0"/>
              <a:t>An</a:t>
            </a:r>
            <a:r>
              <a:rPr lang="en-US" sz="2100" spc="-10" dirty="0"/>
              <a:t> </a:t>
            </a:r>
            <a:r>
              <a:rPr lang="en-US" sz="2100" spc="-20" dirty="0"/>
              <a:t>e</a:t>
            </a:r>
            <a:r>
              <a:rPr lang="en-US" sz="2100" spc="40" dirty="0"/>
              <a:t>f</a:t>
            </a:r>
            <a:r>
              <a:rPr lang="en-US" sz="2100" spc="-35" dirty="0"/>
              <a:t>f</a:t>
            </a:r>
            <a:r>
              <a:rPr lang="en-US" sz="2100" spc="-15" dirty="0"/>
              <a:t>ecti</a:t>
            </a:r>
            <a:r>
              <a:rPr lang="en-US" sz="2100" spc="-40" dirty="0"/>
              <a:t>v</a:t>
            </a:r>
            <a:r>
              <a:rPr lang="en-US" sz="2100" dirty="0"/>
              <a:t>e</a:t>
            </a:r>
            <a:r>
              <a:rPr lang="en-US" sz="2100" spc="20" dirty="0"/>
              <a:t> </a:t>
            </a:r>
            <a:r>
              <a:rPr lang="en-US" sz="2100" spc="-15" dirty="0"/>
              <a:t>outrea</a:t>
            </a:r>
            <a:r>
              <a:rPr lang="en-US" sz="2100" spc="-10" dirty="0"/>
              <a:t>c</a:t>
            </a:r>
            <a:r>
              <a:rPr lang="en-US" sz="2100" spc="-15" dirty="0"/>
              <a:t>h p</a:t>
            </a:r>
            <a:r>
              <a:rPr lang="en-US" sz="2100" spc="-20" dirty="0"/>
              <a:t>r</a:t>
            </a:r>
            <a:r>
              <a:rPr lang="en-US" sz="2100" spc="-15" dirty="0"/>
              <a:t>ogram targ</a:t>
            </a:r>
            <a:r>
              <a:rPr lang="en-US" sz="2100" spc="-25" dirty="0"/>
              <a:t>e</a:t>
            </a:r>
            <a:r>
              <a:rPr lang="en-US" sz="2100" spc="-40" dirty="0"/>
              <a:t>t</a:t>
            </a:r>
            <a:r>
              <a:rPr lang="en-US" sz="2100" spc="-20" dirty="0"/>
              <a:t>e</a:t>
            </a:r>
            <a:r>
              <a:rPr lang="en-US" sz="2100" spc="-15" dirty="0"/>
              <a:t>d</a:t>
            </a:r>
            <a:r>
              <a:rPr lang="en-US" sz="2100" dirty="0"/>
              <a:t> </a:t>
            </a:r>
            <a:r>
              <a:rPr lang="en-US" sz="2100" spc="-10" dirty="0"/>
              <a:t>at</a:t>
            </a:r>
            <a:r>
              <a:rPr lang="en-US" sz="2100" dirty="0"/>
              <a:t> </a:t>
            </a:r>
            <a:r>
              <a:rPr lang="en-US" sz="2100" spc="-15" dirty="0"/>
              <a:t>s</a:t>
            </a:r>
            <a:r>
              <a:rPr lang="en-US" sz="2100" spc="-30" dirty="0"/>
              <a:t>m</a:t>
            </a:r>
            <a:r>
              <a:rPr lang="en-US" sz="2100" spc="-10" dirty="0"/>
              <a:t>all</a:t>
            </a:r>
            <a:r>
              <a:rPr lang="en-US" sz="2100" spc="-5" dirty="0"/>
              <a:t> </a:t>
            </a:r>
            <a:r>
              <a:rPr lang="en-US" sz="2100" spc="-10" dirty="0"/>
              <a:t>b</a:t>
            </a:r>
            <a:r>
              <a:rPr lang="en-US" sz="2100" spc="-15" dirty="0"/>
              <a:t>usines</a:t>
            </a:r>
            <a:r>
              <a:rPr lang="en-US" sz="2100" spc="-25" dirty="0"/>
              <a:t>s</a:t>
            </a:r>
            <a:r>
              <a:rPr lang="en-US" sz="2100" spc="-15" dirty="0"/>
              <a:t>es,</a:t>
            </a:r>
            <a:r>
              <a:rPr lang="en-US" sz="2100" dirty="0"/>
              <a:t> </a:t>
            </a:r>
            <a:r>
              <a:rPr lang="en-US" sz="2100" spc="-10" dirty="0"/>
              <a:t>includ</a:t>
            </a:r>
            <a:r>
              <a:rPr lang="en-US" sz="2100" spc="-5" dirty="0"/>
              <a:t>i</a:t>
            </a:r>
            <a:r>
              <a:rPr lang="en-US" sz="2100" spc="-15" dirty="0"/>
              <a:t>ng DBE</a:t>
            </a:r>
            <a:r>
              <a:rPr lang="en-US" sz="2100" spc="-5" dirty="0"/>
              <a:t> </a:t>
            </a:r>
            <a:r>
              <a:rPr lang="en-US" sz="2100" spc="-20" dirty="0"/>
              <a:t>f</a:t>
            </a:r>
            <a:r>
              <a:rPr lang="en-US" sz="2100" spc="-10" dirty="0"/>
              <a:t>irms;</a:t>
            </a:r>
            <a:endParaRPr lang="en-US" sz="2100" dirty="0"/>
          </a:p>
          <a:p>
            <a:pPr marL="355600" indent="-342900">
              <a:lnSpc>
                <a:spcPct val="15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2100" spc="-20" dirty="0"/>
              <a:t>Coo</a:t>
            </a:r>
            <a:r>
              <a:rPr lang="en-US" sz="2100" spc="-5" dirty="0"/>
              <a:t>r</a:t>
            </a:r>
            <a:r>
              <a:rPr lang="en-US" sz="2100" spc="-15" dirty="0"/>
              <a:t>dina</a:t>
            </a:r>
            <a:r>
              <a:rPr lang="en-US" sz="2100" spc="-45" dirty="0"/>
              <a:t>t</a:t>
            </a:r>
            <a:r>
              <a:rPr lang="en-US" sz="2100" spc="-20" dirty="0"/>
              <a:t>e</a:t>
            </a:r>
            <a:r>
              <a:rPr lang="en-US" sz="2100" spc="-15" dirty="0"/>
              <a:t>d</a:t>
            </a:r>
            <a:r>
              <a:rPr lang="en-US" sz="2100" dirty="0"/>
              <a:t> </a:t>
            </a:r>
            <a:r>
              <a:rPr lang="en-US" sz="2100" spc="-55" dirty="0"/>
              <a:t>t</a:t>
            </a:r>
            <a:r>
              <a:rPr lang="en-US" sz="2100" spc="-20" dirty="0"/>
              <a:t>e</a:t>
            </a:r>
            <a:r>
              <a:rPr lang="en-US" sz="2100" spc="-10" dirty="0"/>
              <a:t>chnical</a:t>
            </a:r>
            <a:r>
              <a:rPr lang="en-US" sz="2100" spc="10" dirty="0"/>
              <a:t> </a:t>
            </a:r>
            <a:r>
              <a:rPr lang="en-US" sz="2100" spc="-15" dirty="0"/>
              <a:t>and</a:t>
            </a:r>
            <a:r>
              <a:rPr lang="en-US" sz="2100" spc="-5" dirty="0"/>
              <a:t> </a:t>
            </a:r>
            <a:r>
              <a:rPr lang="en-US" sz="2100" spc="-10" dirty="0"/>
              <a:t>fina</a:t>
            </a:r>
            <a:r>
              <a:rPr lang="en-US" sz="2100" spc="-20" dirty="0"/>
              <a:t>n</a:t>
            </a:r>
            <a:r>
              <a:rPr lang="en-US" sz="2100" spc="-10" dirty="0"/>
              <a:t>cial</a:t>
            </a:r>
            <a:r>
              <a:rPr lang="en-US" sz="2100" spc="-5" dirty="0"/>
              <a:t> </a:t>
            </a:r>
            <a:r>
              <a:rPr lang="en-US" sz="2100" spc="-10" dirty="0"/>
              <a:t>assistance </a:t>
            </a:r>
            <a:r>
              <a:rPr lang="en-US" sz="2100" spc="-15" dirty="0"/>
              <a:t>programs;</a:t>
            </a:r>
            <a:endParaRPr lang="en-US" sz="2100" dirty="0"/>
          </a:p>
          <a:p>
            <a:pPr marL="355600" indent="-342900">
              <a:lnSpc>
                <a:spcPct val="15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2100" spc="-15" dirty="0"/>
              <a:t>Moni</a:t>
            </a:r>
            <a:r>
              <a:rPr lang="en-US" sz="2100" spc="-50" dirty="0"/>
              <a:t>t</a:t>
            </a:r>
            <a:r>
              <a:rPr lang="en-US" sz="2100" spc="-10" dirty="0"/>
              <a:t>or</a:t>
            </a:r>
            <a:r>
              <a:rPr lang="en-US" sz="2100" spc="-5" dirty="0"/>
              <a:t>i</a:t>
            </a:r>
            <a:r>
              <a:rPr lang="en-US" sz="2100" spc="-15" dirty="0"/>
              <a:t>ng</a:t>
            </a:r>
            <a:r>
              <a:rPr lang="en-US" sz="2100" spc="-25" dirty="0"/>
              <a:t> me</a:t>
            </a:r>
            <a:r>
              <a:rPr lang="en-US" sz="2100" spc="-15" dirty="0"/>
              <a:t>chanisms</a:t>
            </a:r>
            <a:r>
              <a:rPr lang="en-US" sz="2100" spc="5" dirty="0"/>
              <a:t> </a:t>
            </a:r>
            <a:r>
              <a:rPr lang="en-US" sz="2100" spc="-50" dirty="0"/>
              <a:t>t</a:t>
            </a:r>
            <a:r>
              <a:rPr lang="en-US" sz="2100" spc="-15" dirty="0"/>
              <a:t>o</a:t>
            </a:r>
            <a:r>
              <a:rPr lang="en-US" sz="2100" spc="-5" dirty="0"/>
              <a:t> </a:t>
            </a:r>
            <a:r>
              <a:rPr lang="en-US" sz="2100" spc="-10" dirty="0"/>
              <a:t>col</a:t>
            </a:r>
            <a:r>
              <a:rPr lang="en-US" sz="2100" spc="-5" dirty="0"/>
              <a:t>l</a:t>
            </a:r>
            <a:r>
              <a:rPr lang="en-US" sz="2100" spc="-20" dirty="0"/>
              <a:t>ec</a:t>
            </a:r>
            <a:r>
              <a:rPr lang="en-US" sz="2100" spc="-10" dirty="0"/>
              <a:t>t</a:t>
            </a:r>
            <a:r>
              <a:rPr lang="en-US" sz="2100" dirty="0"/>
              <a:t> </a:t>
            </a:r>
            <a:r>
              <a:rPr lang="en-US" sz="2100" spc="-15" dirty="0"/>
              <a:t>program </a:t>
            </a:r>
            <a:r>
              <a:rPr lang="en-US" sz="2100" spc="-40" dirty="0"/>
              <a:t>ev</a:t>
            </a:r>
            <a:r>
              <a:rPr lang="en-US" sz="2100" spc="-10" dirty="0"/>
              <a:t>aluation data;</a:t>
            </a:r>
            <a:endParaRPr lang="en-US" sz="2100" dirty="0"/>
          </a:p>
          <a:p>
            <a:pPr marL="355600" indent="-342900">
              <a:lnSpc>
                <a:spcPct val="15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2100" spc="-35" dirty="0"/>
              <a:t>A</a:t>
            </a:r>
            <a:r>
              <a:rPr lang="en-US" sz="2100" spc="-15" dirty="0"/>
              <a:t>c</a:t>
            </a:r>
            <a:r>
              <a:rPr lang="en-US" sz="2100" spc="-25" dirty="0"/>
              <a:t>c</a:t>
            </a:r>
            <a:r>
              <a:rPr lang="en-US" sz="2100" spc="-15" dirty="0"/>
              <a:t>ounting</a:t>
            </a:r>
            <a:r>
              <a:rPr lang="en-US" sz="2100" spc="5" dirty="0"/>
              <a:t> </a:t>
            </a:r>
            <a:r>
              <a:rPr lang="en-US" sz="2100" spc="-35" dirty="0"/>
              <a:t>f</a:t>
            </a:r>
            <a:r>
              <a:rPr lang="en-US" sz="2100" spc="-10" dirty="0"/>
              <a:t>or</a:t>
            </a:r>
            <a:r>
              <a:rPr lang="en-US" sz="2100" dirty="0"/>
              <a:t> </a:t>
            </a:r>
            <a:r>
              <a:rPr lang="en-US" sz="2100" spc="-15" dirty="0"/>
              <a:t>D</a:t>
            </a:r>
            <a:r>
              <a:rPr lang="en-US" sz="2100" spc="-25" dirty="0"/>
              <a:t>B</a:t>
            </a:r>
            <a:r>
              <a:rPr lang="en-US" sz="2100" spc="-15" dirty="0"/>
              <a:t>E</a:t>
            </a:r>
            <a:r>
              <a:rPr lang="en-US" sz="2100" dirty="0"/>
              <a:t> </a:t>
            </a:r>
            <a:r>
              <a:rPr lang="en-US" sz="2100" spc="-15" dirty="0"/>
              <a:t>pa</a:t>
            </a:r>
            <a:r>
              <a:rPr lang="en-US" sz="2100" spc="30" dirty="0"/>
              <a:t>r</a:t>
            </a:r>
            <a:r>
              <a:rPr lang="en-US" sz="2100" spc="-15" dirty="0"/>
              <a:t>ticipation</a:t>
            </a:r>
            <a:r>
              <a:rPr lang="en-US" sz="2100" dirty="0"/>
              <a:t> </a:t>
            </a:r>
            <a:r>
              <a:rPr lang="en-US" sz="2100" spc="-15" dirty="0"/>
              <a:t>obtained</a:t>
            </a:r>
            <a:r>
              <a:rPr lang="en-US" sz="2100" spc="-5" dirty="0"/>
              <a:t> </a:t>
            </a:r>
            <a:r>
              <a:rPr lang="en-US" sz="2100" spc="-15" dirty="0"/>
              <a:t>through</a:t>
            </a:r>
            <a:r>
              <a:rPr lang="en-US" sz="2100" dirty="0"/>
              <a:t> </a:t>
            </a:r>
            <a:r>
              <a:rPr lang="en-US" sz="2100" spc="-15" dirty="0"/>
              <a:t>subcontracting</a:t>
            </a:r>
            <a:r>
              <a:rPr lang="en-US" sz="2100" spc="15" dirty="0"/>
              <a:t> </a:t>
            </a:r>
            <a:r>
              <a:rPr lang="en-US" sz="2100" spc="-15" dirty="0"/>
              <a:t>on</a:t>
            </a:r>
            <a:r>
              <a:rPr lang="en-US" sz="2100" spc="-5" dirty="0"/>
              <a:t> </a:t>
            </a:r>
            <a:r>
              <a:rPr lang="en-US" sz="2100" spc="-15" dirty="0"/>
              <a:t>a</a:t>
            </a:r>
            <a:r>
              <a:rPr lang="en-US" sz="2100" dirty="0"/>
              <a:t> </a:t>
            </a:r>
            <a:r>
              <a:rPr lang="en-US" sz="2100" spc="-10" dirty="0"/>
              <a:t>p</a:t>
            </a:r>
            <a:r>
              <a:rPr lang="en-US" sz="2100" spc="-15" dirty="0"/>
              <a:t>rime</a:t>
            </a:r>
            <a:r>
              <a:rPr lang="en-US" sz="2100" spc="-10" dirty="0"/>
              <a:t> </a:t>
            </a:r>
            <a:r>
              <a:rPr lang="en-US" sz="2100" spc="-25" dirty="0"/>
              <a:t>c</a:t>
            </a:r>
            <a:r>
              <a:rPr lang="en-US" sz="2100" spc="-10" dirty="0"/>
              <a:t>ontract</a:t>
            </a:r>
            <a:r>
              <a:rPr lang="en-US" sz="2100" spc="10" dirty="0"/>
              <a:t> </a:t>
            </a:r>
            <a:r>
              <a:rPr lang="en-US" sz="2100" spc="-20" dirty="0"/>
              <a:t>w</a:t>
            </a:r>
            <a:r>
              <a:rPr lang="en-US" sz="2100" spc="-5" dirty="0"/>
              <a:t>i</a:t>
            </a:r>
            <a:r>
              <a:rPr lang="en-US" sz="2100" spc="-20" dirty="0"/>
              <a:t>thou</a:t>
            </a:r>
            <a:r>
              <a:rPr lang="en-US" sz="2100" spc="-10" dirty="0"/>
              <a:t>t</a:t>
            </a:r>
            <a:r>
              <a:rPr lang="en-US" sz="2100" spc="5" dirty="0"/>
              <a:t> </a:t>
            </a:r>
            <a:r>
              <a:rPr lang="en-US" sz="2100" spc="-15" dirty="0"/>
              <a:t>DBE</a:t>
            </a:r>
            <a:r>
              <a:rPr lang="en-US" sz="2100" spc="-5" dirty="0"/>
              <a:t> </a:t>
            </a:r>
            <a:r>
              <a:rPr lang="en-US" sz="2100" spc="-20" dirty="0"/>
              <a:t>goa</a:t>
            </a:r>
            <a:r>
              <a:rPr lang="en-US" sz="2100" spc="-5" dirty="0"/>
              <a:t>l</a:t>
            </a:r>
            <a:r>
              <a:rPr lang="en-US" sz="2100" spc="-15" dirty="0"/>
              <a:t>s</a:t>
            </a:r>
            <a:r>
              <a:rPr lang="en-US" sz="2100" spc="-10" dirty="0"/>
              <a:t>;</a:t>
            </a:r>
            <a:r>
              <a:rPr lang="en-US" sz="2100" spc="-15" dirty="0"/>
              <a:t> and</a:t>
            </a:r>
            <a:endParaRPr lang="en-US" sz="2100" dirty="0"/>
          </a:p>
          <a:p>
            <a:pPr marL="355600" indent="-342900">
              <a:lnSpc>
                <a:spcPct val="15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2100" spc="-55" dirty="0"/>
              <a:t>A</a:t>
            </a:r>
            <a:r>
              <a:rPr lang="en-US" sz="2100" spc="-40" dirty="0"/>
              <a:t>w</a:t>
            </a:r>
            <a:r>
              <a:rPr lang="en-US" sz="2100" spc="-10" dirty="0"/>
              <a:t>ards</a:t>
            </a:r>
            <a:r>
              <a:rPr lang="en-US" sz="2100" spc="-5" dirty="0"/>
              <a:t> </a:t>
            </a:r>
            <a:r>
              <a:rPr lang="en-US" sz="2100" spc="-10" dirty="0"/>
              <a:t>of</a:t>
            </a:r>
            <a:r>
              <a:rPr lang="en-US" sz="2100" spc="5" dirty="0"/>
              <a:t> </a:t>
            </a:r>
            <a:r>
              <a:rPr lang="en-US" sz="2100" spc="-15" dirty="0"/>
              <a:t>p</a:t>
            </a:r>
            <a:r>
              <a:rPr lang="en-US" sz="2100" spc="-5" dirty="0"/>
              <a:t>r</a:t>
            </a:r>
            <a:r>
              <a:rPr lang="en-US" sz="2100" spc="-15" dirty="0"/>
              <a:t>ime</a:t>
            </a:r>
            <a:r>
              <a:rPr lang="en-US" sz="2100" spc="-5" dirty="0"/>
              <a:t> </a:t>
            </a:r>
            <a:r>
              <a:rPr lang="en-US" sz="2100" spc="-10" dirty="0"/>
              <a:t>contracts</a:t>
            </a:r>
            <a:r>
              <a:rPr lang="en-US" sz="2100" spc="5" dirty="0"/>
              <a:t> </a:t>
            </a:r>
            <a:r>
              <a:rPr lang="en-US" sz="2100" spc="-50" dirty="0"/>
              <a:t>t</a:t>
            </a:r>
            <a:r>
              <a:rPr lang="en-US" sz="2100" spc="-15" dirty="0"/>
              <a:t>o</a:t>
            </a:r>
            <a:r>
              <a:rPr lang="en-US" sz="2100" spc="-10" dirty="0"/>
              <a:t> </a:t>
            </a:r>
            <a:r>
              <a:rPr lang="en-US" sz="2100" spc="-15" dirty="0"/>
              <a:t>DBE</a:t>
            </a:r>
            <a:r>
              <a:rPr lang="en-US" sz="2100" spc="-5" dirty="0"/>
              <a:t>s</a:t>
            </a:r>
            <a:r>
              <a:rPr lang="en-US" sz="2100" spc="-10" dirty="0"/>
              <a:t>.</a:t>
            </a:r>
            <a:endParaRPr lang="en-US" sz="2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993838-ED09-10FF-CDD8-05C9FD8ECE8A}"/>
              </a:ext>
            </a:extLst>
          </p:cNvPr>
          <p:cNvSpPr txBox="1">
            <a:spLocks/>
          </p:cNvSpPr>
          <p:nvPr/>
        </p:nvSpPr>
        <p:spPr>
          <a:xfrm>
            <a:off x="654158" y="6442409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149175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6716-0C25-409A-B7B4-8007D204F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035" y="2695988"/>
            <a:ext cx="10531253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900" dirty="0">
                <a:latin typeface="Tahoma"/>
                <a:ea typeface="Tahoma"/>
                <a:cs typeface="Tahoma"/>
              </a:rPr>
              <a:t>Safety Moment</a:t>
            </a:r>
            <a:br>
              <a:rPr lang="en-US" dirty="0"/>
            </a:br>
            <a:r>
              <a:rPr lang="en-US" sz="3100" dirty="0">
                <a:solidFill>
                  <a:srgbClr val="CF0A2C"/>
                </a:solidFill>
                <a:latin typeface="Tahoma"/>
                <a:ea typeface="Tahoma"/>
                <a:cs typeface="Tahoma"/>
              </a:rPr>
              <a:t>Crystal Kirklin</a:t>
            </a:r>
            <a:br>
              <a:rPr lang="en-US" sz="2800" b="0" dirty="0">
                <a:solidFill>
                  <a:srgbClr val="CF0A2C"/>
                </a:solidFill>
              </a:rPr>
            </a:br>
            <a:r>
              <a:rPr lang="en-US" sz="2200" b="0" dirty="0">
                <a:solidFill>
                  <a:srgbClr val="CF0A2C"/>
                </a:solidFill>
                <a:latin typeface="Tahoma"/>
                <a:ea typeface="Tahoma"/>
                <a:cs typeface="Tahoma"/>
              </a:rPr>
              <a:t>Compliance Officer, Small Business Opportunity Office</a:t>
            </a:r>
            <a:br>
              <a:rPr lang="en-US" sz="2700" b="0" dirty="0"/>
            </a:br>
            <a:endParaRPr lang="en-US" sz="2700" b="0" dirty="0">
              <a:solidFill>
                <a:srgbClr val="FF00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CD5EA-62B9-21D2-2B83-B6BA1F519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25" y="5717331"/>
            <a:ext cx="870828" cy="87082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5CC00A9-FDA3-FE3F-7C75-5D3CAB1A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300" y="6356350"/>
            <a:ext cx="2743200" cy="365125"/>
          </a:xfrm>
        </p:spPr>
        <p:txBody>
          <a:bodyPr/>
          <a:lstStyle/>
          <a:p>
            <a:r>
              <a:rPr lang="en-US" dirty="0"/>
              <a:t>June 03,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C99F3B-DECF-8605-175F-ED848398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08" r="5287"/>
          <a:stretch/>
        </p:blipFill>
        <p:spPr>
          <a:xfrm>
            <a:off x="7653168" y="1423226"/>
            <a:ext cx="3142350" cy="34373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15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257D87-6E0E-7328-B920-ECB7CEB2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DA4EEE-4A56-BB36-1437-2BF1D7204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599" y="2647950"/>
            <a:ext cx="11461751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Proposed FFYs 2026-2028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Triennial DBE Goal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AA2C8A1-7784-9534-D7F5-9463B52E7D2C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2539834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Triennial DBE Goal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14DF-2071-4BA2-994C-35CC485BB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55600" marR="6985" indent="-342900" algn="just">
              <a:lnSpc>
                <a:spcPct val="150000"/>
              </a:lnSpc>
            </a:pPr>
            <a:r>
              <a:rPr lang="en-US" sz="2400" dirty="0"/>
              <a:t>In accordance with USDOT regulation 49 C.F.R. Part 26, RTD has established a goal of awarding </a:t>
            </a:r>
            <a:r>
              <a:rPr lang="en-US" sz="2400" u="sng" dirty="0"/>
              <a:t>6.0%</a:t>
            </a:r>
            <a:r>
              <a:rPr lang="en-US" sz="2400" dirty="0"/>
              <a:t> of the value of federally-funded  contracts to DBEs during FFYs 2026-2028</a:t>
            </a:r>
          </a:p>
          <a:p>
            <a:pPr marL="355600" marR="255904" indent="-342900">
              <a:lnSpc>
                <a:spcPct val="150000"/>
              </a:lnSpc>
            </a:pPr>
            <a:r>
              <a:rPr lang="en-US" sz="2400" u="sng" dirty="0"/>
              <a:t>5.5%</a:t>
            </a:r>
            <a:r>
              <a:rPr lang="en-US" sz="2400" dirty="0"/>
              <a:t> of the goal will be race-conscious, and </a:t>
            </a:r>
            <a:r>
              <a:rPr lang="en-US" sz="2400" u="sng" dirty="0"/>
              <a:t>0.5%</a:t>
            </a:r>
            <a:r>
              <a:rPr lang="en-US" sz="2400" dirty="0"/>
              <a:t> race-neutral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C68F4-EA31-4541-AA14-64F78D2FBAA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June 03, 2025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49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Triennial DBE Goal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14DF-2071-4BA2-994C-35CC485BB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55600" marR="255904" indent="-342900">
              <a:lnSpc>
                <a:spcPct val="150000"/>
              </a:lnSpc>
            </a:pPr>
            <a:r>
              <a:rPr lang="en-US" sz="2400" spc="-15" dirty="0"/>
              <a:t>The total Federal assistance contracts for the FFY Triennial period 2026-2028 will be $147.7M</a:t>
            </a:r>
          </a:p>
          <a:p>
            <a:pPr marL="355600" marR="5080" indent="-342900" algn="just">
              <a:lnSpc>
                <a:spcPct val="150000"/>
              </a:lnSpc>
            </a:pPr>
            <a:r>
              <a:rPr lang="en-US" sz="2400" spc="-15" dirty="0"/>
              <a:t>RTD expects that DBEs and other small businesses will be awarded contracts and   subcontracts valued in excess of $8,719,161</a:t>
            </a:r>
          </a:p>
          <a:p>
            <a:pPr marL="355600" marR="5080" indent="-342900" algn="just">
              <a:lnSpc>
                <a:spcPct val="150000"/>
              </a:lnSpc>
            </a:pPr>
            <a:r>
              <a:rPr lang="en-US" sz="2400" spc="-15" dirty="0"/>
              <a:t>Real total contract amounts will be $428,256,880 (6%) representing  $25,695,412 on DBE contracts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C68F4-EA31-4541-AA14-64F78D2FBAA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June 03, 2025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52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4635F-DABE-1097-8CAD-5D246035B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E465-000B-652C-5E03-75C17777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7" y="136525"/>
            <a:ext cx="1146364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RTD’s Contracting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6817E-5D7C-DF5C-3443-47E13CF50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198" y="1365586"/>
            <a:ext cx="11127602" cy="4758768"/>
          </a:xfrm>
        </p:spPr>
        <p:txBody>
          <a:bodyPr>
            <a:noAutofit/>
          </a:bodyPr>
          <a:lstStyle/>
          <a:p>
            <a:pPr marL="228600" marR="5080" lvl="2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$500M in locally funded contracts where SBE goal could be set or small and local firms can fairly compete </a:t>
            </a:r>
          </a:p>
          <a:p>
            <a:pPr marL="685800" marR="5080" lvl="3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Construction and Maintenance: Construction Management, Rail Replacements, HVAC and Mechanical Maintenance, Painting, Asphalt, Snow Removal, Janitorial, Custodial, On Call Construction contracts, Roofing, Fencing, Printing, Graffiti Removal</a:t>
            </a:r>
          </a:p>
          <a:p>
            <a:pPr marL="685800" marR="5080" lvl="3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Professional Services in Legal, Planning, Environmental, Bridge Inspections, Information and Technology, Safety, Training, Way Finding, Marketing, among many others</a:t>
            </a:r>
          </a:p>
          <a:p>
            <a:pPr marL="685800" marR="5080" lvl="3">
              <a:lnSpc>
                <a:spcPct val="150000"/>
              </a:lnSpc>
              <a:buFont typeface="Wingdings" pitchFamily="2" charset="2"/>
              <a:buChar char="§"/>
              <a:tabLst>
                <a:tab pos="355600" algn="l"/>
              </a:tabLs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From $75M to $100M are projected to ended up in DBEs, SBEs or MWBEs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A1D255E-2F58-5A2A-3C17-89BA53505391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1548450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Advertisement/Response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C68F4-EA31-4541-AA14-64F78D2FBAA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June 03, 2025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FA36D-6A7B-41AA-9E42-550346865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335" y="1775820"/>
            <a:ext cx="7259123" cy="3888380"/>
          </a:xfrm>
        </p:spPr>
        <p:txBody>
          <a:bodyPr>
            <a:noAutofit/>
          </a:bodyPr>
          <a:lstStyle/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30-day review period with RTD:                    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June 3, 2025, to July 3, 2025</a:t>
            </a:r>
          </a:p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45-day Comment Period to RTD and/or DOT:  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June 3, 2025, to July 18, 2025</a:t>
            </a:r>
          </a:p>
          <a:p>
            <a:pPr marR="5080">
              <a:lnSpc>
                <a:spcPct val="150000"/>
              </a:lnSpc>
              <a:tabLst>
                <a:tab pos="355600" algn="l"/>
              </a:tabLst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Deadline for submitting RTD’s DBE Triennial goal Plan to the FTA: 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August 01, 2025</a:t>
            </a: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18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967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Reviewing RTD’s Triennial DBE Plan FFYs 2026-2028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B6218EC-89D8-406A-A48C-17F5AF15B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Visit us at Regional Transportation District Office located at: </a:t>
            </a:r>
          </a:p>
          <a:p>
            <a:pPr marL="0" indent="0">
              <a:buNone/>
            </a:pPr>
            <a:r>
              <a:rPr lang="en-US" sz="2800" b="1" dirty="0"/>
              <a:t>	1660 Blake Street Denver, Colorado 80202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800" dirty="0"/>
              <a:t>Or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Submit a virtual review request through RTD’s Small Business Office email:  </a:t>
            </a:r>
            <a:r>
              <a:rPr lang="en-US" sz="2800" b="1" dirty="0">
                <a:hlinkClick r:id="rId2"/>
              </a:rPr>
              <a:t>SBO@RTD-Denver.com</a:t>
            </a:r>
            <a:r>
              <a:rPr lang="en-US" sz="2800" b="1" dirty="0"/>
              <a:t> or the SBO website</a:t>
            </a:r>
            <a:endParaRPr lang="en-US" sz="2800" dirty="0">
              <a:solidFill>
                <a:srgbClr val="D12138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C68F4-EA31-4541-AA14-64F78D2FBAA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June 03, 2025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96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01F41-F0E9-4B24-AB3E-2339B2CBE8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 make Lives better through connections.</a:t>
            </a:r>
          </a:p>
        </p:txBody>
      </p:sp>
    </p:spTree>
    <p:extLst>
      <p:ext uri="{BB962C8B-B14F-4D97-AF65-F5344CB8AC3E}">
        <p14:creationId xmlns:p14="http://schemas.microsoft.com/office/powerpoint/2010/main" val="1148358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330E3-7FED-8509-F614-95E5F7895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B6A9D44-B392-797B-CFDF-9C8254E8E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381" y="3591249"/>
            <a:ext cx="7359327" cy="1655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/>
              <a:t>Carl Green Jr.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/>
              <a:t>Director, Civil Rights Division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F0B30-A363-22CA-6376-92CA0802E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03, 2025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FC63E84-78A0-B2EA-CC38-461873FAA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626" t="1652" r="3626" b="1421"/>
          <a:stretch/>
        </p:blipFill>
        <p:spPr bwMode="auto">
          <a:xfrm>
            <a:off x="7550532" y="1203649"/>
            <a:ext cx="3211034" cy="39001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51DAAA-F2B8-EDF8-9EBC-A10AE5D45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25" y="5717331"/>
            <a:ext cx="870828" cy="870828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C9F6092C-C651-2B48-8707-B5AFB64FB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652" y="1041400"/>
            <a:ext cx="7359327" cy="2387600"/>
          </a:xfrm>
        </p:spPr>
        <p:txBody>
          <a:bodyPr>
            <a:normAutofit/>
          </a:bodyPr>
          <a:lstStyle/>
          <a:p>
            <a:r>
              <a:rPr lang="en-US" sz="4400" dirty="0"/>
              <a:t>Opening Remarks</a:t>
            </a:r>
          </a:p>
        </p:txBody>
      </p:sp>
    </p:spTree>
    <p:extLst>
      <p:ext uri="{BB962C8B-B14F-4D97-AF65-F5344CB8AC3E}">
        <p14:creationId xmlns:p14="http://schemas.microsoft.com/office/powerpoint/2010/main" val="364173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742CA-4103-44BF-F096-61CD5F1F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20DA80-409F-BA32-295E-FD6FF97EE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1041400"/>
            <a:ext cx="7359327" cy="2387600"/>
          </a:xfrm>
        </p:spPr>
        <p:txBody>
          <a:bodyPr>
            <a:normAutofit/>
          </a:bodyPr>
          <a:lstStyle/>
          <a:p>
            <a:r>
              <a:rPr lang="en-US" sz="4400" dirty="0"/>
              <a:t>Triennial DBE Goal Methodology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BC6198F-2273-2338-795E-A75C70700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3598069"/>
            <a:ext cx="7359327" cy="1655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/>
              <a:t>Alexis Serrano Castro</a:t>
            </a:r>
          </a:p>
          <a:p>
            <a:pPr>
              <a:lnSpc>
                <a:spcPct val="170000"/>
              </a:lnSpc>
              <a:spcAft>
                <a:spcPts val="0"/>
              </a:spcAft>
            </a:pPr>
            <a:r>
              <a:rPr lang="en-US" sz="2200" dirty="0"/>
              <a:t>Manager, Small Business Opportunity Office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14A69-D400-72A6-CD81-1B713037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03, 2025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913C9D2-40F0-022F-3D6D-5E29238CA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286" t="1189" r="1286" b="1652"/>
          <a:stretch/>
        </p:blipFill>
        <p:spPr bwMode="auto">
          <a:xfrm>
            <a:off x="7550532" y="1184987"/>
            <a:ext cx="3211034" cy="390952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41C8EE-A902-1277-EBB1-0DCE136BD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625" y="5717331"/>
            <a:ext cx="870828" cy="87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16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D5EA4-4C0E-E5F2-3155-5BAF9DB56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259" y="4429125"/>
            <a:ext cx="7609998" cy="132556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90FE5-99D4-524E-B4C9-A63E76C1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C68F4-EA31-4541-AA14-64F78D2FBAA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June 03, 2025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BFA36D-6A7B-41AA-9E42-550346865E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305" y="1617662"/>
            <a:ext cx="7244495" cy="47386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  <a:tabLst>
                <a:tab pos="355600" algn="l"/>
              </a:tabLs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DBE Program History</a:t>
            </a:r>
          </a:p>
          <a:p>
            <a:pPr>
              <a:lnSpc>
                <a:spcPct val="160000"/>
              </a:lnSpc>
              <a:tabLst>
                <a:tab pos="355600" algn="l"/>
              </a:tabLs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DBE Program Requirements</a:t>
            </a:r>
          </a:p>
          <a:p>
            <a:pPr>
              <a:lnSpc>
                <a:spcPct val="160000"/>
              </a:lnSpc>
              <a:tabLst>
                <a:tab pos="355600" algn="l"/>
                <a:tab pos="2743835" algn="l"/>
              </a:tabLs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DBE Program Highlights</a:t>
            </a:r>
          </a:p>
          <a:p>
            <a:pPr>
              <a:lnSpc>
                <a:spcPct val="160000"/>
              </a:lnSpc>
              <a:tabLst>
                <a:tab pos="355600" algn="l"/>
              </a:tabLs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DBE Program Objectives</a:t>
            </a:r>
          </a:p>
          <a:p>
            <a:pPr>
              <a:lnSpc>
                <a:spcPct val="160000"/>
              </a:lnSpc>
              <a:tabLst>
                <a:tab pos="355600" algn="l"/>
              </a:tabLs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Triennial Goal Setting Methodology and Rationale</a:t>
            </a:r>
          </a:p>
          <a:p>
            <a:pPr>
              <a:lnSpc>
                <a:spcPct val="160000"/>
              </a:lnSpc>
              <a:tabLst>
                <a:tab pos="355600" algn="l"/>
              </a:tabLs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Proposed DBE Triennial Goal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23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68E6B-29CF-940A-EDB3-BF07AF958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59D8E8-53EB-AFD5-BED7-B7A9A3FB3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2647950"/>
            <a:ext cx="10795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DBE Program History and Requirements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005D79E-6561-FA25-36CA-C20CABC67F78}"/>
              </a:ext>
            </a:extLst>
          </p:cNvPr>
          <p:cNvSpPr txBox="1">
            <a:spLocks/>
          </p:cNvSpPr>
          <p:nvPr/>
        </p:nvSpPr>
        <p:spPr>
          <a:xfrm>
            <a:off x="311258" y="6223034"/>
            <a:ext cx="280364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▸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System Font Regular"/>
              <a:buChar char="□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June 03, 2025</a:t>
            </a:r>
          </a:p>
        </p:txBody>
      </p:sp>
    </p:spTree>
    <p:extLst>
      <p:ext uri="{BB962C8B-B14F-4D97-AF65-F5344CB8AC3E}">
        <p14:creationId xmlns:p14="http://schemas.microsoft.com/office/powerpoint/2010/main" val="1860012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F1EC5-FFD2-C9BA-B1FA-622B09EA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DBE Program Requirements</a:t>
            </a:r>
          </a:p>
        </p:txBody>
      </p:sp>
      <p:grpSp>
        <p:nvGrpSpPr>
          <p:cNvPr id="3" name="Group 2" descr="Graphic with DOT Funding traveling to State &amp; Local Government, Public Transit and Airport Entities ">
            <a:extLst>
              <a:ext uri="{FF2B5EF4-FFF2-40B4-BE49-F238E27FC236}">
                <a16:creationId xmlns:a16="http://schemas.microsoft.com/office/drawing/2014/main" id="{BE0781BC-5EE1-2C6C-431F-22B49B363D5F}"/>
              </a:ext>
            </a:extLst>
          </p:cNvPr>
          <p:cNvGrpSpPr/>
          <p:nvPr/>
        </p:nvGrpSpPr>
        <p:grpSpPr>
          <a:xfrm>
            <a:off x="311258" y="1805788"/>
            <a:ext cx="5822211" cy="4069299"/>
            <a:chOff x="838200" y="2298620"/>
            <a:chExt cx="5822211" cy="4069299"/>
          </a:xfrm>
        </p:grpSpPr>
        <p:pic>
          <p:nvPicPr>
            <p:cNvPr id="6" name="Picture 5" descr="Graphic with DOT Funding traveling to State &amp; Local Government, Public Transit and Airport Entities ">
              <a:extLst>
                <a:ext uri="{FF2B5EF4-FFF2-40B4-BE49-F238E27FC236}">
                  <a16:creationId xmlns:a16="http://schemas.microsoft.com/office/drawing/2014/main" id="{6E851B2A-2E1F-78F3-4786-1AD326261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0037"/>
            <a:stretch/>
          </p:blipFill>
          <p:spPr>
            <a:xfrm>
              <a:off x="838200" y="2298620"/>
              <a:ext cx="5822211" cy="37583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E5D877-C853-B22B-3A51-C885303380CB}"/>
                </a:ext>
              </a:extLst>
            </p:cNvPr>
            <p:cNvSpPr txBox="1"/>
            <p:nvPr/>
          </p:nvSpPr>
          <p:spPr>
            <a:xfrm>
              <a:off x="3084087" y="5783144"/>
              <a:ext cx="18233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Public Transit Agencies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3427A7-FBEF-CE3B-758E-58F9865FEB70}"/>
                </a:ext>
              </a:extLst>
            </p:cNvPr>
            <p:cNvSpPr txBox="1"/>
            <p:nvPr/>
          </p:nvSpPr>
          <p:spPr>
            <a:xfrm>
              <a:off x="4907419" y="5547067"/>
              <a:ext cx="12993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Airport Entities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4D3B50-0E24-5F45-4B70-F6B550145604}"/>
                </a:ext>
              </a:extLst>
            </p:cNvPr>
            <p:cNvSpPr txBox="1"/>
            <p:nvPr/>
          </p:nvSpPr>
          <p:spPr>
            <a:xfrm>
              <a:off x="967361" y="5621903"/>
              <a:ext cx="22774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State and Local Government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ADB6F-C186-55D6-26F2-BB1A72CA7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June 03, 2025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79E3C-EEC7-9606-983A-3A2E8D00B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3D05135-2B8F-5842-ADA1-E54D168629AE}" type="slidenum">
              <a:rPr lang="en-US" smtClean="0"/>
              <a:pPr/>
              <a:t>8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480ECE-ABF1-0F2D-E67A-F858CEE0D745}"/>
              </a:ext>
            </a:extLst>
          </p:cNvPr>
          <p:cNvSpPr txBox="1"/>
          <p:nvPr/>
        </p:nvSpPr>
        <p:spPr>
          <a:xfrm>
            <a:off x="7077224" y="1805788"/>
            <a:ext cx="314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 Code of Federal Regulations (CFR)  Part 26.21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5F39BF-0404-315F-57E2-FC827984B0B2}"/>
              </a:ext>
            </a:extLst>
          </p:cNvPr>
          <p:cNvSpPr txBox="1"/>
          <p:nvPr/>
        </p:nvSpPr>
        <p:spPr>
          <a:xfrm>
            <a:off x="7181998" y="3175139"/>
            <a:ext cx="3145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FTA Recipient Agency or Grantees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Mandated DBE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6908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762F98-5092-4D83-A8D8-C4FC9E72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210142"/>
            <a:ext cx="11310766" cy="1325563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Tahoma"/>
                <a:ea typeface="Tahoma"/>
                <a:cs typeface="Tahoma"/>
              </a:rPr>
              <a:t>49 CFR Part 26.45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74161E-7997-48E1-B545-043538369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58" y="1821720"/>
            <a:ext cx="10900739" cy="4120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Mandated to have a </a:t>
            </a:r>
            <a:r>
              <a:rPr lang="en-US" sz="2400" b="1" dirty="0"/>
              <a:t>DBE Triennial Goal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Only on federally assisted contracts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Current Period: FFYs 2023-2025 - </a:t>
            </a:r>
            <a:r>
              <a:rPr lang="en-US" sz="2400" b="1" dirty="0"/>
              <a:t>14.5%</a:t>
            </a:r>
            <a:endParaRPr lang="en-US" sz="2400" dirty="0"/>
          </a:p>
          <a:p>
            <a:pPr marL="0" indent="0">
              <a:lnSpc>
                <a:spcPct val="250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lang="en-US" sz="2000" dirty="0"/>
          </a:p>
          <a:p>
            <a:pPr marL="0" indent="0">
              <a:lnSpc>
                <a:spcPct val="250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lang="en-US" sz="2000" dirty="0"/>
          </a:p>
          <a:p>
            <a:pPr marL="0" indent="0">
              <a:lnSpc>
                <a:spcPct val="250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E2646E-DE4E-531C-A63E-32E7BB9F6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1258" y="5717331"/>
            <a:ext cx="11589195" cy="870828"/>
            <a:chOff x="311258" y="5717331"/>
            <a:chExt cx="11589195" cy="870828"/>
          </a:xfrm>
        </p:grpSpPr>
        <p:sp>
          <p:nvSpPr>
            <p:cNvPr id="3" name="Slide Number Placeholder 4">
              <a:extLst>
                <a:ext uri="{FF2B5EF4-FFF2-40B4-BE49-F238E27FC236}">
                  <a16:creationId xmlns:a16="http://schemas.microsoft.com/office/drawing/2014/main" id="{E55475D9-B092-65FC-9AA9-EC85091D568B}"/>
                </a:ext>
              </a:extLst>
            </p:cNvPr>
            <p:cNvSpPr txBox="1">
              <a:spLocks/>
            </p:cNvSpPr>
            <p:nvPr/>
          </p:nvSpPr>
          <p:spPr>
            <a:xfrm>
              <a:off x="8078236" y="6223034"/>
              <a:ext cx="2743200" cy="36512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</a:pPr>
              <a:fld id="{A3D05135-2B8F-5842-ADA1-E54D168629AE}" type="slidenum">
                <a:rPr lang="en-US" sz="1100" b="1" smtClean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pPr algn="r">
                  <a:spcAft>
                    <a:spcPts val="600"/>
                  </a:spcAft>
                </a:pPr>
                <a:t>9</a:t>
              </a:fld>
              <a:endParaRPr lang="en-US" sz="1100" b="1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ABACD0-AED5-13C6-7A60-078008D04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9625" y="5717331"/>
              <a:ext cx="870828" cy="870828"/>
            </a:xfrm>
            <a:prstGeom prst="rect">
              <a:avLst/>
            </a:prstGeom>
          </p:spPr>
        </p:pic>
        <p:sp>
          <p:nvSpPr>
            <p:cNvPr id="8" name="Date Placeholder 3">
              <a:extLst>
                <a:ext uri="{FF2B5EF4-FFF2-40B4-BE49-F238E27FC236}">
                  <a16:creationId xmlns:a16="http://schemas.microsoft.com/office/drawing/2014/main" id="{EC522884-FB96-2889-D1F9-944D31CA4653}"/>
                </a:ext>
              </a:extLst>
            </p:cNvPr>
            <p:cNvSpPr txBox="1">
              <a:spLocks/>
            </p:cNvSpPr>
            <p:nvPr/>
          </p:nvSpPr>
          <p:spPr>
            <a:xfrm>
              <a:off x="311258" y="6223034"/>
              <a:ext cx="2803649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•"/>
                <a:defRPr sz="18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▸"/>
                <a:defRPr sz="16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System Font Regular"/>
                <a:buChar char="□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accent1"/>
                </a:buClr>
                <a:buSzPct val="150000"/>
                <a:buFont typeface="Courier New" panose="02070309020205020404" pitchFamily="49" charset="0"/>
                <a:buChar char="o"/>
                <a:defRPr sz="1400" i="1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b="1" dirty="0">
                  <a:solidFill>
                    <a:schemeClr val="bg1">
                      <a:lumMod val="65000"/>
                    </a:schemeClr>
                  </a:solidFill>
                </a:rPr>
                <a:t>June 03,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5407411"/>
      </p:ext>
    </p:extLst>
  </p:cSld>
  <p:clrMapOvr>
    <a:masterClrMapping/>
  </p:clrMapOvr>
</p:sld>
</file>

<file path=ppt/theme/theme1.xml><?xml version="1.0" encoding="utf-8"?>
<a:theme xmlns:a="http://schemas.openxmlformats.org/drawingml/2006/main" name="RTD Theme">
  <a:themeElements>
    <a:clrScheme name="RTD5">
      <a:dk1>
        <a:srgbClr val="000000"/>
      </a:dk1>
      <a:lt1>
        <a:srgbClr val="FFFFFF"/>
      </a:lt1>
      <a:dk2>
        <a:srgbClr val="8A0A16"/>
      </a:dk2>
      <a:lt2>
        <a:srgbClr val="F3F3F3"/>
      </a:lt2>
      <a:accent1>
        <a:srgbClr val="CF0A2C"/>
      </a:accent1>
      <a:accent2>
        <a:srgbClr val="263B80"/>
      </a:accent2>
      <a:accent3>
        <a:srgbClr val="F6871F"/>
      </a:accent3>
      <a:accent4>
        <a:srgbClr val="FFC000"/>
      </a:accent4>
      <a:accent5>
        <a:srgbClr val="00A0DE"/>
      </a:accent5>
      <a:accent6>
        <a:srgbClr val="3CBDAC"/>
      </a:accent6>
      <a:hlink>
        <a:srgbClr val="0969B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TD_PowerPoint_102921" id="{A6A7053F-6A19-7A43-AF30-0D6D1745B7CC}" vid="{8C9F3722-7B2B-9045-A79E-2150775370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cd3dd3-91dd-4d0b-8625-7882333f3b7e" xsi:nil="true"/>
    <lcf76f155ced4ddcb4097134ff3c332f xmlns="c7099a87-832e-4550-a453-46b5c3a7b4d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1B8AE654767D4389245D3C77ACA013" ma:contentTypeVersion="15" ma:contentTypeDescription="Create a new document." ma:contentTypeScope="" ma:versionID="2689f67c5cdbc2f5c41a1197a8a39c5a">
  <xsd:schema xmlns:xsd="http://www.w3.org/2001/XMLSchema" xmlns:xs="http://www.w3.org/2001/XMLSchema" xmlns:p="http://schemas.microsoft.com/office/2006/metadata/properties" xmlns:ns2="c7099a87-832e-4550-a453-46b5c3a7b4d4" xmlns:ns3="f1cd3dd3-91dd-4d0b-8625-7882333f3b7e" targetNamespace="http://schemas.microsoft.com/office/2006/metadata/properties" ma:root="true" ma:fieldsID="8fc7ff4ed28808af2d50b09d84329063" ns2:_="" ns3:_="">
    <xsd:import namespace="c7099a87-832e-4550-a453-46b5c3a7b4d4"/>
    <xsd:import namespace="f1cd3dd3-91dd-4d0b-8625-7882333f3b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099a87-832e-4550-a453-46b5c3a7b4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5f1fc6e-0333-47de-9211-1e950c2fc5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d3dd3-91dd-4d0b-8625-7882333f3b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b250fc2-7af7-409c-bf5a-dcab0a630951}" ma:internalName="TaxCatchAll" ma:showField="CatchAllData" ma:web="f1cd3dd3-91dd-4d0b-8625-7882333f3b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AF6359-F0DF-4ED7-A5EE-4517953BFAC9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c7099a87-832e-4550-a453-46b5c3a7b4d4"/>
    <ds:schemaRef ds:uri="http://schemas.openxmlformats.org/package/2006/metadata/core-properties"/>
    <ds:schemaRef ds:uri="http://purl.org/dc/terms/"/>
    <ds:schemaRef ds:uri="http://www.w3.org/XML/1998/namespace"/>
    <ds:schemaRef ds:uri="f1cd3dd3-91dd-4d0b-8625-7882333f3b7e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B2E3182-9EEE-4491-B2DF-E1CAB45D57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4412CD-0A81-47BA-AAF8-0062899A8E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099a87-832e-4550-a453-46b5c3a7b4d4"/>
    <ds:schemaRef ds:uri="f1cd3dd3-91dd-4d0b-8625-7882333f3b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RTD_PowerPoint_102921</Template>
  <TotalTime>37702</TotalTime>
  <Words>2560</Words>
  <Application>Microsoft Office PowerPoint</Application>
  <PresentationFormat>Widescreen</PresentationFormat>
  <Paragraphs>249</Paragraphs>
  <Slides>36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Courier New</vt:lpstr>
      <vt:lpstr>Franklin Gothic Medium</vt:lpstr>
      <vt:lpstr>Open Sans</vt:lpstr>
      <vt:lpstr>System Font Regular</vt:lpstr>
      <vt:lpstr>Tahoma</vt:lpstr>
      <vt:lpstr>Wingdings</vt:lpstr>
      <vt:lpstr>RTD Theme</vt:lpstr>
      <vt:lpstr>Worksheet</vt:lpstr>
      <vt:lpstr>  Triennial Disadvantaged Business Enterprise (DBE) Goal and Methodology for Federal Fiscal Years (FFY) 2026 – 2028 </vt:lpstr>
      <vt:lpstr>As we prepare to start, make sure you…</vt:lpstr>
      <vt:lpstr>Safety Moment Crystal Kirklin Compliance Officer, Small Business Opportunity Office </vt:lpstr>
      <vt:lpstr>Opening Remarks</vt:lpstr>
      <vt:lpstr>Triennial DBE Goal Methodology</vt:lpstr>
      <vt:lpstr>Agenda</vt:lpstr>
      <vt:lpstr>DBE Program History and Requirements</vt:lpstr>
      <vt:lpstr>DBE Program Requirements</vt:lpstr>
      <vt:lpstr>49 CFR Part 26.45</vt:lpstr>
      <vt:lpstr>DBE Program Highlights</vt:lpstr>
      <vt:lpstr>DBE Program Highlights</vt:lpstr>
      <vt:lpstr>DBE Program Objectives</vt:lpstr>
      <vt:lpstr>DBE Program Objectives (1 of 3)</vt:lpstr>
      <vt:lpstr>DBE Program Objectives (2 of 3)</vt:lpstr>
      <vt:lpstr>DBE Program Objectives (3 of 3)</vt:lpstr>
      <vt:lpstr>Triennial DBE Goal Setting Methodology and Rationale</vt:lpstr>
      <vt:lpstr>Establishing Triennial DBE Goal </vt:lpstr>
      <vt:lpstr>RTD Federally Funded Projects FFY 2026-2028</vt:lpstr>
      <vt:lpstr>FFY 2026-2028</vt:lpstr>
      <vt:lpstr>Establishing Triennial DBE Goal</vt:lpstr>
      <vt:lpstr>Establishing Triennial DBE Goal (2 of 3)</vt:lpstr>
      <vt:lpstr>Establishing Triennial DBE Goal (3 of 3)</vt:lpstr>
      <vt:lpstr>Expected Projects Contracts for FFY 2026-2028</vt:lpstr>
      <vt:lpstr>Factors Considered</vt:lpstr>
      <vt:lpstr>Factors Considered (cont.)</vt:lpstr>
      <vt:lpstr>Total Actual DBE Participation</vt:lpstr>
      <vt:lpstr>Total Actual DBE Participation vs Recommendation </vt:lpstr>
      <vt:lpstr>Proposed RN and RC Participation</vt:lpstr>
      <vt:lpstr>Proposed RN and RC Participation (cont.)</vt:lpstr>
      <vt:lpstr>Proposed FFYs 2026-2028 Triennial DBE Goal</vt:lpstr>
      <vt:lpstr>Triennial DBE Goal</vt:lpstr>
      <vt:lpstr>Triennial DBE Goal (cont.)</vt:lpstr>
      <vt:lpstr>RTD’s Contracting Opportunities</vt:lpstr>
      <vt:lpstr>Required Advertisement/Response</vt:lpstr>
      <vt:lpstr>Reviewing RTD’s Triennial DBE Plan FFYs 2026-2028 </vt:lpstr>
      <vt:lpstr>We make Lives better through connections.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RTD PowerPoint Template</dc:title>
  <dc:creator>Carl Green Jr</dc:creator>
  <cp:lastModifiedBy>Alexis Serrano-Castro</cp:lastModifiedBy>
  <cp:revision>195</cp:revision>
  <cp:lastPrinted>2022-08-12T20:01:46Z</cp:lastPrinted>
  <dcterms:created xsi:type="dcterms:W3CDTF">2022-02-08T18:05:06Z</dcterms:created>
  <dcterms:modified xsi:type="dcterms:W3CDTF">2025-06-02T15:19:02Z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0x010100651B8AE654767D4389245D3C77ACA013</vt:lpwstr>
  </property>
  <property fmtid="{D5CDD505-2E9C-101B-9397-08002B2CF9AE}" pid="3" name="MediaServiceImageTags">
    <vt:lpwstr/>
  </property>
</Properties>
</file>