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0_79F7DDD8.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971_8535C1F7.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955_16D7831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958_DD70E03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947_862AA6A.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95B_A5609D35.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968_2ED1D904.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96C_3C0DA450.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93D_76318FB2.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4D_60590943.xml" ContentType="application/vnd.ms-powerpoint.comments+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50"/>
  </p:notesMasterIdLst>
  <p:handoutMasterIdLst>
    <p:handoutMasterId r:id="rId51"/>
  </p:handoutMasterIdLst>
  <p:sldIdLst>
    <p:sldId id="261" r:id="rId5"/>
    <p:sldId id="320" r:id="rId6"/>
    <p:sldId id="2413" r:id="rId7"/>
    <p:sldId id="2417" r:id="rId8"/>
    <p:sldId id="260" r:id="rId9"/>
    <p:sldId id="308" r:id="rId10"/>
    <p:sldId id="2374" r:id="rId11"/>
    <p:sldId id="339" r:id="rId12"/>
    <p:sldId id="2411" r:id="rId13"/>
    <p:sldId id="2382" r:id="rId14"/>
    <p:sldId id="2376" r:id="rId15"/>
    <p:sldId id="2379" r:id="rId16"/>
    <p:sldId id="2389" r:id="rId17"/>
    <p:sldId id="2383" r:id="rId18"/>
    <p:sldId id="2366" r:id="rId19"/>
    <p:sldId id="2392" r:id="rId20"/>
    <p:sldId id="2393" r:id="rId21"/>
    <p:sldId id="2384" r:id="rId22"/>
    <p:sldId id="2363" r:id="rId23"/>
    <p:sldId id="2375" r:id="rId24"/>
    <p:sldId id="2370" r:id="rId25"/>
    <p:sldId id="2386" r:id="rId26"/>
    <p:sldId id="2395" r:id="rId27"/>
    <p:sldId id="2396" r:id="rId28"/>
    <p:sldId id="2402" r:id="rId29"/>
    <p:sldId id="2404" r:id="rId30"/>
    <p:sldId id="2405" r:id="rId31"/>
    <p:sldId id="2408" r:id="rId32"/>
    <p:sldId id="2415" r:id="rId33"/>
    <p:sldId id="2416" r:id="rId34"/>
    <p:sldId id="2414" r:id="rId35"/>
    <p:sldId id="2412" r:id="rId36"/>
    <p:sldId id="2398" r:id="rId37"/>
    <p:sldId id="2377" r:id="rId38"/>
    <p:sldId id="2403" r:id="rId39"/>
    <p:sldId id="2388" r:id="rId40"/>
    <p:sldId id="2365" r:id="rId41"/>
    <p:sldId id="2397" r:id="rId42"/>
    <p:sldId id="342" r:id="rId43"/>
    <p:sldId id="354" r:id="rId44"/>
    <p:sldId id="2361" r:id="rId45"/>
    <p:sldId id="2362" r:id="rId46"/>
    <p:sldId id="343" r:id="rId47"/>
    <p:sldId id="333" r:id="rId48"/>
    <p:sldId id="31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F6F40E-4C04-653D-CA79-F5E78DF4AB2A}" name="Nataly Handlos" initials="NH" userId="S::nataly.handlos@rtd-denver.com::966c7a8d-5c98-415a-96e2-9e7b8ad3c305" providerId="AD"/>
  <p188:author id="{E8770922-6823-C3E2-366C-340468507EE7}" name="Gabriel Martinez" initials="GM" userId="S::Gabriel.Martinez@rtd-denver.com::0dce9ab0-f1ea-4d68-abf2-049a13d9a558" providerId="AD"/>
  <p188:author id="{5D575E28-6C90-192A-2A74-40A05162ED3D}" name="Tegan Rice" initials="TR" userId="S::tegan.rice@rtd-denver.com::159285d2-913f-4eb4-8789-900ba3940b38" providerId="AD"/>
  <p188:author id="{E7C2C730-B6D3-1463-6214-8995DC3FF6F4}" name="Greg Filkin" initials="" userId="S::Gregory.Filkin@rtd-denver.com::78454f41-d3a3-4193-8c3b-cb8c1d4ab8ae" providerId="AD"/>
  <p188:author id="{382D5642-92D4-BC84-55F9-1B3A9742B71C}" name="Krista Flynt" initials="" userId="S::Krista.Flynt@rtd-denver.com::25088b51-5a9d-41f6-b97d-20a8b0b2fc4b" providerId="AD"/>
  <p188:author id="{4056BE4A-B170-190A-D207-F0EB79C682B1}" name="Kelsie Ryan" initials="KR" userId="S::kelsie.ryan@rtd-denver.com::c47797b2-03c5-4c6f-8761-10aa0f258faa" providerId="AD"/>
  <p188:author id="{657D649B-C67A-B1B4-495D-0537869A5A3A}" name="Dan Merritt" initials="DM" userId="S::daniel.merritt@rtd-denver.com::ca2b6c57-796b-4fca-908c-9f1e64cc552f" providerId="AD"/>
  <p188:author id="{2ECE2CA8-F3E8-3C9F-D81A-7FCBF996AEA7}" name="Leah Tanner" initials="LT" userId="S::Leah.Tanner@rtd-denver.com::2baeea4d-f274-4920-aaa2-cb036b4427f1" providerId="AD"/>
  <p188:author id="{EA23EEC6-3DA3-2FF3-CF93-65FC8637E606}" name="Kelsie Ryan" initials="" userId="S::Kelsie.Ryan@rtd-denver.com::c47797b2-03c5-4c6f-8761-10aa0f258faa" providerId="AD"/>
  <p188:author id="{CE8FBCC9-D230-7713-C863-CE49A1B07EDF}" name="Gabriel Martinez" initials="GM" userId="S::gabriel.martinez@rtd-denver.com::0dce9ab0-f1ea-4d68-abf2-049a13d9a558" providerId="AD"/>
  <p188:author id="{412A14DD-7090-D760-6E14-690437C4001D}" name="Brandon Figliolino" initials="BF" userId="S::brandon.figliolino@rtd-denver.com::407315d2-36b5-4a9a-b32c-03e0e257e118" providerId="AD"/>
  <p188:author id="{BD67D6E8-7402-B89F-D0DC-DC881208D124}" name="Greg Filkin" initials="GF" userId="S::gregory.filkin@rtd-denver.com::78454f41-d3a3-4193-8c3b-cb8c1d4ab8ae" providerId="AD"/>
  <p188:author id="{6889E6ED-7042-7F1A-7AA5-DDCB6558428A}" name="Krista Flynt" initials="KF" userId="S::krista.flynt@rtd-denver.com::25088b51-5a9d-41f6-b97d-20a8b0b2fc4b" providerId="AD"/>
  <p188:author id="{3AC2CBFA-CF47-1902-4F89-045DD7E53827}" name="Maux Sullivan" initials="MS" userId="S::maux.sullivan@rtd-denver.com::d49a3f31-1e3a-4a76-b94a-4a20a3fa033c" providerId="AD"/>
  <p188:author id="{B0E786FD-AE76-FE98-9C9A-79B8867EC402}" name="Brandon Figliolino" initials="BF" userId="S::Brandon.Figliolino@rtd-denver.com::407315d2-36b5-4a9a-b32c-03e0e257e1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B3"/>
    <a:srgbClr val="691F74"/>
    <a:srgbClr val="C1D32F"/>
    <a:srgbClr val="047835"/>
    <a:srgbClr val="002F87"/>
    <a:srgbClr val="009483"/>
    <a:srgbClr val="0055B8"/>
    <a:srgbClr val="FFCD00"/>
    <a:srgbClr val="F6871F"/>
    <a:srgbClr val="41C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D260EA-9201-499C-8637-D9F6C1963AF8}" v="358" dt="2025-06-11T15:55:07.5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omments/modernComment_140_79F7DDD8.xml><?xml version="1.0" encoding="utf-8"?>
<p188:cmLst xmlns:a="http://schemas.openxmlformats.org/drawingml/2006/main" xmlns:r="http://schemas.openxmlformats.org/officeDocument/2006/relationships" xmlns:p188="http://schemas.microsoft.com/office/powerpoint/2018/8/main">
  <p188:cm id="{0F430168-60CD-43D1-834B-A13C8ED5B34B}" authorId="{4056BE4A-B170-190A-D207-F0EB79C682B1}" status="resolved" created="2025-05-28T18:33:28.756" complete="100000">
    <pc:sldMkLst xmlns:pc="http://schemas.microsoft.com/office/powerpoint/2013/main/command">
      <pc:docMk/>
      <pc:sldMk cId="2046287320" sldId="320"/>
    </pc:sldMkLst>
    <p188:replyLst>
      <p188:reply id="{D3A324BE-832C-4BB5-96FE-EB46EC3FDE3F}" authorId="{CE8FBCC9-D230-7713-C863-CE49A1B07EDF}" created="2025-05-28T18:46:25.436">
        <p188:txBody>
          <a:bodyPr/>
          <a:lstStyle/>
          <a:p>
            <a:r>
              <a:rPr lang="en-US"/>
              <a:t>[@Kelsie], I meant to continue the theme of Safety Updates from the previous presentation. Do you think it would be better to provide an update on another topic such as the elimination of slow zones instead?</a:t>
            </a:r>
          </a:p>
        </p188:txBody>
      </p188:reply>
      <p188:reply id="{3AF98CD3-72A6-4887-A290-8FA1CE31E0E0}" authorId="{4056BE4A-B170-190A-D207-F0EB79C682B1}" created="2025-05-29T19:49:01.187">
        <p188:txBody>
          <a:bodyPr/>
          <a:lstStyle/>
          <a:p>
            <a:r>
              <a:rPr lang="en-US"/>
              <a:t>[@Gabriel Martinez] I'm not convinced we need to talk about anything other than service changes in the service change presentation. If an update is desired, I do think that elimination of slow zones would be of more interest to the public than the name of the Chief of Police. </a:t>
            </a:r>
          </a:p>
        </p188:txBody>
      </p188:reply>
      <p188:reply id="{A87C9DBF-8AAE-4525-89DC-3F68E5A3E9A4}" authorId="{412A14DD-7090-D760-6E14-690437C4001D}" created="2025-05-29T20:29:41.639">
        <p188:txBody>
          <a:bodyPr/>
          <a:lstStyle/>
          <a:p>
            <a:r>
              <a:rPr lang="en-US"/>
              <a:t>Hi Team. This was a request from Stuart. He wants us to include an update on Safety and Security, since "welcoming transit environment" is a high priority right now.
I like the idea of adding an additional slide with the slow zone update.</a:t>
            </a:r>
          </a:p>
        </p188:txBody>
      </p188:reply>
      <p188:reply id="{05870D9D-1C56-4A27-8BEF-35B7F1A45560}" authorId="{4056BE4A-B170-190A-D207-F0EB79C682B1}" created="2025-05-29T20:34:05.149">
        <p188:txBody>
          <a:bodyPr/>
          <a:lstStyle/>
          <a:p>
            <a:r>
              <a:rPr lang="en-US"/>
              <a:t>Thank you for the context Brandon. I'll defer to your team. </a:t>
            </a:r>
          </a:p>
        </p188:txBody>
      </p188:reply>
    </p188:replyLst>
    <p188:txBody>
      <a:bodyPr/>
      <a:lstStyle/>
      <a:p>
        <a:r>
          <a:rPr lang="en-US"/>
          <a:t>relevance for service change presentation?</a:t>
        </a:r>
      </a:p>
    </p188:txBody>
  </p188:cm>
</p188:cmLst>
</file>

<file path=ppt/comments/modernComment_14D_60590943.xml><?xml version="1.0" encoding="utf-8"?>
<p188:cmLst xmlns:a="http://schemas.openxmlformats.org/drawingml/2006/main" xmlns:r="http://schemas.openxmlformats.org/officeDocument/2006/relationships" xmlns:p188="http://schemas.microsoft.com/office/powerpoint/2018/8/main">
  <p188:cm id="{DEA291FB-B7CF-4BBD-BAE0-B05A809879B6}" authorId="{B0E786FD-AE76-FE98-9C9A-79B8867EC402}" status="resolved" created="2025-05-27T23:37:03.637" complete="100000">
    <pc:sldMkLst xmlns:pc="http://schemas.microsoft.com/office/powerpoint/2013/main/command">
      <pc:docMk/>
      <pc:sldMk cId="1616447811" sldId="333"/>
    </pc:sldMkLst>
    <p188:replyLst>
      <p188:reply id="{E863344B-BF40-4518-A14B-1A780B2110CD}" authorId="{E8770922-6823-C3E2-366C-340468507EE7}" created="2025-05-28T20:23:32.787">
        <p188:txBody>
          <a:bodyPr/>
          <a:lstStyle/>
          <a:p>
            <a:r>
              <a:rPr lang="en-US"/>
              <a:t>Verified these dates with Jessie on 5/28; will need to reverify closer to public meetings</a:t>
            </a:r>
          </a:p>
        </p188:txBody>
      </p188:reply>
    </p188:replyLst>
    <p188:txBody>
      <a:bodyPr/>
      <a:lstStyle/>
      <a:p>
        <a:r>
          <a:rPr lang="en-US"/>
          <a:t>Check Josh’s Comms plan for dates</a:t>
        </a:r>
      </a:p>
    </p188:txBody>
  </p188:cm>
</p188:cmLst>
</file>

<file path=ppt/comments/modernComment_93D_76318FB2.xml><?xml version="1.0" encoding="utf-8"?>
<p188:cmLst xmlns:a="http://schemas.openxmlformats.org/drawingml/2006/main" xmlns:r="http://schemas.openxmlformats.org/officeDocument/2006/relationships" xmlns:p188="http://schemas.microsoft.com/office/powerpoint/2018/8/main">
  <p188:cm id="{CAAE02B3-46D8-4037-AB8E-1545F0FC83F7}" authorId="{4056BE4A-B170-190A-D207-F0EB79C682B1}" status="resolved" created="2025-05-28T18:41:40.390" complete="100000">
    <ac:txMkLst xmlns:ac="http://schemas.microsoft.com/office/drawing/2013/main/command">
      <pc:docMk xmlns:pc="http://schemas.microsoft.com/office/powerpoint/2013/main/command"/>
      <pc:sldMk xmlns:pc="http://schemas.microsoft.com/office/powerpoint/2013/main/command" cId="1982959538" sldId="2365"/>
      <ac:spMk id="23" creationId="{FA7F5D86-8F4C-D3A3-05C0-3819C107A351}"/>
      <ac:txMk cp="0" len="1">
        <ac:context len="62" hash="3862625131"/>
      </ac:txMk>
    </ac:txMkLst>
    <p188:pos x="6302644" y="994474"/>
    <p188:txBody>
      <a:bodyPr/>
      <a:lstStyle/>
      <a:p>
        <a:r>
          <a:rPr lang="en-US"/>
          <a:t>Boulder routes do not have "tripper service" as I understand</a:t>
        </a:r>
      </a:p>
    </p188:txBody>
    <p188:extLst>
      <p:ext xmlns:p="http://schemas.openxmlformats.org/presentationml/2006/main" uri="{57CB4572-C831-44C2-8A1C-0ADB6CCDFE69}">
        <p223:reactions xmlns:p223="http://schemas.microsoft.com/office/powerpoint/2022/03/main">
          <p223:rxn type="👍">
            <p223:instance time="2025-05-28T18:53:42.873" authorId="{E8770922-6823-C3E2-366C-340468507EE7}"/>
          </p223:rxn>
        </p223:reactions>
      </p:ext>
    </p188:extLst>
  </p188:cm>
</p188:cmLst>
</file>

<file path=ppt/comments/modernComment_947_862AA6A.xml><?xml version="1.0" encoding="utf-8"?>
<p188:cmLst xmlns:a="http://schemas.openxmlformats.org/drawingml/2006/main" xmlns:r="http://schemas.openxmlformats.org/officeDocument/2006/relationships" xmlns:p188="http://schemas.microsoft.com/office/powerpoint/2018/8/main">
  <p188:cm id="{01FCF8CF-2017-4A63-B5B5-6E52E85FD059}" authorId="{4056BE4A-B170-190A-D207-F0EB79C682B1}" status="resolved" created="2025-05-28T18:37:48.604" startDate="2025-05-30T17:14:15.924" dueDate="2025-05-30T17:14:15.924" assignedTo="{EA23EEC6-3DA3-2FF3-CF93-65FC8637E606}" complete="100000" title="@Kelsie Ryan or @Tegan Rice , can you update the slide when you know or tell me?">
    <ac:txMkLst xmlns:ac="http://schemas.microsoft.com/office/drawing/2013/main/command">
      <pc:docMk xmlns:pc="http://schemas.microsoft.com/office/powerpoint/2013/main/command"/>
      <pc:sldMk xmlns:pc="http://schemas.microsoft.com/office/powerpoint/2013/main/command" cId="140683882" sldId="2375"/>
      <ac:spMk id="23" creationId="{C1A433EA-EC88-DCBF-4047-E22051D77008}"/>
      <ac:txMk cp="0">
        <ac:context len="245" hash="3832494363"/>
      </ac:txMk>
    </ac:txMkLst>
    <p188:pos x="6134745" y="942813"/>
    <p188:replyLst>
      <p188:reply id="{BFE459A2-3F71-4A6F-9BE6-975BDF1D20BD}" authorId="{E8770922-6823-C3E2-366C-340468507EE7}" created="2025-05-30T17:14:15.924">
        <p188:txBody>
          <a:bodyPr/>
          <a:lstStyle/>
          <a:p>
            <a:r>
              <a:rPr lang="en-US"/>
              <a:t>[@Kelsie Ryan]  or [@Tegan Rice] , can you update the slide when you know or tell me?</a:t>
            </a:r>
          </a:p>
        </p188:txBody>
      </p188:reply>
      <p188:reply id="{D805C7EE-613B-4272-AAE2-48B211358A99}" authorId="{4056BE4A-B170-190A-D207-F0EB79C682B1}" created="2025-05-30T17:25:54.551">
        <p188:txBody>
          <a:bodyPr/>
          <a:lstStyle/>
          <a:p>
            <a:r>
              <a:rPr lang="en-US"/>
              <a:t>"Due to light rail reconstruction, H Line trains will only operate from Florida to Southmoor". [@Tegan Rice] does that work?</a:t>
            </a:r>
          </a:p>
        </p188:txBody>
      </p188:reply>
    </p188:replyLst>
    <p188:txBody>
      <a:bodyPr/>
      <a:lstStyle/>
      <a:p>
        <a:r>
          <a:rPr lang="en-US"/>
          <a:t>Unclear if H line will run between Downtown &amp; Southmoor or Florida &amp; Southmoor. 2nd bullet implicitly states the latter, but we should be explicit to minimize confusion</a:t>
        </a:r>
      </a:p>
    </p188:txBody>
    <p188:extLst>
      <p:ext xmlns:p="http://schemas.openxmlformats.org/presentationml/2006/main" uri="{5BB2D875-25FF-4072-B9AC-8F64D62656EB}">
        <p228:taskDetails xmlns:p228="http://schemas.microsoft.com/office/powerpoint/2022/08/main" xmlns="">
          <p228:history>
            <p228:event time="2025-05-30T17:14:15.924" id="{9F1BFCC2-CC1C-4304-98CC-E62CD28598A7}">
              <p228:atrbtn authorId="{E8770922-6823-C3E2-366C-340468507EE7}"/>
              <p228:anchr>
                <p228:comment id="{BFE459A2-3F71-4A6F-9BE6-975BDF1D20BD}"/>
              </p228:anchr>
              <p228:add/>
            </p228:event>
            <p228:event time="2025-05-30T17:14:15.924" id="{586ACEFB-0032-484C-8A3A-340310C4A23A}">
              <p228:atrbtn authorId="{E8770922-6823-C3E2-366C-340468507EE7}"/>
              <p228:anchr>
                <p228:comment id="{BFE459A2-3F71-4A6F-9BE6-975BDF1D20BD}"/>
              </p228:anchr>
              <p228:asgn authorId="{EA23EEC6-3DA3-2FF3-CF93-65FC8637E606}"/>
            </p228:event>
            <p228:event time="2025-05-30T17:14:15.924" id="{E8D16AB0-51B2-44B2-A1A0-2930E0947F14}">
              <p228:atrbtn authorId="{E8770922-6823-C3E2-366C-340468507EE7}"/>
              <p228:anchr>
                <p228:comment id="{BFE459A2-3F71-4A6F-9BE6-975BDF1D20BD}"/>
              </p228:anchr>
              <p228:date stDt="2025-05-30T17:14:15.924" endDt="2025-05-30T17:14:15.924"/>
            </p228:event>
            <p228:event time="2025-05-30T17:14:15.924" id="{1939EEB9-4E33-44A2-A321-1135CE54140F}">
              <p228:atrbtn authorId="{E8770922-6823-C3E2-366C-340468507EE7}"/>
              <p228:anchr>
                <p228:comment id="{BFE459A2-3F71-4A6F-9BE6-975BDF1D20BD}"/>
              </p228:anchr>
              <p228:title val="@Kelsie Ryan or @Tegan Rice , can you update the slide when you know or tell me?"/>
            </p228:event>
            <p228:event time="2025-06-04T17:54:00.732" id="{07EF28E0-7708-4458-89B9-2AAD34724499}">
              <p228:atrbtn authorId="{E8770922-6823-C3E2-366C-340468507EE7}"/>
              <p228:anchr>
                <p228:comment id="{00000000-0000-0000-0000-000000000000}"/>
              </p228:anchr>
              <p228:pcntCmplt val="100000"/>
            </p228:event>
          </p228:history>
        </p228:taskDetails>
      </p:ext>
    </p188:extLst>
  </p188:cm>
</p188:cmLst>
</file>

<file path=ppt/comments/modernComment_955_16D7831C.xml><?xml version="1.0" encoding="utf-8"?>
<p188:cmLst xmlns:a="http://schemas.openxmlformats.org/drawingml/2006/main" xmlns:r="http://schemas.openxmlformats.org/officeDocument/2006/relationships" xmlns:p188="http://schemas.microsoft.com/office/powerpoint/2018/8/main">
  <p188:cm id="{3EDD27CD-A144-48E9-A945-623FED85F2CE}" authorId="{04F6F40E-4C04-653D-CA79-F5E78DF4AB2A}" status="resolved" created="2025-05-30T16:11:40.651" complete="100000">
    <pc:sldMkLst xmlns:pc="http://schemas.microsoft.com/office/powerpoint/2013/main/command">
      <pc:docMk/>
      <pc:sldMk cId="383222556" sldId="2389"/>
    </pc:sldMkLst>
    <p188:replyLst>
      <p188:reply id="{DE5C2275-D2E5-4259-9D42-F4C4F4F507C3}" authorId="{04F6F40E-4C04-653D-CA79-F5E78DF4AB2A}" created="2025-05-30T16:12:16.479">
        <p188:txBody>
          <a:bodyPr/>
          <a:lstStyle/>
          <a:p>
            <a:r>
              <a:rPr lang="en-US"/>
              <a:t>Also Rte RX</a:t>
            </a:r>
          </a:p>
        </p188:txBody>
      </p188:reply>
    </p188:replyLst>
    <p188:txBody>
      <a:bodyPr/>
      <a:lstStyle/>
      <a:p>
        <a:r>
          <a:rPr lang="en-US"/>
          <a:t>please add Rte 324 to this list</a:t>
        </a:r>
      </a:p>
    </p188:txBody>
    <p188:extLst>
      <p:ext xmlns:p="http://schemas.openxmlformats.org/presentationml/2006/main" uri="{57CB4572-C831-44C2-8A1C-0ADB6CCDFE69}">
        <p223:reactions xmlns:p223="http://schemas.microsoft.com/office/powerpoint/2022/03/main">
          <p223:rxn type="👍">
            <p223:instance time="2025-05-30T16:43:08.988" authorId="{E8770922-6823-C3E2-366C-340468507EE7}"/>
          </p223:rxn>
        </p223:reactions>
      </p:ext>
    </p188:extLst>
  </p188:cm>
  <p188:cm id="{7DC52F3D-AF66-4242-A596-871497A6CCB8}" authorId="{6889E6ED-7042-7F1A-7AA5-DDCB6558428A}" status="resolved" created="2025-06-03T16:00:23.609" complete="100000">
    <ac:txMkLst xmlns:ac="http://schemas.microsoft.com/office/drawing/2013/main/command">
      <pc:docMk xmlns:pc="http://schemas.microsoft.com/office/powerpoint/2013/main/command"/>
      <pc:sldMk xmlns:pc="http://schemas.microsoft.com/office/powerpoint/2013/main/command" cId="383222556" sldId="2389"/>
      <ac:graphicFrameMk id="8" creationId="{7054AAB8-CE30-265A-FA5F-896F896BBAFD}"/>
      <ac:tblMk/>
      <ac:tcMk rowId="2198043598" colId="1351207427"/>
      <ac:txMk cp="0" len="10">
        <ac:context len="11" hash="1313330793"/>
      </ac:txMk>
    </ac:txMkLst>
    <p188:pos x="5498756" y="556054"/>
    <p188:txBody>
      <a:bodyPr/>
      <a:lstStyle/>
      <a:p>
        <a:r>
          <a:rPr lang="en-US"/>
          <a:t>Route 1 had no changes this run board. Delete</a:t>
        </a:r>
      </a:p>
    </p188:txBody>
    <p188:extLst>
      <p:ext xmlns:p="http://schemas.openxmlformats.org/presentationml/2006/main" uri="{57CB4572-C831-44C2-8A1C-0ADB6CCDFE69}">
        <p223:reactions xmlns:p223="http://schemas.microsoft.com/office/powerpoint/2022/03/main">
          <p223:rxn type="👍">
            <p223:instance time="2025-06-03T17:41:32.743" authorId="{E8770922-6823-C3E2-366C-340468507EE7}"/>
          </p223:rxn>
        </p223:reactions>
      </p:ext>
    </p188:extLst>
  </p188:cm>
  <p188:cm id="{6B9B9139-EB2A-49A0-91F1-479311825FCB}" authorId="{E8770922-6823-C3E2-366C-340468507EE7}" status="resolved" created="2025-06-06T16:08:41.739" startDate="2025-06-06T16:08:41.739" dueDate="2025-06-06T16:08:41.739" assignedTo="{E7C2C730-B6D3-1463-6214-8995DC3FF6F4}" complete="100000" title="@Greg Filkin can you verify these changes for the RX ">
    <ac:deMkLst xmlns:ac="http://schemas.microsoft.com/office/drawing/2013/main/command">
      <pc:docMk xmlns:pc="http://schemas.microsoft.com/office/powerpoint/2013/main/command"/>
      <pc:sldMk xmlns:pc="http://schemas.microsoft.com/office/powerpoint/2013/main/command" cId="383222556" sldId="2389"/>
      <ac:graphicFrameMk id="11" creationId="{C8824A67-AF2A-B008-1B59-AD9D1980777A}"/>
    </ac:deMkLst>
    <p188:replyLst>
      <p188:reply id="{8AC88924-46B9-4B0C-B1CE-23ABBBF45E7E}" authorId="{BD67D6E8-7402-B89F-D0DC-DC881208D124}" created="2025-06-06T17:09:34.648">
        <p188:txBody>
          <a:bodyPr/>
          <a:lstStyle/>
          <a:p>
            <a:r>
              <a:rPr lang="en-US"/>
              <a:t>[@Gabriel Martinez] The RX changes are accurate </a:t>
            </a:r>
          </a:p>
        </p188:txBody>
      </p188:reply>
    </p188:replyLst>
    <p188:txBody>
      <a:bodyPr/>
      <a:lstStyle/>
      <a:p>
        <a:r>
          <a:rPr lang="en-US"/>
          <a:t>[@Greg Filkin] can you verify these changes for the RX </a:t>
        </a:r>
      </a:p>
    </p188:txBody>
    <p188:extLst>
      <p:ext xmlns:p="http://schemas.openxmlformats.org/presentationml/2006/main" uri="{57CB4572-C831-44C2-8A1C-0ADB6CCDFE69}">
        <p223:reactions xmlns:p223="http://schemas.microsoft.com/office/powerpoint/2022/03/main">
          <p223:rxn type="👍">
            <p223:instance time="2025-06-06T18:50:30.382" authorId="{E8770922-6823-C3E2-366C-340468507EE7}"/>
          </p223:rxn>
        </p223:reactions>
      </p:ext>
      <p:ext xmlns:p="http://schemas.openxmlformats.org/presentationml/2006/main" uri="{5BB2D875-25FF-4072-B9AC-8F64D62656EB}">
        <p228:taskDetails xmlns:p228="http://schemas.microsoft.com/office/powerpoint/2022/08/main" xmlns="">
          <p228:history>
            <p228:event time="2025-06-06T16:08:41.739" id="{8C532470-330E-4CC0-ACC4-2C109FE77110}">
              <p228:atrbtn authorId="{E8770922-6823-C3E2-366C-340468507EE7}"/>
              <p228:anchr>
                <p228:comment id="{6B9B9139-EB2A-49A0-91F1-479311825FCB}"/>
              </p228:anchr>
              <p228:add/>
            </p228:event>
            <p228:event time="2025-06-06T16:08:41.739" id="{2589F799-5961-47D3-9104-347BECBA2DFA}">
              <p228:atrbtn authorId="{E8770922-6823-C3E2-366C-340468507EE7}"/>
              <p228:anchr>
                <p228:comment id="{6B9B9139-EB2A-49A0-91F1-479311825FCB}"/>
              </p228:anchr>
              <p228:asgn authorId="{E7C2C730-B6D3-1463-6214-8995DC3FF6F4}"/>
            </p228:event>
            <p228:event time="2025-06-06T16:08:41.739" id="{396FE4FE-4EB5-416F-A68D-A36FF5818ECB}">
              <p228:atrbtn authorId="{E8770922-6823-C3E2-366C-340468507EE7}"/>
              <p228:anchr>
                <p228:comment id="{6B9B9139-EB2A-49A0-91F1-479311825FCB}"/>
              </p228:anchr>
              <p228:title val="@Greg Filkin can you verify these changes for the RX "/>
            </p228:event>
            <p228:event time="2025-06-06T16:08:41.739" id="{2C56CA82-98B7-40E6-8745-5AC41BA7E3DA}">
              <p228:atrbtn authorId="{E8770922-6823-C3E2-366C-340468507EE7}"/>
              <p228:anchr>
                <p228:comment id="{6B9B9139-EB2A-49A0-91F1-479311825FCB}"/>
              </p228:anchr>
              <p228:date stDt="2025-06-06T16:08:41.739" endDt="2025-06-06T16:08:41.739"/>
            </p228:event>
            <p228:event time="2025-06-06T18:50:33.093" id="{3649D0F7-534D-4BF1-8387-47357BB5BD08}">
              <p228:atrbtn authorId="{E8770922-6823-C3E2-366C-340468507EE7}"/>
              <p228:anchr>
                <p228:comment id="{00000000-0000-0000-0000-000000000000}"/>
              </p228:anchr>
              <p228:pcntCmplt val="100000"/>
            </p228:event>
          </p228:history>
        </p228:taskDetails>
      </p:ext>
    </p188:extLst>
  </p188:cm>
  <p188:cm id="{A98A7AF4-8733-4A44-BCA6-ABAD464F911D}" authorId="{E8770922-6823-C3E2-366C-340468507EE7}" status="resolved" created="2025-06-06T16:09:17.831" startDate="2025-06-06T16:09:17.831" dueDate="2025-06-06T16:09:17.831" assignedTo="{382D5642-92D4-BC84-55F9-1B3A9742B71C}" complete="100000" title="@Krista Flynt can you please verify the 116x change?">
    <ac:deMkLst xmlns:ac="http://schemas.microsoft.com/office/drawing/2013/main/command">
      <pc:docMk xmlns:pc="http://schemas.microsoft.com/office/powerpoint/2013/main/command"/>
      <pc:sldMk xmlns:pc="http://schemas.microsoft.com/office/powerpoint/2013/main/command" cId="383222556" sldId="2389"/>
      <ac:graphicFrameMk id="11" creationId="{C8824A67-AF2A-B008-1B59-AD9D1980777A}"/>
    </ac:deMkLst>
    <p188:replyLst>
      <p188:reply id="{8DAB869B-5ACE-4778-A628-56B25FB45601}" authorId="{6889E6ED-7042-7F1A-7AA5-DDCB6558428A}" created="2025-06-06T17:19:38.835">
        <p188:txBody>
          <a:bodyPr/>
          <a:lstStyle/>
          <a:p>
            <a:r>
              <a:rPr lang="en-US"/>
              <a:t>yes. this was done.</a:t>
            </a:r>
          </a:p>
        </p188:txBody>
      </p188:reply>
    </p188:replyLst>
    <p188:txBody>
      <a:bodyPr/>
      <a:lstStyle/>
      <a:p>
        <a:r>
          <a:rPr lang="en-US"/>
          <a:t>[@Krista Flynt] can you please verify the CV, EV, and 116x changes?</a:t>
        </a:r>
      </a:p>
    </p188:txBody>
    <p188:extLst>
      <p:ext xmlns:p="http://schemas.openxmlformats.org/presentationml/2006/main" uri="{57CB4572-C831-44C2-8A1C-0ADB6CCDFE69}">
        <p223:reactions xmlns:p223="http://schemas.microsoft.com/office/powerpoint/2022/03/main">
          <p223:rxn type="👍">
            <p223:instance time="2025-06-06T19:10:59.462" authorId="{E8770922-6823-C3E2-366C-340468507EE7}"/>
          </p223:rxn>
        </p223:reactions>
      </p:ext>
      <p:ext xmlns:p="http://schemas.openxmlformats.org/presentationml/2006/main" uri="{5BB2D875-25FF-4072-B9AC-8F64D62656EB}">
        <p228:taskDetails xmlns:p228="http://schemas.microsoft.com/office/powerpoint/2022/08/main" xmlns="">
          <p228:history>
            <p228:event time="2025-06-06T16:09:17.831" id="{8821FCF1-B0B2-4BD6-B652-66657691D1FC}">
              <p228:atrbtn authorId="{E8770922-6823-C3E2-366C-340468507EE7}"/>
              <p228:anchr>
                <p228:comment id="{A98A7AF4-8733-4A44-BCA6-ABAD464F911D}"/>
              </p228:anchr>
              <p228:add/>
            </p228:event>
            <p228:event time="2025-06-06T16:09:17.831" id="{526AE8A0-EE46-413C-B13D-913EA6140218}">
              <p228:atrbtn authorId="{E8770922-6823-C3E2-366C-340468507EE7}"/>
              <p228:anchr>
                <p228:comment id="{A98A7AF4-8733-4A44-BCA6-ABAD464F911D}"/>
              </p228:anchr>
              <p228:asgn authorId="{382D5642-92D4-BC84-55F9-1B3A9742B71C}"/>
            </p228:event>
            <p228:event time="2025-06-06T16:09:17.831" id="{E04937B6-6AAE-4800-9E67-A30ECB6C3245}">
              <p228:atrbtn authorId="{E8770922-6823-C3E2-366C-340468507EE7}"/>
              <p228:anchr>
                <p228:comment id="{A98A7AF4-8733-4A44-BCA6-ABAD464F911D}"/>
              </p228:anchr>
              <p228:title val="@Krista Flynt can you please verify the 116x change?"/>
            </p228:event>
            <p228:event time="2025-06-06T16:09:17.831" id="{A49BAAD1-F555-47E0-B868-BC592E70ADC8}">
              <p228:atrbtn authorId="{E8770922-6823-C3E2-366C-340468507EE7}"/>
              <p228:anchr>
                <p228:comment id="{A98A7AF4-8733-4A44-BCA6-ABAD464F911D}"/>
              </p228:anchr>
              <p228:date stDt="2025-06-06T16:09:17.831" endDt="2025-06-06T16:09:17.831"/>
            </p228:event>
            <p228:event time="2025-06-06T19:11:02.848" id="{4E882A5E-E5BB-44E5-8B1C-68ED2CA10E72}">
              <p228:atrbtn authorId="{E8770922-6823-C3E2-366C-340468507EE7}"/>
              <p228:anchr>
                <p228:comment id="{00000000-0000-0000-0000-000000000000}"/>
              </p228:anchr>
              <p228:pcntCmplt val="100000"/>
            </p228:event>
          </p228:history>
        </p228:taskDetails>
      </p:ext>
    </p188:extLst>
  </p188:cm>
</p188:cmLst>
</file>

<file path=ppt/comments/modernComment_958_DD70E03D.xml><?xml version="1.0" encoding="utf-8"?>
<p188:cmLst xmlns:a="http://schemas.openxmlformats.org/drawingml/2006/main" xmlns:r="http://schemas.openxmlformats.org/officeDocument/2006/relationships" xmlns:p188="http://schemas.microsoft.com/office/powerpoint/2018/8/main">
  <p188:cm id="{65E0A5F0-7EBB-4F38-AEEA-7332B1A56BB8}" authorId="{04F6F40E-4C04-653D-CA79-F5E78DF4AB2A}" status="resolved" created="2025-05-30T16:14:07.978" complete="100000">
    <pc:sldMkLst xmlns:pc="http://schemas.microsoft.com/office/powerpoint/2013/main/command">
      <pc:docMk/>
      <pc:sldMk cId="3715162173" sldId="2392"/>
    </pc:sldMkLst>
    <p188:replyLst>
      <p188:reply id="{341439B1-676F-47E6-B5BD-F1A4908FB69F}" authorId="{04F6F40E-4C04-653D-CA79-F5E78DF4AB2A}" created="2025-05-30T16:14:44.212">
        <p188:txBody>
          <a:bodyPr/>
          <a:lstStyle/>
          <a:p>
            <a:r>
              <a:rPr lang="en-US"/>
              <a:t>need to add Rte DASH - same as for Rte 225</a:t>
            </a:r>
          </a:p>
        </p188:txBody>
      </p188:reply>
    </p188:replyLst>
    <p188:txBody>
      <a:bodyPr/>
      <a:lstStyle/>
      <a:p>
        <a:r>
          <a:rPr lang="en-US"/>
          <a:t>please add Rte 327 and FF2; also have trippers on 204, 205, 206 and 208 (school trippers - not sure how we present those in this presentation)</a:t>
        </a:r>
      </a:p>
    </p188:txBody>
  </p188:cm>
</p188:cmLst>
</file>

<file path=ppt/comments/modernComment_95B_A5609D35.xml><?xml version="1.0" encoding="utf-8"?>
<p188:cmLst xmlns:a="http://schemas.openxmlformats.org/drawingml/2006/main" xmlns:r="http://schemas.openxmlformats.org/officeDocument/2006/relationships" xmlns:p188="http://schemas.microsoft.com/office/powerpoint/2018/8/main">
  <p188:cm id="{C586DCB8-9FB2-4C44-9626-221D6CAF4A41}" authorId="{B0E786FD-AE76-FE98-9C9A-79B8867EC402}" status="resolved" created="2025-05-27T23:50:21.764" startDate="2025-06-02T22:08:25.168" dueDate="2025-06-02T22:08:25.168" assignedTo="{382D5642-92D4-BC84-55F9-1B3A9742B71C}" complete="100000" title="@Krista Flynt , does this look correct?">
    <ac:deMkLst xmlns:ac="http://schemas.microsoft.com/office/drawing/2013/main/command">
      <pc:docMk xmlns:pc="http://schemas.microsoft.com/office/powerpoint/2013/main/command"/>
      <pc:sldMk xmlns:pc="http://schemas.microsoft.com/office/powerpoint/2013/main/command" cId="2774572341" sldId="2395"/>
      <ac:spMk id="16" creationId="{850A0B42-FC05-8BE0-0CB4-79FA3775B9EE}"/>
    </ac:deMkLst>
    <p188:replyLst>
      <p188:reply id="{07FC7C63-3A99-4BCB-836E-4377B323832F}" authorId="{E8770922-6823-C3E2-366C-340468507EE7}" created="2025-06-02T22:08:25.168">
        <p188:txBody>
          <a:bodyPr/>
          <a:lstStyle/>
          <a:p>
            <a:r>
              <a:rPr lang="en-US"/>
              <a:t>[@Krista Flynt] , does this look correct?</a:t>
            </a:r>
          </a:p>
        </p188:txBody>
      </p188:reply>
      <p188:reply id="{4AE3ED55-27BC-4D04-B264-67E1790ECC4F}" authorId="{6889E6ED-7042-7F1A-7AA5-DDCB6558428A}" created="2025-06-03T15:59:12.094">
        <p188:txBody>
          <a:bodyPr/>
          <a:lstStyle/>
          <a:p>
            <a:r>
              <a:rPr lang="en-US"/>
              <a:t>I changed the text here to be more clear.</a:t>
            </a:r>
          </a:p>
        </p188:txBody>
      </p188:reply>
    </p188:replyLst>
    <p188:txBody>
      <a:bodyPr/>
      <a:lstStyle/>
      <a:p>
        <a:r>
          <a:rPr lang="en-US"/>
          <a:t>Clarify with Service Development if this includes westbound trips out of Denver. </a:t>
        </a:r>
      </a:p>
    </p188:txBody>
    <p188:extLst>
      <p:ext xmlns:p="http://schemas.openxmlformats.org/presentationml/2006/main" uri="{5BB2D875-25FF-4072-B9AC-8F64D62656EB}">
        <p228:taskDetails xmlns:p228="http://schemas.microsoft.com/office/powerpoint/2022/08/main" xmlns="">
          <p228:history>
            <p228:event time="2025-06-02T22:08:25.168" id="{1BD4BC23-7C46-4B51-B67D-BF6C69970B3F}">
              <p228:atrbtn authorId="{E8770922-6823-C3E2-366C-340468507EE7}"/>
              <p228:anchr>
                <p228:comment id="{07FC7C63-3A99-4BCB-836E-4377B323832F}"/>
              </p228:anchr>
              <p228:add/>
            </p228:event>
            <p228:event time="2025-06-02T22:08:25.168" id="{70341975-73D0-486E-9CBE-81F9A271BCC0}">
              <p228:atrbtn authorId="{E8770922-6823-C3E2-366C-340468507EE7}"/>
              <p228:anchr>
                <p228:comment id="{07FC7C63-3A99-4BCB-836E-4377B323832F}"/>
              </p228:anchr>
              <p228:asgn authorId="{382D5642-92D4-BC84-55F9-1B3A9742B71C}"/>
            </p228:event>
            <p228:event time="2025-06-02T22:08:25.168" id="{01C9FDB8-C661-4564-AAEF-7C4E3A476816}">
              <p228:atrbtn authorId="{E8770922-6823-C3E2-366C-340468507EE7}"/>
              <p228:anchr>
                <p228:comment id="{07FC7C63-3A99-4BCB-836E-4377B323832F}"/>
              </p228:anchr>
              <p228:date stDt="2025-06-02T22:08:25.168" endDt="2025-06-02T22:08:25.168"/>
            </p228:event>
            <p228:event time="2025-06-02T22:08:25.168" id="{A013AE86-BFC0-4C6F-9CED-BE1E3EA398A9}">
              <p228:atrbtn authorId="{E8770922-6823-C3E2-366C-340468507EE7}"/>
              <p228:anchr>
                <p228:comment id="{07FC7C63-3A99-4BCB-836E-4377B323832F}"/>
              </p228:anchr>
              <p228:title val="@Krista Flynt , does this look correct?"/>
            </p228:event>
            <p228:event time="2025-06-03T18:01:37.296" id="{217B9560-2940-4A41-8C14-4242EF73068D}">
              <p228:atrbtn authorId="{E8770922-6823-C3E2-366C-340468507EE7}"/>
              <p228:anchr>
                <p228:comment id="{00000000-0000-0000-0000-000000000000}"/>
              </p228:anchr>
              <p228:pcntCmplt val="100000"/>
            </p228:event>
          </p228:history>
        </p228:taskDetails>
      </p:ext>
    </p188:extLst>
  </p188:cm>
</p188:cmLst>
</file>

<file path=ppt/comments/modernComment_968_2ED1D904.xml><?xml version="1.0" encoding="utf-8"?>
<p188:cmLst xmlns:a="http://schemas.openxmlformats.org/drawingml/2006/main" xmlns:r="http://schemas.openxmlformats.org/officeDocument/2006/relationships" xmlns:p188="http://schemas.microsoft.com/office/powerpoint/2018/8/main">
  <p188:cm id="{4F208514-FFFF-447F-8370-9D95BB1C94E4}" authorId="{4056BE4A-B170-190A-D207-F0EB79C682B1}" status="resolved" created="2025-05-29T19:55:48.087" complete="100000">
    <ac:txMkLst xmlns:ac="http://schemas.microsoft.com/office/drawing/2013/main/command">
      <pc:docMk xmlns:pc="http://schemas.microsoft.com/office/powerpoint/2013/main/command"/>
      <pc:sldMk xmlns:pc="http://schemas.microsoft.com/office/powerpoint/2013/main/command" cId="785504516" sldId="2408"/>
      <ac:graphicFrameMk id="15" creationId="{6C07A8D7-D989-1F51-A716-112D101E8C9F}"/>
      <ac:tblMk/>
      <ac:tcMk rowId="955358126" colId="3065812770"/>
      <ac:txMk cp="0" len="4">
        <ac:context len="5" hash="90899305"/>
      </ac:txMk>
    </ac:txMkLst>
    <p188:pos x="1544052" y="1644315"/>
    <p188:txBody>
      <a:bodyPr/>
      <a:lstStyle/>
      <a:p>
        <a:r>
          <a:rPr lang="en-US"/>
          <a:t>missing route names</a:t>
        </a:r>
      </a:p>
    </p188:txBody>
  </p188:cm>
  <p188:cm id="{519168E9-776D-4DFE-9F17-6028C5AB9AB4}" authorId="{04F6F40E-4C04-653D-CA79-F5E78DF4AB2A}" status="resolved" created="2025-05-30T16:18:23.257" complete="100000">
    <pc:sldMkLst xmlns:pc="http://schemas.microsoft.com/office/powerpoint/2013/main/command">
      <pc:docMk/>
      <pc:sldMk cId="785504516" sldId="2408"/>
    </pc:sldMkLst>
    <p188:txBody>
      <a:bodyPr/>
      <a:lstStyle/>
      <a:p>
        <a:r>
          <a:rPr lang="en-US"/>
          <a:t>these are specific to Downtown Boulder Station expansion and should be called out as such</a:t>
        </a:r>
      </a:p>
    </p188:txBody>
  </p188:cm>
</p188:cmLst>
</file>

<file path=ppt/comments/modernComment_96C_3C0DA450.xml><?xml version="1.0" encoding="utf-8"?>
<p188:cmLst xmlns:a="http://schemas.openxmlformats.org/drawingml/2006/main" xmlns:r="http://schemas.openxmlformats.org/officeDocument/2006/relationships" xmlns:p188="http://schemas.microsoft.com/office/powerpoint/2018/8/main">
  <p188:cm id="{1F4FAC2A-0BC9-40CF-BD03-FD61E7C4A097}" authorId="{E8770922-6823-C3E2-366C-340468507EE7}" created="2025-06-06T16:41:06.273">
    <ac:deMkLst xmlns:ac="http://schemas.microsoft.com/office/drawing/2013/main/command">
      <pc:docMk xmlns:pc="http://schemas.microsoft.com/office/powerpoint/2013/main/command"/>
      <pc:sldMk xmlns:pc="http://schemas.microsoft.com/office/powerpoint/2013/main/command" cId="1007526992" sldId="2412"/>
      <ac:spMk id="2" creationId="{31D3C881-D0A1-66FB-CAFD-E60C56C190B3}"/>
    </ac:deMkLst>
    <p188:txBody>
      <a:bodyPr/>
      <a:lstStyle/>
      <a:p>
        <a:r>
          <a:rPr lang="en-US"/>
          <a:t>Copy to another presentation &amp; omit from this one</a:t>
        </a:r>
      </a:p>
    </p188:txBody>
  </p188:cm>
</p188:cmLst>
</file>

<file path=ppt/comments/modernComment_971_8535C1F7.xml><?xml version="1.0" encoding="utf-8"?>
<p188:cmLst xmlns:a="http://schemas.openxmlformats.org/drawingml/2006/main" xmlns:r="http://schemas.openxmlformats.org/officeDocument/2006/relationships" xmlns:p188="http://schemas.microsoft.com/office/powerpoint/2018/8/main">
  <p188:cm id="{5DD3015C-DA4D-471B-BAAC-1AAD0C44C168}" authorId="{E8770922-6823-C3E2-366C-340468507EE7}" status="resolved" created="2025-06-06T16:04:09.610" complete="100000">
    <ac:deMkLst xmlns:ac="http://schemas.microsoft.com/office/drawing/2013/main/command">
      <pc:docMk xmlns:pc="http://schemas.microsoft.com/office/powerpoint/2013/main/command"/>
      <pc:sldMk xmlns:pc="http://schemas.microsoft.com/office/powerpoint/2013/main/command" cId="2234892791" sldId="2417"/>
      <ac:spMk id="7" creationId="{7E3EC018-EAF3-D566-CF62-1403759302BF}"/>
    </ac:deMkLst>
    <p188:txBody>
      <a:bodyPr/>
      <a:lstStyle/>
      <a:p>
        <a:r>
          <a:rPr lang="en-US"/>
          <a:t>Capital Projects &amp; Lightrail</a:t>
        </a:r>
      </a:p>
    </p188:txBody>
  </p188:cm>
  <p188:cm id="{F0AEB083-89D8-4614-8696-B49CC6AA2887}" authorId="{E8770922-6823-C3E2-366C-340468507EE7}" status="resolved" created="2025-06-06T18:50:13.850" startDate="2025-06-06T18:50:13.850" dueDate="2025-06-06T18:50:13.850" assignedTo="{5D575E28-6C90-192A-2A74-40A05162ED3D}" complete="100000" title="@Tegan Rice, what else would you add?">
    <ac:deMkLst xmlns:ac="http://schemas.microsoft.com/office/drawing/2013/main/command">
      <pc:docMk xmlns:pc="http://schemas.microsoft.com/office/powerpoint/2013/main/command"/>
      <pc:sldMk xmlns:pc="http://schemas.microsoft.com/office/powerpoint/2013/main/command" cId="2234892791" sldId="2417"/>
      <ac:spMk id="7" creationId="{7E3EC018-EAF3-D566-CF62-1403759302BF}"/>
    </ac:deMkLst>
    <p188:replyLst>
      <p188:reply id="{F79B9FFC-F1DF-4F93-8EAC-0BCD535ADE2A}" authorId="{5D575E28-6C90-192A-2A74-40A05162ED3D}" created="2025-06-06T18:56:19.511">
        <p188:txBody>
          <a:bodyPr/>
          <a:lstStyle/>
          <a:p>
            <a:r>
              <a:rPr lang="en-US"/>
              <a:t>I added some ambiguity because I don't know they will start breaking ground at the very start of the August runboard. And a little more description. Let me know if that's enough or if you need more</a:t>
            </a:r>
          </a:p>
        </p188:txBody>
      </p188:reply>
    </p188:replyLst>
    <p188:txBody>
      <a:bodyPr/>
      <a:lstStyle/>
      <a:p>
        <a:r>
          <a:rPr lang="en-US"/>
          <a:t>[@Tegan Rice], this is solid. Thank you!</a:t>
        </a:r>
      </a:p>
    </p188:txBody>
    <p188:extLst>
      <p:ext xmlns:p="http://schemas.openxmlformats.org/presentationml/2006/main" uri="{5BB2D875-25FF-4072-B9AC-8F64D62656EB}">
        <p228:taskDetails xmlns:p228="http://schemas.microsoft.com/office/powerpoint/2022/08/main" xmlns="">
          <p228:history>
            <p228:event time="2025-06-06T18:50:13.850" id="{AD555981-0060-4494-84E0-C2ED383CDEB1}">
              <p228:atrbtn authorId="{E8770922-6823-C3E2-366C-340468507EE7}"/>
              <p228:anchr>
                <p228:comment id="{F0AEB083-89D8-4614-8696-B49CC6AA2887}"/>
              </p228:anchr>
              <p228:add/>
            </p228:event>
            <p228:event time="2025-06-06T18:50:13.850" id="{9102CED0-6C72-4D99-9EC7-65122D0B9D7A}">
              <p228:atrbtn authorId="{E8770922-6823-C3E2-366C-340468507EE7}"/>
              <p228:anchr>
                <p228:comment id="{F0AEB083-89D8-4614-8696-B49CC6AA2887}"/>
              </p228:anchr>
              <p228:asgn authorId="{5D575E28-6C90-192A-2A74-40A05162ED3D}"/>
            </p228:event>
            <p228:event time="2025-06-06T18:50:13.850" id="{FD469D81-78AA-4BD2-812C-C14376C18580}">
              <p228:atrbtn authorId="{E8770922-6823-C3E2-366C-340468507EE7}"/>
              <p228:anchr>
                <p228:comment id="{F0AEB083-89D8-4614-8696-B49CC6AA2887}"/>
              </p228:anchr>
              <p228:title val="@Tegan Rice, what else would you add?"/>
            </p228:event>
            <p228:event time="2025-06-06T18:50:13.850" id="{03FA7628-4437-4DD6-A6F2-35A225CBB068}">
              <p228:atrbtn authorId="{E8770922-6823-C3E2-366C-340468507EE7}"/>
              <p228:anchr>
                <p228:comment id="{F0AEB083-89D8-4614-8696-B49CC6AA2887}"/>
              </p228:anchr>
              <p228:date stDt="2025-06-06T18:50:13.850" endDt="2025-06-06T18:50:13.850"/>
            </p228:event>
            <p228:event time="2025-06-06T19:38:04.534" id="{E6E0BB9B-BC6F-4807-8AEA-55618B996234}">
              <p228:atrbtn authorId="{E8770922-6823-C3E2-366C-340468507EE7}"/>
              <p228:anchr>
                <p228:comment id="{00000000-0000-0000-0000-000000000000}"/>
              </p228:anchr>
              <p228:pcntCmplt val="100000"/>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F97815-E80E-A041-AED0-35170BEFFA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Regional Transportation District </a:t>
            </a:r>
          </a:p>
        </p:txBody>
      </p:sp>
      <p:sp>
        <p:nvSpPr>
          <p:cNvPr id="4" name="Footer Placeholder 3">
            <a:extLst>
              <a:ext uri="{FF2B5EF4-FFF2-40B4-BE49-F238E27FC236}">
                <a16:creationId xmlns:a16="http://schemas.microsoft.com/office/drawing/2014/main" id="{A06F8B58-4BFF-2349-9633-02A1AAAF7D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3939D-8E41-9A47-BC36-2837CD8004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315283-7C58-0843-91F2-10153012C6E7}" type="slidenum">
              <a:rPr lang="en-US" smtClean="0"/>
              <a:t>‹#›</a:t>
            </a:fld>
            <a:endParaRPr lang="en-US"/>
          </a:p>
        </p:txBody>
      </p:sp>
    </p:spTree>
    <p:extLst>
      <p:ext uri="{BB962C8B-B14F-4D97-AF65-F5344CB8AC3E}">
        <p14:creationId xmlns:p14="http://schemas.microsoft.com/office/powerpoint/2010/main" val="295351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Regional Transportation District</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4E8224-E466-B240-AA46-5850534386F9}"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BCFDA-875E-B543-B61B-7BE86F07F887}" type="slidenum">
              <a:rPr lang="en-US" smtClean="0"/>
              <a:t>‹#›</a:t>
            </a:fld>
            <a:endParaRPr lang="en-US"/>
          </a:p>
        </p:txBody>
      </p:sp>
    </p:spTree>
    <p:extLst>
      <p:ext uri="{BB962C8B-B14F-4D97-AF65-F5344CB8AC3E}">
        <p14:creationId xmlns:p14="http://schemas.microsoft.com/office/powerpoint/2010/main" val="145195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covers RTD’s proposed Service Changes for August 2025.</a:t>
            </a:r>
          </a:p>
        </p:txBody>
      </p:sp>
      <p:sp>
        <p:nvSpPr>
          <p:cNvPr id="4" name="Slide Number Placeholder 3"/>
          <p:cNvSpPr>
            <a:spLocks noGrp="1"/>
          </p:cNvSpPr>
          <p:nvPr>
            <p:ph type="sldNum" sz="quarter" idx="5"/>
          </p:nvPr>
        </p:nvSpPr>
        <p:spPr/>
        <p:txBody>
          <a:bodyPr/>
          <a:lstStyle/>
          <a:p>
            <a:fld id="{15BBCFDA-875E-B543-B61B-7BE86F07F887}" type="slidenum">
              <a:rPr lang="en-US" smtClean="0"/>
              <a:t>1</a:t>
            </a:fld>
            <a:endParaRPr lang="en-US"/>
          </a:p>
        </p:txBody>
      </p:sp>
    </p:spTree>
    <p:extLst>
      <p:ext uri="{BB962C8B-B14F-4D97-AF65-F5344CB8AC3E}">
        <p14:creationId xmlns:p14="http://schemas.microsoft.com/office/powerpoint/2010/main" val="3156334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6478E-FE95-657E-8209-53D94682E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60733-7E4D-ED29-54A1-510D23778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D99B4-17CA-4B13-5804-FDF646DFC425}"/>
              </a:ext>
            </a:extLst>
          </p:cNvPr>
          <p:cNvSpPr>
            <a:spLocks noGrp="1"/>
          </p:cNvSpPr>
          <p:nvPr>
            <p:ph type="body" idx="1"/>
          </p:nvPr>
        </p:nvSpPr>
        <p:spPr/>
        <p:txBody>
          <a:bodyPr/>
          <a:lstStyle/>
          <a:p>
            <a:r>
              <a:rPr lang="en-US"/>
              <a:t>Let’s cover the proposed Schedule Timing changes for August 2025 first.</a:t>
            </a:r>
          </a:p>
        </p:txBody>
      </p:sp>
      <p:sp>
        <p:nvSpPr>
          <p:cNvPr id="4" name="Slide Number Placeholder 3">
            <a:extLst>
              <a:ext uri="{FF2B5EF4-FFF2-40B4-BE49-F238E27FC236}">
                <a16:creationId xmlns:a16="http://schemas.microsoft.com/office/drawing/2014/main" id="{35824CEC-C763-1F9D-5365-49DF3FC6670D}"/>
              </a:ext>
            </a:extLst>
          </p:cNvPr>
          <p:cNvSpPr>
            <a:spLocks noGrp="1"/>
          </p:cNvSpPr>
          <p:nvPr>
            <p:ph type="sldNum" sz="quarter" idx="5"/>
          </p:nvPr>
        </p:nvSpPr>
        <p:spPr/>
        <p:txBody>
          <a:bodyPr/>
          <a:lstStyle/>
          <a:p>
            <a:fld id="{15BBCFDA-875E-B543-B61B-7BE86F07F887}" type="slidenum">
              <a:rPr lang="en-US" smtClean="0"/>
              <a:t>10</a:t>
            </a:fld>
            <a:endParaRPr lang="en-US"/>
          </a:p>
        </p:txBody>
      </p:sp>
    </p:spTree>
    <p:extLst>
      <p:ext uri="{BB962C8B-B14F-4D97-AF65-F5344CB8AC3E}">
        <p14:creationId xmlns:p14="http://schemas.microsoft.com/office/powerpoint/2010/main" val="135924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97D06-1EB1-59A0-9DA4-FDC25DD3D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C94CF-BCBB-BC5D-83C2-E67F22DA6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1CD37-D448-20F9-40FD-15E441BA0189}"/>
              </a:ext>
            </a:extLst>
          </p:cNvPr>
          <p:cNvSpPr>
            <a:spLocks noGrp="1"/>
          </p:cNvSpPr>
          <p:nvPr>
            <p:ph type="body" idx="1"/>
          </p:nvPr>
        </p:nvSpPr>
        <p:spPr/>
        <p:txBody>
          <a:bodyPr/>
          <a:lstStyle/>
          <a:p>
            <a:pPr>
              <a:defRPr/>
            </a:pPr>
            <a:r>
              <a:rPr lang="en-US"/>
              <a:t>Due to the resumption of the Downtown Rail Replacement taking place this fall, trains will not be able to access the central downtown loop. With the need to accommodate additional services in Denver Union Station RTD proposes trip time adjustments for the E Line and W Line to make room for the additional service.</a:t>
            </a:r>
            <a:br>
              <a:rPr lang="en-US">
                <a:cs typeface="+mn-lt"/>
              </a:rPr>
            </a:br>
            <a:br>
              <a:rPr lang="en-US">
                <a:cs typeface="+mn-lt"/>
              </a:rPr>
            </a:br>
            <a:r>
              <a:rPr lang="en-US"/>
              <a:t>These adjustments will allow better coordination  with  additional train services into Denver Union Station. </a:t>
            </a:r>
          </a:p>
          <a:p>
            <a:pPr>
              <a:defRPr/>
            </a:pPr>
            <a:endParaRPr lang="en-US"/>
          </a:p>
          <a:p>
            <a:pPr>
              <a:defRPr/>
            </a:pPr>
            <a:r>
              <a:rPr lang="en-US"/>
              <a:t>(Optional) For reference, the capacity of Denver Union Station is 12 trains per hour maximum for reliable service.</a:t>
            </a:r>
          </a:p>
        </p:txBody>
      </p:sp>
      <p:sp>
        <p:nvSpPr>
          <p:cNvPr id="4" name="Slide Number Placeholder 3">
            <a:extLst>
              <a:ext uri="{FF2B5EF4-FFF2-40B4-BE49-F238E27FC236}">
                <a16:creationId xmlns:a16="http://schemas.microsoft.com/office/drawing/2014/main" id="{061E4B38-7CD0-FF8C-D598-48F1D4FB9D77}"/>
              </a:ext>
            </a:extLst>
          </p:cNvPr>
          <p:cNvSpPr>
            <a:spLocks noGrp="1"/>
          </p:cNvSpPr>
          <p:nvPr>
            <p:ph type="sldNum" sz="quarter" idx="5"/>
          </p:nvPr>
        </p:nvSpPr>
        <p:spPr/>
        <p:txBody>
          <a:bodyPr/>
          <a:lstStyle/>
          <a:p>
            <a:fld id="{15BBCFDA-875E-B543-B61B-7BE86F07F887}" type="slidenum">
              <a:rPr lang="en-US" smtClean="0"/>
              <a:t>11</a:t>
            </a:fld>
            <a:endParaRPr lang="en-US"/>
          </a:p>
        </p:txBody>
      </p:sp>
    </p:spTree>
    <p:extLst>
      <p:ext uri="{BB962C8B-B14F-4D97-AF65-F5344CB8AC3E}">
        <p14:creationId xmlns:p14="http://schemas.microsoft.com/office/powerpoint/2010/main" val="3927732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CDFB-298D-7F93-40B5-42D135473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0A472-F3F8-7334-DDE0-46F4AFF62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E2BF3-B804-C1A9-82C3-4D92B0422126}"/>
              </a:ext>
            </a:extLst>
          </p:cNvPr>
          <p:cNvSpPr>
            <a:spLocks noGrp="1"/>
          </p:cNvSpPr>
          <p:nvPr>
            <p:ph type="body" idx="1"/>
          </p:nvPr>
        </p:nvSpPr>
        <p:spPr/>
        <p:txBody>
          <a:bodyPr/>
          <a:lstStyle/>
          <a:p>
            <a:pPr>
              <a:defRPr/>
            </a:pPr>
            <a:r>
              <a:rPr lang="en-US"/>
              <a:t>Due to the restart of the  Downtown Rail Replacement project this fall, RTD proposes trip time adjustments to accommodate schedule changes anticipated on the E and H lines. It’s proposed for the R Line schedules to be shifted to prevent train conflicts with the changes to the E and H lines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1C211CB9-C303-5BA2-3B81-E96049FC7A42}"/>
              </a:ext>
            </a:extLst>
          </p:cNvPr>
          <p:cNvSpPr>
            <a:spLocks noGrp="1"/>
          </p:cNvSpPr>
          <p:nvPr>
            <p:ph type="sldNum" sz="quarter" idx="5"/>
          </p:nvPr>
        </p:nvSpPr>
        <p:spPr/>
        <p:txBody>
          <a:bodyPr/>
          <a:lstStyle/>
          <a:p>
            <a:fld id="{15BBCFDA-875E-B543-B61B-7BE86F07F887}" type="slidenum">
              <a:rPr lang="en-US" smtClean="0"/>
              <a:t>12</a:t>
            </a:fld>
            <a:endParaRPr lang="en-US"/>
          </a:p>
        </p:txBody>
      </p:sp>
    </p:spTree>
    <p:extLst>
      <p:ext uri="{BB962C8B-B14F-4D97-AF65-F5344CB8AC3E}">
        <p14:creationId xmlns:p14="http://schemas.microsoft.com/office/powerpoint/2010/main" val="229551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594D7-E7D2-039B-0A80-D6C9659FC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41618-8976-4360-8BC0-5944BE76C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58A3-A19B-97A8-5588-DAF8A69BC341}"/>
              </a:ext>
            </a:extLst>
          </p:cNvPr>
          <p:cNvSpPr>
            <a:spLocks noGrp="1"/>
          </p:cNvSpPr>
          <p:nvPr>
            <p:ph type="body" idx="1"/>
          </p:nvPr>
        </p:nvSpPr>
        <p:spPr/>
        <p:txBody>
          <a:bodyPr/>
          <a:lstStyle/>
          <a:p>
            <a:pPr marL="0" marR="0">
              <a:lnSpc>
                <a:spcPct val="115000"/>
              </a:lnSpc>
              <a:spcAft>
                <a:spcPts val="800"/>
              </a:spcAft>
              <a:buNone/>
            </a:pPr>
            <a:r>
              <a:rPr lang="en-US" sz="1800" kern="100">
                <a:solidFill>
                  <a:srgbClr val="C1E5F5"/>
                </a:solidFill>
                <a:effectLst/>
                <a:latin typeface="Aptos" panose="020B0004020202020204" pitchFamily="34" charset="0"/>
                <a:ea typeface="Aptos" panose="020B0004020202020204" pitchFamily="34" charset="0"/>
                <a:cs typeface="Times New Roman" panose="02020603050405020304" pitchFamily="18" charset="0"/>
              </a:rPr>
              <a:t>Schedule timing adjustments are recommended for the following routes to improve on time performance, connections with other routes, or increase coverage during highest ridership segments/times:</a:t>
            </a:r>
          </a:p>
          <a:p>
            <a:pPr marL="0" marR="0">
              <a:lnSpc>
                <a:spcPct val="115000"/>
              </a:lnSpc>
              <a:spcAft>
                <a:spcPts val="800"/>
              </a:spcAft>
              <a:buNone/>
            </a:pPr>
            <a:endParaRPr lang="en-US" sz="1800" kern="100">
              <a:solidFill>
                <a:srgbClr val="C1E5F5"/>
              </a:solidFill>
              <a:effectLst/>
              <a:latin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solidFill>
                  <a:srgbClr val="C1E5F5"/>
                </a:solidFill>
                <a:effectLst/>
                <a:latin typeface="Aptos" panose="020B0004020202020204" pitchFamily="34" charset="0"/>
                <a:cs typeface="Times New Roman" panose="02020603050405020304" pitchFamily="18" charset="0"/>
              </a:rPr>
              <a:t>Routes 3L, 10 , 28, 36, 44, 76, 83D and 83L, 323, 324, CV, EV, RX, and 116X</a:t>
            </a:r>
            <a:endParaRPr lang="en-US"/>
          </a:p>
        </p:txBody>
      </p:sp>
      <p:sp>
        <p:nvSpPr>
          <p:cNvPr id="4" name="Slide Number Placeholder 3">
            <a:extLst>
              <a:ext uri="{FF2B5EF4-FFF2-40B4-BE49-F238E27FC236}">
                <a16:creationId xmlns:a16="http://schemas.microsoft.com/office/drawing/2014/main" id="{09AB0A8E-E03C-AC40-7C21-2D9812108288}"/>
              </a:ext>
            </a:extLst>
          </p:cNvPr>
          <p:cNvSpPr>
            <a:spLocks noGrp="1"/>
          </p:cNvSpPr>
          <p:nvPr>
            <p:ph type="sldNum" sz="quarter" idx="5"/>
          </p:nvPr>
        </p:nvSpPr>
        <p:spPr/>
        <p:txBody>
          <a:bodyPr/>
          <a:lstStyle/>
          <a:p>
            <a:fld id="{15BBCFDA-875E-B543-B61B-7BE86F07F887}" type="slidenum">
              <a:rPr lang="en-US" smtClean="0"/>
              <a:t>13</a:t>
            </a:fld>
            <a:endParaRPr lang="en-US"/>
          </a:p>
        </p:txBody>
      </p:sp>
    </p:spTree>
    <p:extLst>
      <p:ext uri="{BB962C8B-B14F-4D97-AF65-F5344CB8AC3E}">
        <p14:creationId xmlns:p14="http://schemas.microsoft.com/office/powerpoint/2010/main" val="1217362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D166F-33F2-879E-16DF-89B4D621A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EAA01-5F79-8FC8-C3FA-3D72DFBE7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1C875-171D-B87D-6744-5F98E8D0307F}"/>
              </a:ext>
            </a:extLst>
          </p:cNvPr>
          <p:cNvSpPr>
            <a:spLocks noGrp="1"/>
          </p:cNvSpPr>
          <p:nvPr>
            <p:ph type="body" idx="1"/>
          </p:nvPr>
        </p:nvSpPr>
        <p:spPr/>
        <p:txBody>
          <a:bodyPr/>
          <a:lstStyle/>
          <a:p>
            <a:r>
              <a:rPr lang="en-US"/>
              <a:t>In this section, we’ll explain the proposed service increases for August 2025.</a:t>
            </a:r>
          </a:p>
        </p:txBody>
      </p:sp>
      <p:sp>
        <p:nvSpPr>
          <p:cNvPr id="4" name="Slide Number Placeholder 3">
            <a:extLst>
              <a:ext uri="{FF2B5EF4-FFF2-40B4-BE49-F238E27FC236}">
                <a16:creationId xmlns:a16="http://schemas.microsoft.com/office/drawing/2014/main" id="{9E3D631B-7DA2-73D8-3FE8-4636098859EF}"/>
              </a:ext>
            </a:extLst>
          </p:cNvPr>
          <p:cNvSpPr>
            <a:spLocks noGrp="1"/>
          </p:cNvSpPr>
          <p:nvPr>
            <p:ph type="sldNum" sz="quarter" idx="5"/>
          </p:nvPr>
        </p:nvSpPr>
        <p:spPr/>
        <p:txBody>
          <a:bodyPr/>
          <a:lstStyle/>
          <a:p>
            <a:fld id="{15BBCFDA-875E-B543-B61B-7BE86F07F887}" type="slidenum">
              <a:rPr lang="en-US" smtClean="0"/>
              <a:t>14</a:t>
            </a:fld>
            <a:endParaRPr lang="en-US"/>
          </a:p>
        </p:txBody>
      </p:sp>
    </p:spTree>
    <p:extLst>
      <p:ext uri="{BB962C8B-B14F-4D97-AF65-F5344CB8AC3E}">
        <p14:creationId xmlns:p14="http://schemas.microsoft.com/office/powerpoint/2010/main" val="269544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dk1"/>
              </a:solidFill>
              <a:effectLst/>
              <a:latin typeface="+mn-lt"/>
              <a:ea typeface="+mn-ea"/>
              <a:cs typeface="+mn-cs"/>
            </a:endParaRPr>
          </a:p>
          <a:p>
            <a:r>
              <a:rPr lang="en-US" sz="1200" kern="1200">
                <a:solidFill>
                  <a:schemeClr val="dk1"/>
                </a:solidFill>
                <a:effectLst/>
                <a:latin typeface="+mn-lt"/>
                <a:ea typeface="+mn-ea"/>
                <a:cs typeface="+mn-cs"/>
              </a:rPr>
              <a:t>For Route 104L, it is recommended to extend the service hours to 12:20 a.m. from Denver International Airport to increase connections for airport personnel and customers.</a:t>
            </a:r>
          </a:p>
          <a:p>
            <a:endParaRPr lang="en-US" sz="12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Service increases for routes 135 and 225 are also proposed. </a:t>
            </a:r>
          </a:p>
          <a:p>
            <a:endParaRPr lang="en-US" sz="1200" kern="1200">
              <a:solidFill>
                <a:schemeClr val="dk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15</a:t>
            </a:fld>
            <a:endParaRPr lang="en-US"/>
          </a:p>
        </p:txBody>
      </p:sp>
    </p:spTree>
    <p:extLst>
      <p:ext uri="{BB962C8B-B14F-4D97-AF65-F5344CB8AC3E}">
        <p14:creationId xmlns:p14="http://schemas.microsoft.com/office/powerpoint/2010/main" val="2288912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29E6-BB2E-52C0-87CA-80542B266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6CEAA-5E88-B680-069D-FBEE50855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31D71-4A79-4C8E-9F6F-CD581B281231}"/>
              </a:ext>
            </a:extLst>
          </p:cNvPr>
          <p:cNvSpPr>
            <a:spLocks noGrp="1"/>
          </p:cNvSpPr>
          <p:nvPr>
            <p:ph type="body" idx="1"/>
          </p:nvPr>
        </p:nvSpPr>
        <p:spPr/>
        <p:txBody>
          <a:bodyPr/>
          <a:lstStyle/>
          <a:p>
            <a:r>
              <a:rPr lang="en-US"/>
              <a:t>Service increases for the 327 and AT from Arapahoe to DIA are also proposed.</a:t>
            </a:r>
          </a:p>
        </p:txBody>
      </p:sp>
      <p:sp>
        <p:nvSpPr>
          <p:cNvPr id="4" name="Slide Number Placeholder 3">
            <a:extLst>
              <a:ext uri="{FF2B5EF4-FFF2-40B4-BE49-F238E27FC236}">
                <a16:creationId xmlns:a16="http://schemas.microsoft.com/office/drawing/2014/main" id="{C3F5BFD1-EAD1-DADA-5D6E-F66BA60FF189}"/>
              </a:ext>
            </a:extLst>
          </p:cNvPr>
          <p:cNvSpPr>
            <a:spLocks noGrp="1"/>
          </p:cNvSpPr>
          <p:nvPr>
            <p:ph type="sldNum" sz="quarter" idx="5"/>
          </p:nvPr>
        </p:nvSpPr>
        <p:spPr/>
        <p:txBody>
          <a:bodyPr/>
          <a:lstStyle/>
          <a:p>
            <a:fld id="{15BBCFDA-875E-B543-B61B-7BE86F07F887}" type="slidenum">
              <a:rPr lang="en-US" smtClean="0"/>
              <a:t>16</a:t>
            </a:fld>
            <a:endParaRPr lang="en-US"/>
          </a:p>
        </p:txBody>
      </p:sp>
    </p:spTree>
    <p:extLst>
      <p:ext uri="{BB962C8B-B14F-4D97-AF65-F5344CB8AC3E}">
        <p14:creationId xmlns:p14="http://schemas.microsoft.com/office/powerpoint/2010/main" val="2985359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16C90-9C2E-9379-B3C2-78F5789D7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41692-7460-71B6-54F0-88356B6E6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B37CC-C952-7D5E-8613-A727671F4B5C}"/>
              </a:ext>
            </a:extLst>
          </p:cNvPr>
          <p:cNvSpPr>
            <a:spLocks noGrp="1"/>
          </p:cNvSpPr>
          <p:nvPr>
            <p:ph type="body" idx="1"/>
          </p:nvPr>
        </p:nvSpPr>
        <p:spPr/>
        <p:txBody>
          <a:bodyPr/>
          <a:lstStyle/>
          <a:p>
            <a:r>
              <a:rPr lang="en-US"/>
              <a:t>Service increases for the FF2, FF4, and LX2 from Longmont to Denver are also proposed.</a:t>
            </a:r>
          </a:p>
        </p:txBody>
      </p:sp>
      <p:sp>
        <p:nvSpPr>
          <p:cNvPr id="4" name="Slide Number Placeholder 3">
            <a:extLst>
              <a:ext uri="{FF2B5EF4-FFF2-40B4-BE49-F238E27FC236}">
                <a16:creationId xmlns:a16="http://schemas.microsoft.com/office/drawing/2014/main" id="{437435DB-BD7B-30F9-6DCB-135D51307296}"/>
              </a:ext>
            </a:extLst>
          </p:cNvPr>
          <p:cNvSpPr>
            <a:spLocks noGrp="1"/>
          </p:cNvSpPr>
          <p:nvPr>
            <p:ph type="sldNum" sz="quarter" idx="5"/>
          </p:nvPr>
        </p:nvSpPr>
        <p:spPr/>
        <p:txBody>
          <a:bodyPr/>
          <a:lstStyle/>
          <a:p>
            <a:fld id="{15BBCFDA-875E-B543-B61B-7BE86F07F887}" type="slidenum">
              <a:rPr lang="en-US" smtClean="0"/>
              <a:t>17</a:t>
            </a:fld>
            <a:endParaRPr lang="en-US"/>
          </a:p>
        </p:txBody>
      </p:sp>
    </p:spTree>
    <p:extLst>
      <p:ext uri="{BB962C8B-B14F-4D97-AF65-F5344CB8AC3E}">
        <p14:creationId xmlns:p14="http://schemas.microsoft.com/office/powerpoint/2010/main" val="1387971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F39AF-48DE-7944-7FC5-28B25790E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3042E-56AE-AAE7-AE3F-DFCE8E518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E7706-4409-5B49-BCE8-FEAB93D941B6}"/>
              </a:ext>
            </a:extLst>
          </p:cNvPr>
          <p:cNvSpPr>
            <a:spLocks noGrp="1"/>
          </p:cNvSpPr>
          <p:nvPr>
            <p:ph type="body" idx="1"/>
          </p:nvPr>
        </p:nvSpPr>
        <p:spPr/>
        <p:txBody>
          <a:bodyPr/>
          <a:lstStyle/>
          <a:p>
            <a:r>
              <a:rPr lang="en-US"/>
              <a:t>In this section, we’ll explain the proposed Route Adjustment changes for August 2025.</a:t>
            </a:r>
          </a:p>
        </p:txBody>
      </p:sp>
      <p:sp>
        <p:nvSpPr>
          <p:cNvPr id="4" name="Slide Number Placeholder 3">
            <a:extLst>
              <a:ext uri="{FF2B5EF4-FFF2-40B4-BE49-F238E27FC236}">
                <a16:creationId xmlns:a16="http://schemas.microsoft.com/office/drawing/2014/main" id="{781094C2-4A7F-C796-5808-1F876BDEE6CA}"/>
              </a:ext>
            </a:extLst>
          </p:cNvPr>
          <p:cNvSpPr>
            <a:spLocks noGrp="1"/>
          </p:cNvSpPr>
          <p:nvPr>
            <p:ph type="sldNum" sz="quarter" idx="5"/>
          </p:nvPr>
        </p:nvSpPr>
        <p:spPr/>
        <p:txBody>
          <a:bodyPr/>
          <a:lstStyle/>
          <a:p>
            <a:fld id="{15BBCFDA-875E-B543-B61B-7BE86F07F887}" type="slidenum">
              <a:rPr lang="en-US" smtClean="0"/>
              <a:t>18</a:t>
            </a:fld>
            <a:endParaRPr lang="en-US"/>
          </a:p>
        </p:txBody>
      </p:sp>
    </p:spTree>
    <p:extLst>
      <p:ext uri="{BB962C8B-B14F-4D97-AF65-F5344CB8AC3E}">
        <p14:creationId xmlns:p14="http://schemas.microsoft.com/office/powerpoint/2010/main" val="1775646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Due to the resumption of the Downtown Rail Replacement Project occurring between the Auraria Colfax and Theatre District Stations the D Line will not be able to operate through the central downtown loop. It is proposed to run the D Line to Denver Union Station as was done Summer 2024.</a:t>
            </a:r>
            <a:endParaRPr lang="en-US">
              <a:ea typeface="Calibri"/>
              <a:cs typeface="Calibri"/>
            </a:endParaRPr>
          </a:p>
        </p:txBody>
      </p:sp>
      <p:sp>
        <p:nvSpPr>
          <p:cNvPr id="4" name="Slide Number Placeholder 3"/>
          <p:cNvSpPr>
            <a:spLocks noGrp="1"/>
          </p:cNvSpPr>
          <p:nvPr>
            <p:ph type="sldNum" sz="quarter" idx="5"/>
          </p:nvPr>
        </p:nvSpPr>
        <p:spPr/>
        <p:txBody>
          <a:bodyPr/>
          <a:lstStyle/>
          <a:p>
            <a:fld id="{15BBCFDA-875E-B543-B61B-7BE86F07F887}" type="slidenum">
              <a:rPr lang="en-US" smtClean="0"/>
              <a:t>19</a:t>
            </a:fld>
            <a:endParaRPr lang="en-US"/>
          </a:p>
        </p:txBody>
      </p:sp>
    </p:spTree>
    <p:extLst>
      <p:ext uri="{BB962C8B-B14F-4D97-AF65-F5344CB8AC3E}">
        <p14:creationId xmlns:p14="http://schemas.microsoft.com/office/powerpoint/2010/main" val="147881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giving an overview of the proposed service changes for August 2025, RTD would like to provide a safety update. On May 13</a:t>
            </a:r>
            <a:r>
              <a:rPr lang="en-US" baseline="30000"/>
              <a:t>th</a:t>
            </a:r>
            <a:r>
              <a:rPr lang="en-US"/>
              <a:t>, Steve Martingano was sworn in as RTD’s new Chief of police and Emergency Management. Previously, Chief Martingano swerved as Acting Chief of Police from November of 2024 to May of 2025.</a:t>
            </a:r>
          </a:p>
          <a:p>
            <a:endParaRPr lang="en-US"/>
          </a:p>
          <a:p>
            <a:r>
              <a:rPr lang="en-US"/>
              <a:t>Currently RTD’s Transit Police force consists of 90 officers with an additional 60 budgeted for 2025.</a:t>
            </a:r>
          </a:p>
        </p:txBody>
      </p:sp>
      <p:sp>
        <p:nvSpPr>
          <p:cNvPr id="4" name="Slide Number Placeholder 3"/>
          <p:cNvSpPr>
            <a:spLocks noGrp="1"/>
          </p:cNvSpPr>
          <p:nvPr>
            <p:ph type="sldNum" sz="quarter" idx="5"/>
          </p:nvPr>
        </p:nvSpPr>
        <p:spPr/>
        <p:txBody>
          <a:bodyPr/>
          <a:lstStyle/>
          <a:p>
            <a:fld id="{15BBCFDA-875E-B543-B61B-7BE86F07F887}" type="slidenum">
              <a:rPr lang="en-US" smtClean="0"/>
              <a:t>2</a:t>
            </a:fld>
            <a:endParaRPr lang="en-US"/>
          </a:p>
        </p:txBody>
      </p:sp>
    </p:spTree>
    <p:extLst>
      <p:ext uri="{BB962C8B-B14F-4D97-AF65-F5344CB8AC3E}">
        <p14:creationId xmlns:p14="http://schemas.microsoft.com/office/powerpoint/2010/main" val="1967817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B00B6-F810-808F-DC5F-BBDFF97AE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0F0DB-9426-8690-CDCA-C0966A928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63114-BD20-09AA-7D77-0F1ECBBD282A}"/>
              </a:ext>
            </a:extLst>
          </p:cNvPr>
          <p:cNvSpPr>
            <a:spLocks noGrp="1"/>
          </p:cNvSpPr>
          <p:nvPr>
            <p:ph type="body" idx="1"/>
          </p:nvPr>
        </p:nvSpPr>
        <p:spPr/>
        <p:txBody>
          <a:bodyPr/>
          <a:lstStyle/>
          <a:p>
            <a:pPr fontAlgn="base">
              <a:lnSpc>
                <a:spcPts val="1425"/>
              </a:lnSpc>
            </a:pPr>
            <a:r>
              <a:rPr lang="en-US" sz="1100">
                <a:ea typeface="Calibri"/>
                <a:cs typeface="Calibri"/>
              </a:rPr>
              <a:t>Due to the resumption of the Downtown Rail Replacement Project occurring between the Auraria Colfax and Theatre District Stations the H Line will not be able to access the central downtown loop. Due to capacity constraints of how many trains can reliably operate at Denver Union Station it is proposed to run the H Line between </a:t>
            </a:r>
            <a:r>
              <a:rPr lang="en-US" sz="1100" err="1">
                <a:ea typeface="Calibri"/>
                <a:cs typeface="Calibri"/>
              </a:rPr>
              <a:t>Southmoor</a:t>
            </a:r>
            <a:r>
              <a:rPr lang="en-US" sz="1100">
                <a:ea typeface="Calibri"/>
                <a:cs typeface="Calibri"/>
              </a:rPr>
              <a:t> and Florida Stations. Transfers can be made to the E Line from the </a:t>
            </a:r>
            <a:r>
              <a:rPr lang="en-US" sz="1100" err="1">
                <a:ea typeface="Calibri"/>
                <a:cs typeface="Calibri"/>
              </a:rPr>
              <a:t>Southmoor</a:t>
            </a:r>
            <a:r>
              <a:rPr lang="en-US" sz="1100">
                <a:ea typeface="Calibri"/>
                <a:cs typeface="Calibri"/>
              </a:rPr>
              <a:t> Station.</a:t>
            </a:r>
          </a:p>
          <a:p>
            <a:pPr>
              <a:lnSpc>
                <a:spcPts val="1425"/>
              </a:lnSpc>
            </a:pPr>
            <a:endParaRPr lang="en-US" sz="1100">
              <a:ea typeface="Calibri"/>
              <a:cs typeface="Calibri"/>
            </a:endParaRPr>
          </a:p>
          <a:p>
            <a:pPr>
              <a:lnSpc>
                <a:spcPts val="1425"/>
              </a:lnSpc>
            </a:pPr>
            <a:r>
              <a:rPr lang="en-US" sz="1100">
                <a:ea typeface="Calibri"/>
                <a:cs typeface="Calibri"/>
              </a:rPr>
              <a:t>RTD hired a consultant who evaluated alternative services for the downtown rail replacement. </a:t>
            </a:r>
          </a:p>
          <a:p>
            <a:pPr>
              <a:lnSpc>
                <a:spcPts val="1425"/>
              </a:lnSpc>
            </a:pPr>
            <a:r>
              <a:rPr lang="en-US" sz="1100">
                <a:ea typeface="Calibri"/>
                <a:cs typeface="Calibri"/>
              </a:rPr>
              <a:t>1) 16 trains (D,E,H,W) in/out of DUS which resulted in the least reliable service for the customers, likely resulting in several dropped trips.</a:t>
            </a:r>
          </a:p>
          <a:p>
            <a:pPr>
              <a:lnSpc>
                <a:spcPts val="1425"/>
              </a:lnSpc>
            </a:pPr>
            <a:r>
              <a:rPr lang="en-US" sz="1100">
                <a:ea typeface="Calibri"/>
                <a:cs typeface="Calibri"/>
              </a:rPr>
              <a:t>2) Operating the D Line between Mineral and I-25/Broadway Station. Due to trains operating through the station every 3-minutes was not the most reliable service for customers resulting in significant delays. </a:t>
            </a:r>
            <a:endParaRPr lang="en-US">
              <a:ea typeface="Calibri"/>
              <a:cs typeface="Calibri"/>
            </a:endParaRPr>
          </a:p>
          <a:p>
            <a:pPr>
              <a:lnSpc>
                <a:spcPts val="1425"/>
              </a:lnSpc>
            </a:pPr>
            <a:r>
              <a:rPr lang="en-US" sz="1100">
                <a:ea typeface="Calibri"/>
                <a:cs typeface="Calibri"/>
              </a:rPr>
              <a:t>3) Operating the H Line between </a:t>
            </a:r>
            <a:r>
              <a:rPr lang="en-US" sz="1100" err="1">
                <a:ea typeface="Calibri"/>
                <a:cs typeface="Calibri"/>
              </a:rPr>
              <a:t>Southmoor</a:t>
            </a:r>
            <a:r>
              <a:rPr lang="en-US" sz="1100">
                <a:ea typeface="Calibri"/>
                <a:cs typeface="Calibri"/>
              </a:rPr>
              <a:t> and Florida was deemed the most reliable and least impactful to the customers with short transfer times to the E Line averaging 2-minutes northbound and 8-minutes southbound.</a:t>
            </a:r>
            <a:endParaRPr lang="en-US">
              <a:ea typeface="Calibri"/>
              <a:cs typeface="Calibri"/>
            </a:endParaRPr>
          </a:p>
        </p:txBody>
      </p:sp>
      <p:sp>
        <p:nvSpPr>
          <p:cNvPr id="4" name="Slide Number Placeholder 3">
            <a:extLst>
              <a:ext uri="{FF2B5EF4-FFF2-40B4-BE49-F238E27FC236}">
                <a16:creationId xmlns:a16="http://schemas.microsoft.com/office/drawing/2014/main" id="{0A45C938-603F-C955-F7EE-2C5B8F60508E}"/>
              </a:ext>
            </a:extLst>
          </p:cNvPr>
          <p:cNvSpPr>
            <a:spLocks noGrp="1"/>
          </p:cNvSpPr>
          <p:nvPr>
            <p:ph type="sldNum" sz="quarter" idx="5"/>
          </p:nvPr>
        </p:nvSpPr>
        <p:spPr/>
        <p:txBody>
          <a:bodyPr/>
          <a:lstStyle/>
          <a:p>
            <a:fld id="{15BBCFDA-875E-B543-B61B-7BE86F07F887}" type="slidenum">
              <a:rPr lang="en-US" smtClean="0"/>
              <a:t>20</a:t>
            </a:fld>
            <a:endParaRPr lang="en-US"/>
          </a:p>
        </p:txBody>
      </p:sp>
    </p:spTree>
    <p:extLst>
      <p:ext uri="{BB962C8B-B14F-4D97-AF65-F5344CB8AC3E}">
        <p14:creationId xmlns:p14="http://schemas.microsoft.com/office/powerpoint/2010/main" val="1351823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proposed to adjust route 6 to extend past Aurora Metro Cetner to serve Community College of Aurora via </a:t>
            </a:r>
            <a:r>
              <a:rPr lang="en-US" err="1"/>
              <a:t>Centretech</a:t>
            </a:r>
            <a:r>
              <a:rPr lang="en-US"/>
              <a:t> parkway on weekdays only. </a:t>
            </a:r>
          </a:p>
        </p:txBody>
      </p:sp>
      <p:sp>
        <p:nvSpPr>
          <p:cNvPr id="4" name="Slide Number Placeholder 3"/>
          <p:cNvSpPr>
            <a:spLocks noGrp="1"/>
          </p:cNvSpPr>
          <p:nvPr>
            <p:ph type="sldNum" sz="quarter" idx="5"/>
          </p:nvPr>
        </p:nvSpPr>
        <p:spPr/>
        <p:txBody>
          <a:bodyPr/>
          <a:lstStyle/>
          <a:p>
            <a:fld id="{15BBCFDA-875E-B543-B61B-7BE86F07F887}" type="slidenum">
              <a:rPr lang="en-US" smtClean="0"/>
              <a:t>21</a:t>
            </a:fld>
            <a:endParaRPr lang="en-US"/>
          </a:p>
        </p:txBody>
      </p:sp>
    </p:spTree>
    <p:extLst>
      <p:ext uri="{BB962C8B-B14F-4D97-AF65-F5344CB8AC3E}">
        <p14:creationId xmlns:p14="http://schemas.microsoft.com/office/powerpoint/2010/main" val="237687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CA547-9921-8B49-A316-6D86F5F44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3685F-3EBE-94F1-1966-05183A76F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9B61A-6FD6-7F1A-788A-B0A35FD0CD54}"/>
              </a:ext>
            </a:extLst>
          </p:cNvPr>
          <p:cNvSpPr>
            <a:spLocks noGrp="1"/>
          </p:cNvSpPr>
          <p:nvPr>
            <p:ph type="body" idx="1"/>
          </p:nvPr>
        </p:nvSpPr>
        <p:spPr/>
        <p:txBody>
          <a:bodyPr/>
          <a:lstStyle/>
          <a:p>
            <a:r>
              <a:rPr lang="en-US"/>
              <a:t>The proposed route adjustment for Route 30 would serve Littleton/Downtown Station via Federal Blvd.</a:t>
            </a:r>
          </a:p>
        </p:txBody>
      </p:sp>
      <p:sp>
        <p:nvSpPr>
          <p:cNvPr id="4" name="Slide Number Placeholder 3">
            <a:extLst>
              <a:ext uri="{FF2B5EF4-FFF2-40B4-BE49-F238E27FC236}">
                <a16:creationId xmlns:a16="http://schemas.microsoft.com/office/drawing/2014/main" id="{E3864EEF-D406-EDF1-A803-266DF4495EAB}"/>
              </a:ext>
            </a:extLst>
          </p:cNvPr>
          <p:cNvSpPr>
            <a:spLocks noGrp="1"/>
          </p:cNvSpPr>
          <p:nvPr>
            <p:ph type="sldNum" sz="quarter" idx="5"/>
          </p:nvPr>
        </p:nvSpPr>
        <p:spPr/>
        <p:txBody>
          <a:bodyPr/>
          <a:lstStyle/>
          <a:p>
            <a:fld id="{15BBCFDA-875E-B543-B61B-7BE86F07F887}" type="slidenum">
              <a:rPr lang="en-US" smtClean="0"/>
              <a:t>22</a:t>
            </a:fld>
            <a:endParaRPr lang="en-US"/>
          </a:p>
        </p:txBody>
      </p:sp>
    </p:spTree>
    <p:extLst>
      <p:ext uri="{BB962C8B-B14F-4D97-AF65-F5344CB8AC3E}">
        <p14:creationId xmlns:p14="http://schemas.microsoft.com/office/powerpoint/2010/main" val="3204934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5C23C-7FAD-2068-BC75-C6BA5367A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9B0D3-0105-D5A3-6910-AD67BACD0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639B9-27F2-C8DE-814B-40457AE1100F}"/>
              </a:ext>
            </a:extLst>
          </p:cNvPr>
          <p:cNvSpPr>
            <a:spLocks noGrp="1"/>
          </p:cNvSpPr>
          <p:nvPr>
            <p:ph type="body" idx="1"/>
          </p:nvPr>
        </p:nvSpPr>
        <p:spPr/>
        <p:txBody>
          <a:bodyPr/>
          <a:lstStyle/>
          <a:p>
            <a:r>
              <a:rPr lang="en-US"/>
              <a:t>Next, it’s proposed to extend Route 32 via 15</a:t>
            </a:r>
            <a:r>
              <a:rPr lang="en-US" baseline="30000"/>
              <a:t>th</a:t>
            </a:r>
            <a:r>
              <a:rPr lang="en-US"/>
              <a:t> and 17</a:t>
            </a:r>
            <a:r>
              <a:rPr lang="en-US" baseline="30000"/>
              <a:t>th</a:t>
            </a:r>
            <a:r>
              <a:rPr lang="en-US"/>
              <a:t> Streets from Union Station to Civic Center Station.</a:t>
            </a:r>
          </a:p>
        </p:txBody>
      </p:sp>
      <p:sp>
        <p:nvSpPr>
          <p:cNvPr id="4" name="Slide Number Placeholder 3">
            <a:extLst>
              <a:ext uri="{FF2B5EF4-FFF2-40B4-BE49-F238E27FC236}">
                <a16:creationId xmlns:a16="http://schemas.microsoft.com/office/drawing/2014/main" id="{F8E23251-1E35-88AF-604B-5295B009422B}"/>
              </a:ext>
            </a:extLst>
          </p:cNvPr>
          <p:cNvSpPr>
            <a:spLocks noGrp="1"/>
          </p:cNvSpPr>
          <p:nvPr>
            <p:ph type="sldNum" sz="quarter" idx="5"/>
          </p:nvPr>
        </p:nvSpPr>
        <p:spPr/>
        <p:txBody>
          <a:bodyPr/>
          <a:lstStyle/>
          <a:p>
            <a:fld id="{15BBCFDA-875E-B543-B61B-7BE86F07F887}" type="slidenum">
              <a:rPr lang="en-US" smtClean="0"/>
              <a:t>23</a:t>
            </a:fld>
            <a:endParaRPr lang="en-US"/>
          </a:p>
        </p:txBody>
      </p:sp>
    </p:spTree>
    <p:extLst>
      <p:ext uri="{BB962C8B-B14F-4D97-AF65-F5344CB8AC3E}">
        <p14:creationId xmlns:p14="http://schemas.microsoft.com/office/powerpoint/2010/main" val="2308241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EA24F-07F8-9F23-D5F4-B3489629D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DA4E5-49EC-7B44-15FA-7D3B1CB93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21A43-A76B-8326-A1A3-3F069F6A39D3}"/>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It is proposed to reroute trips of Route 35 between Federal/Evans and Wadsworth/Hampden Park-and-Ride, covering areas no longer served by Route 30, due to its extension to Littleton/Downtown Station. The recommendation also includes the truncation of Route 35 south of Wadsworth/Hampden, to eliminate service duplication to Long/Bowles, as detailed in the System Optimization  Plan(SOP). Per the SOP, service frequency would be increased to 30 minutes for most of the day. Additionally, it is recommended to replace the seasonal tripper service on the Route 30 with a concurrent tripper on the Route 35, covering the same area and time as the previously discontinued seasonal tripper service. </a:t>
            </a:r>
          </a:p>
          <a:p>
            <a:pPr marL="0" marR="0">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Route adjustment</a:t>
            </a:r>
          </a:p>
          <a:p>
            <a:endParaRPr lang="en-US"/>
          </a:p>
        </p:txBody>
      </p:sp>
      <p:sp>
        <p:nvSpPr>
          <p:cNvPr id="4" name="Slide Number Placeholder 3">
            <a:extLst>
              <a:ext uri="{FF2B5EF4-FFF2-40B4-BE49-F238E27FC236}">
                <a16:creationId xmlns:a16="http://schemas.microsoft.com/office/drawing/2014/main" id="{B84249AD-331C-53DB-1844-04CE4C857C3C}"/>
              </a:ext>
            </a:extLst>
          </p:cNvPr>
          <p:cNvSpPr>
            <a:spLocks noGrp="1"/>
          </p:cNvSpPr>
          <p:nvPr>
            <p:ph type="sldNum" sz="quarter" idx="5"/>
          </p:nvPr>
        </p:nvSpPr>
        <p:spPr/>
        <p:txBody>
          <a:bodyPr/>
          <a:lstStyle/>
          <a:p>
            <a:fld id="{15BBCFDA-875E-B543-B61B-7BE86F07F887}" type="slidenum">
              <a:rPr lang="en-US" smtClean="0"/>
              <a:t>24</a:t>
            </a:fld>
            <a:endParaRPr lang="en-US"/>
          </a:p>
        </p:txBody>
      </p:sp>
    </p:spTree>
    <p:extLst>
      <p:ext uri="{BB962C8B-B14F-4D97-AF65-F5344CB8AC3E}">
        <p14:creationId xmlns:p14="http://schemas.microsoft.com/office/powerpoint/2010/main" val="2010107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8981-9C64-31C3-ED43-33D5FF990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EBB61-44E4-F5BD-CDB8-561B80407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3CB3A-8DEF-40AD-79ED-4B1974051F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RTD proposes </a:t>
            </a:r>
            <a:r>
              <a:rPr lang="en-US" sz="1200" kern="100">
                <a:effectLst/>
                <a:latin typeface="Tahoma"/>
                <a:ea typeface="Tahoma"/>
                <a:cs typeface="Tahoma"/>
              </a:rPr>
              <a:t>rerouting </a:t>
            </a:r>
            <a:r>
              <a:rPr lang="en-US" sz="1200" kern="100">
                <a:latin typeface="Tahoma"/>
                <a:ea typeface="Tahoma"/>
                <a:cs typeface="Tahoma"/>
              </a:rPr>
              <a:t>northbound trips on Route</a:t>
            </a:r>
            <a:r>
              <a:rPr lang="en-US" sz="1200" kern="100">
                <a:effectLst/>
                <a:latin typeface="Tahoma"/>
                <a:ea typeface="Tahoma"/>
                <a:cs typeface="Tahoma"/>
              </a:rPr>
              <a:t> 52 and Route ART near the southern terminal </a:t>
            </a:r>
            <a:r>
              <a:rPr lang="en-US" sz="1200" kern="100">
                <a:latin typeface="Tahoma"/>
                <a:ea typeface="Tahoma"/>
                <a:cs typeface="Tahoma"/>
              </a:rPr>
              <a:t>to take a left on Dakota Ave instead of Alameda Ave to</a:t>
            </a:r>
            <a:r>
              <a:rPr lang="en-US" sz="1200" kern="100">
                <a:effectLst/>
                <a:latin typeface="Tahoma"/>
                <a:ea typeface="Tahoma"/>
                <a:cs typeface="Tahoma"/>
              </a:rPr>
              <a:t> improve on-time performance, as well as enhancing operational safety. </a:t>
            </a:r>
          </a:p>
          <a:p>
            <a:endParaRPr lang="en-US"/>
          </a:p>
        </p:txBody>
      </p:sp>
      <p:sp>
        <p:nvSpPr>
          <p:cNvPr id="4" name="Slide Number Placeholder 3">
            <a:extLst>
              <a:ext uri="{FF2B5EF4-FFF2-40B4-BE49-F238E27FC236}">
                <a16:creationId xmlns:a16="http://schemas.microsoft.com/office/drawing/2014/main" id="{7E8FDDF5-6B90-A45A-7274-8CAE16345C8D}"/>
              </a:ext>
            </a:extLst>
          </p:cNvPr>
          <p:cNvSpPr>
            <a:spLocks noGrp="1"/>
          </p:cNvSpPr>
          <p:nvPr>
            <p:ph type="sldNum" sz="quarter" idx="5"/>
          </p:nvPr>
        </p:nvSpPr>
        <p:spPr/>
        <p:txBody>
          <a:bodyPr/>
          <a:lstStyle/>
          <a:p>
            <a:fld id="{15BBCFDA-875E-B543-B61B-7BE86F07F887}" type="slidenum">
              <a:rPr lang="en-US" smtClean="0"/>
              <a:t>25</a:t>
            </a:fld>
            <a:endParaRPr lang="en-US"/>
          </a:p>
        </p:txBody>
      </p:sp>
    </p:spTree>
    <p:extLst>
      <p:ext uri="{BB962C8B-B14F-4D97-AF65-F5344CB8AC3E}">
        <p14:creationId xmlns:p14="http://schemas.microsoft.com/office/powerpoint/2010/main" val="2724825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24CE6-28AD-62AB-E4D7-F54E2D804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987F7-4BC2-4A8A-23EC-E887D99F7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08AB1-36E6-E19E-7D47-6A7A647D3505}"/>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In order to address a safety issue related to a turning movement on Route 228, southbound from McCaslin Boulevard onto Marshall Road, it is proposed to reroute the route into US36 &amp; McCaslin Station, Gate C (Superior side), via Marshall Rd. This will add US36 &amp; McCaslin Station as a new stop and connection point to the route, allowing for significant improved connectivity to regional routes along US36, including Flatiron Flyer and AB, as well as will eliminate the current safety issue. </a:t>
            </a:r>
          </a:p>
          <a:p>
            <a:endParaRPr lang="en-US"/>
          </a:p>
        </p:txBody>
      </p:sp>
      <p:sp>
        <p:nvSpPr>
          <p:cNvPr id="4" name="Slide Number Placeholder 3">
            <a:extLst>
              <a:ext uri="{FF2B5EF4-FFF2-40B4-BE49-F238E27FC236}">
                <a16:creationId xmlns:a16="http://schemas.microsoft.com/office/drawing/2014/main" id="{917B44D4-6D88-7DDB-3515-39F2640FFE41}"/>
              </a:ext>
            </a:extLst>
          </p:cNvPr>
          <p:cNvSpPr>
            <a:spLocks noGrp="1"/>
          </p:cNvSpPr>
          <p:nvPr>
            <p:ph type="sldNum" sz="quarter" idx="5"/>
          </p:nvPr>
        </p:nvSpPr>
        <p:spPr/>
        <p:txBody>
          <a:bodyPr/>
          <a:lstStyle/>
          <a:p>
            <a:fld id="{15BBCFDA-875E-B543-B61B-7BE86F07F887}" type="slidenum">
              <a:rPr lang="en-US" smtClean="0"/>
              <a:t>26</a:t>
            </a:fld>
            <a:endParaRPr lang="en-US"/>
          </a:p>
        </p:txBody>
      </p:sp>
    </p:spTree>
    <p:extLst>
      <p:ext uri="{BB962C8B-B14F-4D97-AF65-F5344CB8AC3E}">
        <p14:creationId xmlns:p14="http://schemas.microsoft.com/office/powerpoint/2010/main" val="210331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91862-6CD3-A83E-8AA0-DA49A96BE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B8B24-044A-56F6-D5E3-D8983BFFF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E7C38-698D-72E4-452D-0BE48C5C9511}"/>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As listed in the System Optimization Plan, it is proposed to move Route AB2 trips from current Downtown Boulder Station to Boulder  Junction Depot Square Station, on weekdays as the station is to be reopened with the reinstatement of Route FF4 - Boulder Junction/ Civic Center Station. Saturday AB2 trips would continue to operate from Downtown Boulder Station.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Saturday trips will be designated as AB3.</a:t>
            </a:r>
          </a:p>
          <a:p>
            <a:endParaRPr lang="en-US"/>
          </a:p>
        </p:txBody>
      </p:sp>
      <p:sp>
        <p:nvSpPr>
          <p:cNvPr id="4" name="Slide Number Placeholder 3">
            <a:extLst>
              <a:ext uri="{FF2B5EF4-FFF2-40B4-BE49-F238E27FC236}">
                <a16:creationId xmlns:a16="http://schemas.microsoft.com/office/drawing/2014/main" id="{5D47D966-3E51-B370-3120-E467A396A94E}"/>
              </a:ext>
            </a:extLst>
          </p:cNvPr>
          <p:cNvSpPr>
            <a:spLocks noGrp="1"/>
          </p:cNvSpPr>
          <p:nvPr>
            <p:ph type="sldNum" sz="quarter" idx="5"/>
          </p:nvPr>
        </p:nvSpPr>
        <p:spPr/>
        <p:txBody>
          <a:bodyPr/>
          <a:lstStyle/>
          <a:p>
            <a:fld id="{15BBCFDA-875E-B543-B61B-7BE86F07F887}" type="slidenum">
              <a:rPr lang="en-US" smtClean="0"/>
              <a:t>27</a:t>
            </a:fld>
            <a:endParaRPr lang="en-US"/>
          </a:p>
        </p:txBody>
      </p:sp>
    </p:spTree>
    <p:extLst>
      <p:ext uri="{BB962C8B-B14F-4D97-AF65-F5344CB8AC3E}">
        <p14:creationId xmlns:p14="http://schemas.microsoft.com/office/powerpoint/2010/main" val="3794948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140DA-5909-17CD-2C63-56B22C417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EB771-7A04-78B4-B88B-2E14D1B63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3BD9F-C378-3134-FDE0-D6E338728801}"/>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The City of Boulder will be completing the long-awaited build out of additional bus gates along 14</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th</a:t>
            </a:r>
            <a:r>
              <a:rPr lang="en-US" sz="1800" kern="100">
                <a:effectLst/>
                <a:latin typeface="Aptos" panose="020B0004020202020204" pitchFamily="34" charset="0"/>
                <a:ea typeface="Aptos" panose="020B0004020202020204" pitchFamily="34" charset="0"/>
                <a:cs typeface="Times New Roman" panose="02020603050405020304" pitchFamily="18" charset="0"/>
              </a:rPr>
              <a:t> Street, between Canyon Boulevard and Arapahoe Avenue. This will address a longstanding space shortage that has been in place for multiple years.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With service being reimplemented per the System Optimization Plan  moving routes 208, 225, DASH and JUMP to the new gates will free up gate space for current regional routes, layover and recovery, as well as needed space for Loop Extras (also known as back-up buses).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Routes DASH and JUMP would be in the gates facing northbound on 14</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th</a:t>
            </a:r>
            <a:r>
              <a:rPr lang="en-US" sz="1800" kern="100">
                <a:effectLst/>
                <a:latin typeface="Aptos" panose="020B0004020202020204" pitchFamily="34" charset="0"/>
                <a:ea typeface="Aptos" panose="020B0004020202020204" pitchFamily="34" charset="0"/>
                <a:cs typeface="Times New Roman" panose="02020603050405020304" pitchFamily="18" charset="0"/>
              </a:rPr>
              <a:t> Street, whiles routes 208 and 225 would be in the gates facing southbound. </a:t>
            </a:r>
          </a:p>
          <a:p>
            <a:endParaRPr lang="en-US"/>
          </a:p>
        </p:txBody>
      </p:sp>
      <p:sp>
        <p:nvSpPr>
          <p:cNvPr id="4" name="Slide Number Placeholder 3">
            <a:extLst>
              <a:ext uri="{FF2B5EF4-FFF2-40B4-BE49-F238E27FC236}">
                <a16:creationId xmlns:a16="http://schemas.microsoft.com/office/drawing/2014/main" id="{0986BB8E-83CB-E959-2B31-362AEC1932BF}"/>
              </a:ext>
            </a:extLst>
          </p:cNvPr>
          <p:cNvSpPr>
            <a:spLocks noGrp="1"/>
          </p:cNvSpPr>
          <p:nvPr>
            <p:ph type="sldNum" sz="quarter" idx="5"/>
          </p:nvPr>
        </p:nvSpPr>
        <p:spPr/>
        <p:txBody>
          <a:bodyPr/>
          <a:lstStyle/>
          <a:p>
            <a:fld id="{15BBCFDA-875E-B543-B61B-7BE86F07F887}" type="slidenum">
              <a:rPr lang="en-US" smtClean="0"/>
              <a:t>28</a:t>
            </a:fld>
            <a:endParaRPr lang="en-US"/>
          </a:p>
        </p:txBody>
      </p:sp>
    </p:spTree>
    <p:extLst>
      <p:ext uri="{BB962C8B-B14F-4D97-AF65-F5344CB8AC3E}">
        <p14:creationId xmlns:p14="http://schemas.microsoft.com/office/powerpoint/2010/main" val="2477002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A5BC-5A40-019F-2910-5BB660B94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E124E-D982-A85D-71F5-8FB634092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AA462-0E07-4764-AE95-CE73896C9DB1}"/>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The City of Boulder will be completing the long-awaited build out of additional bus gates along 14</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th</a:t>
            </a:r>
            <a:r>
              <a:rPr lang="en-US" sz="1800" kern="100">
                <a:effectLst/>
                <a:latin typeface="Aptos" panose="020B0004020202020204" pitchFamily="34" charset="0"/>
                <a:ea typeface="Aptos" panose="020B0004020202020204" pitchFamily="34" charset="0"/>
                <a:cs typeface="Times New Roman" panose="02020603050405020304" pitchFamily="18" charset="0"/>
              </a:rPr>
              <a:t> Street, between Canyon Boulevard and Arapahoe Avenue. This will address a longstanding space shortage that has been in place for multiple years.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With service being reimplemented per the System Optimization Plan  moving routes 208, 225, DASH and JUMP to the new gates will free up gate space for current regional routes, layover and recovery, as well as needed space for Loop Extras (also known as back-up buses).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Routes DASH and JUMP would be in the gates facing northbound on 14</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th</a:t>
            </a:r>
            <a:r>
              <a:rPr lang="en-US" sz="1800" kern="100">
                <a:effectLst/>
                <a:latin typeface="Aptos" panose="020B0004020202020204" pitchFamily="34" charset="0"/>
                <a:ea typeface="Aptos" panose="020B0004020202020204" pitchFamily="34" charset="0"/>
                <a:cs typeface="Times New Roman" panose="02020603050405020304" pitchFamily="18" charset="0"/>
              </a:rPr>
              <a:t> Street, whiles routes 208 and 225 would be in the gates facing southbound. </a:t>
            </a:r>
          </a:p>
          <a:p>
            <a:endParaRPr lang="en-US"/>
          </a:p>
        </p:txBody>
      </p:sp>
      <p:sp>
        <p:nvSpPr>
          <p:cNvPr id="4" name="Slide Number Placeholder 3">
            <a:extLst>
              <a:ext uri="{FF2B5EF4-FFF2-40B4-BE49-F238E27FC236}">
                <a16:creationId xmlns:a16="http://schemas.microsoft.com/office/drawing/2014/main" id="{F09A8DFA-5B4B-ED2D-4515-7403015D8CEE}"/>
              </a:ext>
            </a:extLst>
          </p:cNvPr>
          <p:cNvSpPr>
            <a:spLocks noGrp="1"/>
          </p:cNvSpPr>
          <p:nvPr>
            <p:ph type="sldNum" sz="quarter" idx="5"/>
          </p:nvPr>
        </p:nvSpPr>
        <p:spPr/>
        <p:txBody>
          <a:bodyPr/>
          <a:lstStyle/>
          <a:p>
            <a:fld id="{15BBCFDA-875E-B543-B61B-7BE86F07F887}" type="slidenum">
              <a:rPr lang="en-US" smtClean="0"/>
              <a:t>29</a:t>
            </a:fld>
            <a:endParaRPr lang="en-US"/>
          </a:p>
        </p:txBody>
      </p:sp>
    </p:spTree>
    <p:extLst>
      <p:ext uri="{BB962C8B-B14F-4D97-AF65-F5344CB8AC3E}">
        <p14:creationId xmlns:p14="http://schemas.microsoft.com/office/powerpoint/2010/main" val="3394137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79AE2-E8D4-79DE-7FE7-1424F6690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1319F-BD94-00C7-3E0F-9E8C7BB2E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0EE19-54DE-1A71-7CD8-09A66F60CA53}"/>
              </a:ext>
            </a:extLst>
          </p:cNvPr>
          <p:cNvSpPr>
            <a:spLocks noGrp="1"/>
          </p:cNvSpPr>
          <p:nvPr>
            <p:ph type="body" idx="1"/>
          </p:nvPr>
        </p:nvSpPr>
        <p:spPr/>
        <p:txBody>
          <a:bodyPr/>
          <a:lstStyle/>
          <a:p>
            <a:r>
              <a:rPr lang="en-US"/>
              <a:t>Next, RTD has an update on Speed Restrictions. In May of 2024, RTD started a more robust inspection process of its light rail infrastructure. As a result of this process, RTD implemented 10 mph speed restrictions for 31 sections of track.</a:t>
            </a:r>
            <a:br>
              <a:rPr lang="en-US"/>
            </a:br>
            <a:br>
              <a:rPr lang="en-US"/>
            </a:br>
            <a:r>
              <a:rPr lang="en-US"/>
              <a:t>As track work was completed, speed restrictions were lifted. Currently 31 of 31 speed restrictions implemented over the past year have been fully eliminated from the RTD system.</a:t>
            </a:r>
          </a:p>
          <a:p>
            <a:endParaRPr lang="en-US"/>
          </a:p>
          <a:p>
            <a:r>
              <a:rPr lang="en-US"/>
              <a:t>Temporary speed restrictions will continue to be implemented at times to allow for preventative maintenance work.</a:t>
            </a:r>
          </a:p>
        </p:txBody>
      </p:sp>
      <p:sp>
        <p:nvSpPr>
          <p:cNvPr id="4" name="Slide Number Placeholder 3">
            <a:extLst>
              <a:ext uri="{FF2B5EF4-FFF2-40B4-BE49-F238E27FC236}">
                <a16:creationId xmlns:a16="http://schemas.microsoft.com/office/drawing/2014/main" id="{8572D18C-1136-71FB-7D83-1CC217A65976}"/>
              </a:ext>
            </a:extLst>
          </p:cNvPr>
          <p:cNvSpPr>
            <a:spLocks noGrp="1"/>
          </p:cNvSpPr>
          <p:nvPr>
            <p:ph type="sldNum" sz="quarter" idx="5"/>
          </p:nvPr>
        </p:nvSpPr>
        <p:spPr/>
        <p:txBody>
          <a:bodyPr/>
          <a:lstStyle/>
          <a:p>
            <a:fld id="{15BBCFDA-875E-B543-B61B-7BE86F07F887}" type="slidenum">
              <a:rPr lang="en-US" smtClean="0"/>
              <a:t>3</a:t>
            </a:fld>
            <a:endParaRPr lang="en-US"/>
          </a:p>
        </p:txBody>
      </p:sp>
    </p:spTree>
    <p:extLst>
      <p:ext uri="{BB962C8B-B14F-4D97-AF65-F5344CB8AC3E}">
        <p14:creationId xmlns:p14="http://schemas.microsoft.com/office/powerpoint/2010/main" val="1212077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CF18C-A5DF-BC90-726C-A6FE8EEF9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A5216-4E68-7F94-31EC-0A1F95E64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EC515-1EEC-97CD-D56D-2F4AA2B3008D}"/>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The City of Boulder will be completing the long-awaited build out of additional bus gates along 14</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th</a:t>
            </a:r>
            <a:r>
              <a:rPr lang="en-US" sz="1800" kern="100">
                <a:effectLst/>
                <a:latin typeface="Aptos" panose="020B0004020202020204" pitchFamily="34" charset="0"/>
                <a:ea typeface="Aptos" panose="020B0004020202020204" pitchFamily="34" charset="0"/>
                <a:cs typeface="Times New Roman" panose="02020603050405020304" pitchFamily="18" charset="0"/>
              </a:rPr>
              <a:t> Street, between Canyon Boulevard and Arapahoe Avenue. This will address a longstanding space shortage that has been in place for multiple years.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With service being reimplemented per the System Optimization Plan  moving routes 208, 225, DASH and JUMP to the new gates will free up gate space for current regional routes, layover and recovery, as well as needed space for Loop Extras (also known as back-up buses).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Routes DASH and JUMP would be in the gates facing northbound on 14</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th</a:t>
            </a:r>
            <a:r>
              <a:rPr lang="en-US" sz="1800" kern="100">
                <a:effectLst/>
                <a:latin typeface="Aptos" panose="020B0004020202020204" pitchFamily="34" charset="0"/>
                <a:ea typeface="Aptos" panose="020B0004020202020204" pitchFamily="34" charset="0"/>
                <a:cs typeface="Times New Roman" panose="02020603050405020304" pitchFamily="18" charset="0"/>
              </a:rPr>
              <a:t> Street, whiles routes 208 and 225 would be in the gates facing southbound. </a:t>
            </a:r>
          </a:p>
          <a:p>
            <a:endParaRPr lang="en-US"/>
          </a:p>
        </p:txBody>
      </p:sp>
      <p:sp>
        <p:nvSpPr>
          <p:cNvPr id="4" name="Slide Number Placeholder 3">
            <a:extLst>
              <a:ext uri="{FF2B5EF4-FFF2-40B4-BE49-F238E27FC236}">
                <a16:creationId xmlns:a16="http://schemas.microsoft.com/office/drawing/2014/main" id="{C3B4CC9F-8F1B-9D02-691A-5C49D84AFBA2}"/>
              </a:ext>
            </a:extLst>
          </p:cNvPr>
          <p:cNvSpPr>
            <a:spLocks noGrp="1"/>
          </p:cNvSpPr>
          <p:nvPr>
            <p:ph type="sldNum" sz="quarter" idx="5"/>
          </p:nvPr>
        </p:nvSpPr>
        <p:spPr/>
        <p:txBody>
          <a:bodyPr/>
          <a:lstStyle/>
          <a:p>
            <a:fld id="{15BBCFDA-875E-B543-B61B-7BE86F07F887}" type="slidenum">
              <a:rPr lang="en-US" smtClean="0"/>
              <a:t>30</a:t>
            </a:fld>
            <a:endParaRPr lang="en-US"/>
          </a:p>
        </p:txBody>
      </p:sp>
    </p:spTree>
    <p:extLst>
      <p:ext uri="{BB962C8B-B14F-4D97-AF65-F5344CB8AC3E}">
        <p14:creationId xmlns:p14="http://schemas.microsoft.com/office/powerpoint/2010/main" val="3331590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4D05E-EF1A-82F8-B494-83FC355A7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17E1-AD04-0936-D35B-60965A18A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38803-754F-3648-D250-8241AF84051B}"/>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The City of Boulder will be completing the long-awaited build out of additional bus gates along 14</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th</a:t>
            </a:r>
            <a:r>
              <a:rPr lang="en-US" sz="1800" kern="100">
                <a:effectLst/>
                <a:latin typeface="Aptos" panose="020B0004020202020204" pitchFamily="34" charset="0"/>
                <a:ea typeface="Aptos" panose="020B0004020202020204" pitchFamily="34" charset="0"/>
                <a:cs typeface="Times New Roman" panose="02020603050405020304" pitchFamily="18" charset="0"/>
              </a:rPr>
              <a:t> Street, between Canyon Boulevard and Arapahoe Avenue to relieve congestion. This will address a longstanding space shortage that has been in place for multiple years.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With service being reimplemented per the System Optimization Plan  moving routes 208, 225, DASH and JUMP to the new gates will free up gate space for current regional routes, layover and recovery, as well as needed space for Loop Extras (also known as back-up buses).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Routes DASH and JUMP would be in the gates facing northbound on 14</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th</a:t>
            </a:r>
            <a:r>
              <a:rPr lang="en-US" sz="1800" kern="100">
                <a:effectLst/>
                <a:latin typeface="Aptos" panose="020B0004020202020204" pitchFamily="34" charset="0"/>
                <a:ea typeface="Aptos" panose="020B0004020202020204" pitchFamily="34" charset="0"/>
                <a:cs typeface="Times New Roman" panose="02020603050405020304" pitchFamily="18" charset="0"/>
              </a:rPr>
              <a:t> Street, whiles routes 208 and 225 would be in the gates facing southbound. </a:t>
            </a:r>
          </a:p>
          <a:p>
            <a:endParaRPr lang="en-US"/>
          </a:p>
        </p:txBody>
      </p:sp>
      <p:sp>
        <p:nvSpPr>
          <p:cNvPr id="4" name="Slide Number Placeholder 3">
            <a:extLst>
              <a:ext uri="{FF2B5EF4-FFF2-40B4-BE49-F238E27FC236}">
                <a16:creationId xmlns:a16="http://schemas.microsoft.com/office/drawing/2014/main" id="{CA638A1E-E7E7-1D0C-B95B-69BC924EE972}"/>
              </a:ext>
            </a:extLst>
          </p:cNvPr>
          <p:cNvSpPr>
            <a:spLocks noGrp="1"/>
          </p:cNvSpPr>
          <p:nvPr>
            <p:ph type="sldNum" sz="quarter" idx="5"/>
          </p:nvPr>
        </p:nvSpPr>
        <p:spPr/>
        <p:txBody>
          <a:bodyPr/>
          <a:lstStyle/>
          <a:p>
            <a:fld id="{15BBCFDA-875E-B543-B61B-7BE86F07F887}" type="slidenum">
              <a:rPr lang="en-US" smtClean="0"/>
              <a:t>31</a:t>
            </a:fld>
            <a:endParaRPr lang="en-US"/>
          </a:p>
        </p:txBody>
      </p:sp>
    </p:spTree>
    <p:extLst>
      <p:ext uri="{BB962C8B-B14F-4D97-AF65-F5344CB8AC3E}">
        <p14:creationId xmlns:p14="http://schemas.microsoft.com/office/powerpoint/2010/main" val="1189867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AC332-26DB-BBB0-7A66-B12C8D3D6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339A0-0F16-D7E0-D3BF-66FABE770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82435-370D-D5D2-DF6A-BDFAEB2310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17E92C-2277-2577-B3D9-37C2E7E67E7E}"/>
              </a:ext>
            </a:extLst>
          </p:cNvPr>
          <p:cNvSpPr>
            <a:spLocks noGrp="1"/>
          </p:cNvSpPr>
          <p:nvPr>
            <p:ph type="sldNum" sz="quarter" idx="5"/>
          </p:nvPr>
        </p:nvSpPr>
        <p:spPr/>
        <p:txBody>
          <a:bodyPr/>
          <a:lstStyle/>
          <a:p>
            <a:fld id="{15BBCFDA-875E-B543-B61B-7BE86F07F887}" type="slidenum">
              <a:rPr lang="en-US" smtClean="0"/>
              <a:t>32</a:t>
            </a:fld>
            <a:endParaRPr lang="en-US"/>
          </a:p>
        </p:txBody>
      </p:sp>
    </p:spTree>
    <p:extLst>
      <p:ext uri="{BB962C8B-B14F-4D97-AF65-F5344CB8AC3E}">
        <p14:creationId xmlns:p14="http://schemas.microsoft.com/office/powerpoint/2010/main" val="1195020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B77C-827E-CDEA-6EBB-CA68B4A3C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BEF3D-ECF4-D180-653B-9C7D16543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11404-B3D9-460C-6DEC-573066C90093}"/>
              </a:ext>
            </a:extLst>
          </p:cNvPr>
          <p:cNvSpPr>
            <a:spLocks noGrp="1"/>
          </p:cNvSpPr>
          <p:nvPr>
            <p:ph type="body" idx="1"/>
          </p:nvPr>
        </p:nvSpPr>
        <p:spPr/>
        <p:txBody>
          <a:bodyPr/>
          <a:lstStyle/>
          <a:p>
            <a:r>
              <a:rPr lang="en-US"/>
              <a:t>In this section, we’ll explain the proposed service reduction changes for August 2025.</a:t>
            </a:r>
          </a:p>
        </p:txBody>
      </p:sp>
      <p:sp>
        <p:nvSpPr>
          <p:cNvPr id="4" name="Slide Number Placeholder 3">
            <a:extLst>
              <a:ext uri="{FF2B5EF4-FFF2-40B4-BE49-F238E27FC236}">
                <a16:creationId xmlns:a16="http://schemas.microsoft.com/office/drawing/2014/main" id="{306DF2B2-F9A6-2706-CD7D-A7857C354289}"/>
              </a:ext>
            </a:extLst>
          </p:cNvPr>
          <p:cNvSpPr>
            <a:spLocks noGrp="1"/>
          </p:cNvSpPr>
          <p:nvPr>
            <p:ph type="sldNum" sz="quarter" idx="5"/>
          </p:nvPr>
        </p:nvSpPr>
        <p:spPr/>
        <p:txBody>
          <a:bodyPr/>
          <a:lstStyle/>
          <a:p>
            <a:fld id="{15BBCFDA-875E-B543-B61B-7BE86F07F887}" type="slidenum">
              <a:rPr lang="en-US" smtClean="0"/>
              <a:t>33</a:t>
            </a:fld>
            <a:endParaRPr lang="en-US"/>
          </a:p>
        </p:txBody>
      </p:sp>
    </p:spTree>
    <p:extLst>
      <p:ext uri="{BB962C8B-B14F-4D97-AF65-F5344CB8AC3E}">
        <p14:creationId xmlns:p14="http://schemas.microsoft.com/office/powerpoint/2010/main" val="786214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9B723-9774-5E7E-F33B-ACA37BD3F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B98CA-2CC6-3F1F-E49D-F7CB07AE3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F1E50-2026-2B99-1507-A5DB6F63ADE8}"/>
              </a:ext>
            </a:extLst>
          </p:cNvPr>
          <p:cNvSpPr>
            <a:spLocks noGrp="1"/>
          </p:cNvSpPr>
          <p:nvPr>
            <p:ph type="body" idx="1"/>
          </p:nvPr>
        </p:nvSpPr>
        <p:spPr/>
        <p:txBody>
          <a:bodyPr/>
          <a:lstStyle/>
          <a:p>
            <a:pPr>
              <a:defRPr/>
            </a:pPr>
            <a:r>
              <a:rPr lang="en-US">
                <a:ea typeface="Calibri"/>
                <a:cs typeface="Calibri"/>
              </a:rPr>
              <a:t>It’s proposed to suspend the L Line due to High Block Work associated with the </a:t>
            </a:r>
            <a:r>
              <a:rPr lang="en-US" err="1">
                <a:ea typeface="Calibri"/>
                <a:cs typeface="Calibri"/>
              </a:rPr>
              <a:t>the</a:t>
            </a:r>
            <a:r>
              <a:rPr lang="en-US">
                <a:ea typeface="Calibri"/>
                <a:cs typeface="Calibri"/>
              </a:rPr>
              <a:t> Downtown Rail Replacement Project occurring between the Auraria Colfax Station, Theatre District Station, and Welton corridor </a:t>
            </a:r>
          </a:p>
          <a:p>
            <a:pPr>
              <a:defRPr/>
            </a:pPr>
            <a:endParaRPr lang="en-US">
              <a:ea typeface="Calibri"/>
              <a:cs typeface="Calibri"/>
            </a:endParaRPr>
          </a:p>
          <a:p>
            <a:pPr>
              <a:defRPr/>
            </a:pPr>
            <a:r>
              <a:rPr lang="en-US">
                <a:ea typeface="Calibri"/>
                <a:cs typeface="Calibri"/>
              </a:rPr>
              <a:t>Route 43 will remain available to serve customers in this area.</a:t>
            </a:r>
          </a:p>
        </p:txBody>
      </p:sp>
      <p:sp>
        <p:nvSpPr>
          <p:cNvPr id="4" name="Slide Number Placeholder 3">
            <a:extLst>
              <a:ext uri="{FF2B5EF4-FFF2-40B4-BE49-F238E27FC236}">
                <a16:creationId xmlns:a16="http://schemas.microsoft.com/office/drawing/2014/main" id="{30A2310D-8CC3-F3C5-D993-A962277DB056}"/>
              </a:ext>
            </a:extLst>
          </p:cNvPr>
          <p:cNvSpPr>
            <a:spLocks noGrp="1"/>
          </p:cNvSpPr>
          <p:nvPr>
            <p:ph type="sldNum" sz="quarter" idx="5"/>
          </p:nvPr>
        </p:nvSpPr>
        <p:spPr/>
        <p:txBody>
          <a:bodyPr/>
          <a:lstStyle/>
          <a:p>
            <a:fld id="{15BBCFDA-875E-B543-B61B-7BE86F07F887}" type="slidenum">
              <a:rPr lang="en-US" smtClean="0"/>
              <a:t>34</a:t>
            </a:fld>
            <a:endParaRPr lang="en-US"/>
          </a:p>
        </p:txBody>
      </p:sp>
    </p:spTree>
    <p:extLst>
      <p:ext uri="{BB962C8B-B14F-4D97-AF65-F5344CB8AC3E}">
        <p14:creationId xmlns:p14="http://schemas.microsoft.com/office/powerpoint/2010/main" val="3234701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6CA10-7EB6-8317-B7BF-F1DDB32E8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644CB-9D28-38F6-A0AF-9ACE5C7B2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12F68-40DF-9119-972F-9F5DC5D5BAA2}"/>
              </a:ext>
            </a:extLst>
          </p:cNvPr>
          <p:cNvSpPr>
            <a:spLocks noGrp="1"/>
          </p:cNvSpPr>
          <p:nvPr>
            <p:ph type="body" idx="1"/>
          </p:nvPr>
        </p:nvSpPr>
        <p:spPr/>
        <p:txBody>
          <a:bodyPr/>
          <a:lstStyle/>
          <a:p>
            <a:r>
              <a:rPr lang="en-US"/>
              <a:t>Previous 29 trips would be replaced by extended trips by the route 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Tahoma" panose="020B0604030504040204" pitchFamily="34" charset="0"/>
                <a:ea typeface="Tahoma" panose="020B0604030504040204" pitchFamily="34" charset="0"/>
                <a:cs typeface="Tahoma" panose="020B0604030504040204" pitchFamily="34" charset="0"/>
              </a:rPr>
              <a:t>As listed in the Systems Optimization Plan, a reduction of trips  on Route 31 on Sundays only is recommended to eliminate duplicative trips southbound due to the increased service and expanded coverage provided by changes to the Route 30.</a:t>
            </a:r>
          </a:p>
        </p:txBody>
      </p:sp>
      <p:sp>
        <p:nvSpPr>
          <p:cNvPr id="4" name="Slide Number Placeholder 3">
            <a:extLst>
              <a:ext uri="{FF2B5EF4-FFF2-40B4-BE49-F238E27FC236}">
                <a16:creationId xmlns:a16="http://schemas.microsoft.com/office/drawing/2014/main" id="{75AB8C99-D06E-40B1-3418-67B88D63B17C}"/>
              </a:ext>
            </a:extLst>
          </p:cNvPr>
          <p:cNvSpPr>
            <a:spLocks noGrp="1"/>
          </p:cNvSpPr>
          <p:nvPr>
            <p:ph type="sldNum" sz="quarter" idx="5"/>
          </p:nvPr>
        </p:nvSpPr>
        <p:spPr/>
        <p:txBody>
          <a:bodyPr/>
          <a:lstStyle/>
          <a:p>
            <a:fld id="{15BBCFDA-875E-B543-B61B-7BE86F07F887}" type="slidenum">
              <a:rPr lang="en-US" smtClean="0"/>
              <a:t>35</a:t>
            </a:fld>
            <a:endParaRPr lang="en-US"/>
          </a:p>
        </p:txBody>
      </p:sp>
    </p:spTree>
    <p:extLst>
      <p:ext uri="{BB962C8B-B14F-4D97-AF65-F5344CB8AC3E}">
        <p14:creationId xmlns:p14="http://schemas.microsoft.com/office/powerpoint/2010/main" val="4080194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0DB63-320F-11C2-A049-9D9EFA1F0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4211D-CB56-5125-6CB0-0787EE7FA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D7203-7FE4-7193-9B07-2397202950A1}"/>
              </a:ext>
            </a:extLst>
          </p:cNvPr>
          <p:cNvSpPr>
            <a:spLocks noGrp="1"/>
          </p:cNvSpPr>
          <p:nvPr>
            <p:ph type="body" idx="1"/>
          </p:nvPr>
        </p:nvSpPr>
        <p:spPr/>
        <p:txBody>
          <a:bodyPr/>
          <a:lstStyle/>
          <a:p>
            <a:r>
              <a:rPr lang="en-US"/>
              <a:t>In this section, we’ll explain the proposed changes for August 2025.</a:t>
            </a:r>
          </a:p>
        </p:txBody>
      </p:sp>
      <p:sp>
        <p:nvSpPr>
          <p:cNvPr id="4" name="Slide Number Placeholder 3">
            <a:extLst>
              <a:ext uri="{FF2B5EF4-FFF2-40B4-BE49-F238E27FC236}">
                <a16:creationId xmlns:a16="http://schemas.microsoft.com/office/drawing/2014/main" id="{B5DE88A8-1857-B7EB-F3AE-FDC00F5C0DBE}"/>
              </a:ext>
            </a:extLst>
          </p:cNvPr>
          <p:cNvSpPr>
            <a:spLocks noGrp="1"/>
          </p:cNvSpPr>
          <p:nvPr>
            <p:ph type="sldNum" sz="quarter" idx="5"/>
          </p:nvPr>
        </p:nvSpPr>
        <p:spPr/>
        <p:txBody>
          <a:bodyPr/>
          <a:lstStyle/>
          <a:p>
            <a:fld id="{15BBCFDA-875E-B543-B61B-7BE86F07F887}" type="slidenum">
              <a:rPr lang="en-US" smtClean="0"/>
              <a:t>36</a:t>
            </a:fld>
            <a:endParaRPr lang="en-US"/>
          </a:p>
        </p:txBody>
      </p:sp>
    </p:spTree>
    <p:extLst>
      <p:ext uri="{BB962C8B-B14F-4D97-AF65-F5344CB8AC3E}">
        <p14:creationId xmlns:p14="http://schemas.microsoft.com/office/powerpoint/2010/main" val="4110088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800"/>
              </a:spcAft>
            </a:pPr>
            <a:r>
              <a:rPr lang="en-US"/>
              <a:t>Seasonal adjustments are recommended for the following routes, 11, 20, 24, 35, 42, 45, 51, 65,and 73</a:t>
            </a:r>
          </a:p>
        </p:txBody>
      </p:sp>
      <p:sp>
        <p:nvSpPr>
          <p:cNvPr id="4" name="Slide Number Placeholder 3"/>
          <p:cNvSpPr>
            <a:spLocks noGrp="1"/>
          </p:cNvSpPr>
          <p:nvPr>
            <p:ph type="sldNum" sz="quarter" idx="5"/>
          </p:nvPr>
        </p:nvSpPr>
        <p:spPr/>
        <p:txBody>
          <a:bodyPr/>
          <a:lstStyle/>
          <a:p>
            <a:fld id="{15BBCFDA-875E-B543-B61B-7BE86F07F887}" type="slidenum">
              <a:rPr lang="en-US" smtClean="0"/>
              <a:t>37</a:t>
            </a:fld>
            <a:endParaRPr lang="en-US"/>
          </a:p>
        </p:txBody>
      </p:sp>
    </p:spTree>
    <p:extLst>
      <p:ext uri="{BB962C8B-B14F-4D97-AF65-F5344CB8AC3E}">
        <p14:creationId xmlns:p14="http://schemas.microsoft.com/office/powerpoint/2010/main" val="1651171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46467-E452-26F7-4FCE-E14B912C07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EC317-7654-B1FD-77B3-9E6E58826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01B77-9B1F-0C71-DE4A-8FE6E32588D3}"/>
              </a:ext>
            </a:extLst>
          </p:cNvPr>
          <p:cNvSpPr>
            <a:spLocks noGrp="1"/>
          </p:cNvSpPr>
          <p:nvPr>
            <p:ph type="body" idx="1"/>
          </p:nvPr>
        </p:nvSpPr>
        <p:spPr/>
        <p:txBody>
          <a:bodyPr/>
          <a:lstStyle/>
          <a:p>
            <a:pPr marL="0" marR="0">
              <a:lnSpc>
                <a:spcPct val="115000"/>
              </a:lnSpc>
              <a:spcAft>
                <a:spcPts val="800"/>
              </a:spcAft>
              <a:buNone/>
            </a:pPr>
            <a:r>
              <a:rPr lang="en-US" sz="1800" b="0" u="none" kern="100">
                <a:effectLst/>
                <a:latin typeface="Aptos" panose="020B0004020202020204" pitchFamily="34" charset="0"/>
                <a:ea typeface="Aptos" panose="020B0004020202020204" pitchFamily="34" charset="0"/>
                <a:cs typeface="Times New Roman" panose="02020603050405020304" pitchFamily="18" charset="0"/>
              </a:rPr>
              <a:t>Seasonal adjustments are also recommended for routes NB, SKIP, 204, 205, 206, 208, DASH, and Jump</a:t>
            </a:r>
          </a:p>
          <a:p>
            <a:pPr marL="0" marR="0">
              <a:lnSpc>
                <a:spcPct val="115000"/>
              </a:lnSpc>
              <a:spcAft>
                <a:spcPts val="800"/>
              </a:spcAft>
              <a:buNone/>
            </a:pPr>
            <a:endParaRPr lang="en-US" sz="1800" b="1" u="sng"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b="1" u="sng"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u="sng" kern="100">
                <a:effectLst/>
                <a:latin typeface="Aptos" panose="020B0004020202020204" pitchFamily="34" charset="0"/>
                <a:ea typeface="Aptos" panose="020B0004020202020204" pitchFamily="34" charset="0"/>
                <a:cs typeface="Times New Roman" panose="02020603050405020304" pitchFamily="18" charset="0"/>
              </a:rPr>
              <a:t>NB – Boulder/ Nederland/ Eldora</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Reinstate seasonal service to Nederland Park-n-Ride  due to Eldora Ski Resort being operational </a:t>
            </a:r>
          </a:p>
          <a:p>
            <a:pPr marL="0" marR="0">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b="1" u="sng" kern="100">
                <a:effectLst/>
                <a:latin typeface="Aptos" panose="020B0004020202020204" pitchFamily="34" charset="0"/>
                <a:ea typeface="Aptos" panose="020B0004020202020204" pitchFamily="34" charset="0"/>
                <a:cs typeface="Times New Roman" panose="02020603050405020304" pitchFamily="18" charset="0"/>
              </a:rPr>
              <a:t>SKIP – Broadway (Boulder)</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Reinstate regular fall/winter  service levels </a:t>
            </a:r>
            <a:endParaRPr lang="en-US"/>
          </a:p>
        </p:txBody>
      </p:sp>
      <p:sp>
        <p:nvSpPr>
          <p:cNvPr id="4" name="Slide Number Placeholder 3">
            <a:extLst>
              <a:ext uri="{FF2B5EF4-FFF2-40B4-BE49-F238E27FC236}">
                <a16:creationId xmlns:a16="http://schemas.microsoft.com/office/drawing/2014/main" id="{61FDCCD0-5BE4-06FC-249F-D9DE72B8DADA}"/>
              </a:ext>
            </a:extLst>
          </p:cNvPr>
          <p:cNvSpPr>
            <a:spLocks noGrp="1"/>
          </p:cNvSpPr>
          <p:nvPr>
            <p:ph type="sldNum" sz="quarter" idx="5"/>
          </p:nvPr>
        </p:nvSpPr>
        <p:spPr/>
        <p:txBody>
          <a:bodyPr/>
          <a:lstStyle/>
          <a:p>
            <a:fld id="{15BBCFDA-875E-B543-B61B-7BE86F07F887}" type="slidenum">
              <a:rPr lang="en-US" smtClean="0"/>
              <a:t>38</a:t>
            </a:fld>
            <a:endParaRPr lang="en-US"/>
          </a:p>
        </p:txBody>
      </p:sp>
    </p:spTree>
    <p:extLst>
      <p:ext uri="{BB962C8B-B14F-4D97-AF65-F5344CB8AC3E}">
        <p14:creationId xmlns:p14="http://schemas.microsoft.com/office/powerpoint/2010/main" val="1466642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we’ll discuss how to provide feedback and input.</a:t>
            </a:r>
          </a:p>
        </p:txBody>
      </p:sp>
      <p:sp>
        <p:nvSpPr>
          <p:cNvPr id="4" name="Slide Number Placeholder 3"/>
          <p:cNvSpPr>
            <a:spLocks noGrp="1"/>
          </p:cNvSpPr>
          <p:nvPr>
            <p:ph type="sldNum" sz="quarter" idx="5"/>
          </p:nvPr>
        </p:nvSpPr>
        <p:spPr/>
        <p:txBody>
          <a:bodyPr/>
          <a:lstStyle/>
          <a:p>
            <a:fld id="{15BBCFDA-875E-B543-B61B-7BE86F07F887}" type="slidenum">
              <a:rPr lang="en-US" smtClean="0"/>
              <a:t>39</a:t>
            </a:fld>
            <a:endParaRPr lang="en-US"/>
          </a:p>
        </p:txBody>
      </p:sp>
    </p:spTree>
    <p:extLst>
      <p:ext uri="{BB962C8B-B14F-4D97-AF65-F5344CB8AC3E}">
        <p14:creationId xmlns:p14="http://schemas.microsoft.com/office/powerpoint/2010/main" val="43434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32A3-3D1C-62FA-51C5-093B63652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73CD0-6610-AEA6-923C-90F9A2FCA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A2206-B7BC-5155-441E-50300B4CB6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Phase 1 of a planned rail replacement project along </a:t>
            </a:r>
            <a:r>
              <a:rPr lang="en-US" err="1"/>
              <a:t>Kalamath</a:t>
            </a:r>
            <a:r>
              <a:rPr lang="en-US"/>
              <a:t> Street ended in the Fall of 2024. The second phase will start this fall between the Auraria Colfax Station and Theatre District Stations, prohibiting any trains from operating in central downtown.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ahoma"/>
                <a:ea typeface="Tahoma"/>
                <a:cs typeface="Tahoma"/>
              </a:rPr>
              <a:t>These rail replacement efforts will impact RTD services in the area, significantly impacting the L Line and altering D and H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864641E0-DB76-E3BA-299E-785AF6A91A76}"/>
              </a:ext>
            </a:extLst>
          </p:cNvPr>
          <p:cNvSpPr>
            <a:spLocks noGrp="1"/>
          </p:cNvSpPr>
          <p:nvPr>
            <p:ph type="sldNum" sz="quarter" idx="5"/>
          </p:nvPr>
        </p:nvSpPr>
        <p:spPr/>
        <p:txBody>
          <a:bodyPr/>
          <a:lstStyle/>
          <a:p>
            <a:fld id="{15BBCFDA-875E-B543-B61B-7BE86F07F887}" type="slidenum">
              <a:rPr lang="en-US" smtClean="0"/>
              <a:t>4</a:t>
            </a:fld>
            <a:endParaRPr lang="en-US"/>
          </a:p>
        </p:txBody>
      </p:sp>
    </p:spTree>
    <p:extLst>
      <p:ext uri="{BB962C8B-B14F-4D97-AF65-F5344CB8AC3E}">
        <p14:creationId xmlns:p14="http://schemas.microsoft.com/office/powerpoint/2010/main" val="3084186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Whether you are a frequent customer or a community member affected by changes at RTD, your feedback is important to us. There are many ways you can provide public comment on the proposed service changes for August 2025. To provide feedback online, visit www.rtd-Denver.com/service-changes to complete an online survey. If you wish to provide feedback over the phone, contact our Customer Care Team during normal business hours at 303-299-6000. The RTD Team hosts events in the community during which you can also provide public comment. Visit the RTD Events page online to see where we’ll be next. If you prefer to provide comment via email, send a note over to Service.change@rtd-Denver.com. Lastly, all customers and members of the public are invited to attend RTD Board of Directors meetings. </a:t>
            </a:r>
          </a:p>
        </p:txBody>
      </p:sp>
      <p:sp>
        <p:nvSpPr>
          <p:cNvPr id="4" name="Slide Number Placeholder 3"/>
          <p:cNvSpPr>
            <a:spLocks noGrp="1"/>
          </p:cNvSpPr>
          <p:nvPr>
            <p:ph type="sldNum" sz="quarter" idx="5"/>
          </p:nvPr>
        </p:nvSpPr>
        <p:spPr/>
        <p:txBody>
          <a:bodyPr/>
          <a:lstStyle/>
          <a:p>
            <a:fld id="{15BBCFDA-875E-B543-B61B-7BE86F07F887}" type="slidenum">
              <a:rPr lang="en-US" smtClean="0"/>
              <a:t>40</a:t>
            </a:fld>
            <a:endParaRPr lang="en-US"/>
          </a:p>
        </p:txBody>
      </p:sp>
    </p:spTree>
    <p:extLst>
      <p:ext uri="{BB962C8B-B14F-4D97-AF65-F5344CB8AC3E}">
        <p14:creationId xmlns:p14="http://schemas.microsoft.com/office/powerpoint/2010/main" val="3527583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63BF5-A974-FBB2-32E8-3243177BA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B09D6-BDB9-752B-0591-1A8512333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2C8BB-847A-571A-E61E-5F938EEDF859}"/>
              </a:ext>
            </a:extLst>
          </p:cNvPr>
          <p:cNvSpPr>
            <a:spLocks noGrp="1"/>
          </p:cNvSpPr>
          <p:nvPr>
            <p:ph type="body" idx="1"/>
          </p:nvPr>
        </p:nvSpPr>
        <p:spPr/>
        <p:txBody>
          <a:bodyPr/>
          <a:lstStyle/>
          <a:p>
            <a:r>
              <a:rPr lang="en-US" sz="1800">
                <a:solidFill>
                  <a:srgbClr val="000000"/>
                </a:solidFill>
                <a:latin typeface="Calibri"/>
                <a:ea typeface="Calibri"/>
                <a:cs typeface="Calibri"/>
              </a:rPr>
              <a:t>RTD has established the following Public Comment Process (refer to slide)</a:t>
            </a:r>
            <a:br>
              <a:rPr lang="en-US" sz="1800">
                <a:solidFill>
                  <a:srgbClr val="000000"/>
                </a:solidFill>
                <a:latin typeface="Calibri"/>
                <a:ea typeface="Calibri"/>
                <a:cs typeface="Calibri"/>
              </a:rPr>
            </a:br>
            <a:endParaRPr lang="en-US" sz="1800">
              <a:solidFill>
                <a:srgbClr val="000000"/>
              </a:solidFill>
              <a:latin typeface="Calibri"/>
              <a:ea typeface="Calibri"/>
              <a:cs typeface="Calibri"/>
            </a:endParaRPr>
          </a:p>
          <a:p>
            <a:pPr>
              <a:lnSpc>
                <a:spcPct val="114000"/>
              </a:lnSpc>
              <a:spcBef>
                <a:spcPts val="800"/>
              </a:spcBef>
              <a:spcAft>
                <a:spcPts val="800"/>
              </a:spcAft>
            </a:pPr>
            <a:r>
              <a:rPr lang="en-US" sz="1800">
                <a:latin typeface="Tahoma"/>
                <a:ea typeface="Tahoma"/>
                <a:cs typeface="Tahoma"/>
              </a:rPr>
              <a:t>Customers wishing to provide public comment orally should “raise” their virtual hand and will be called on one at a </a:t>
            </a:r>
            <a:r>
              <a:rPr lang="en-US" sz="1800" err="1">
                <a:latin typeface="Tahoma"/>
                <a:ea typeface="Tahoma"/>
                <a:cs typeface="Tahoma"/>
              </a:rPr>
              <a:t>time.Each</a:t>
            </a:r>
            <a:r>
              <a:rPr lang="en-US" sz="1800">
                <a:latin typeface="Tahoma"/>
                <a:ea typeface="Tahoma"/>
                <a:cs typeface="Tahoma"/>
              </a:rPr>
              <a:t> speaker will have two minutes to provide comment.</a:t>
            </a:r>
          </a:p>
          <a:p>
            <a:pPr>
              <a:lnSpc>
                <a:spcPct val="114000"/>
              </a:lnSpc>
              <a:spcBef>
                <a:spcPts val="800"/>
              </a:spcBef>
              <a:spcAft>
                <a:spcPts val="800"/>
              </a:spcAft>
            </a:pPr>
            <a:endParaRPr lang="en-US" sz="1800">
              <a:latin typeface="Tahoma"/>
              <a:ea typeface="Tahoma"/>
              <a:cs typeface="Tahoma"/>
            </a:endParaRPr>
          </a:p>
          <a:p>
            <a:pPr>
              <a:lnSpc>
                <a:spcPct val="114000"/>
              </a:lnSpc>
              <a:spcBef>
                <a:spcPts val="800"/>
              </a:spcBef>
              <a:spcAft>
                <a:spcPts val="800"/>
              </a:spcAft>
            </a:pPr>
            <a:r>
              <a:rPr lang="en-US" sz="1800">
                <a:latin typeface="Tahoma"/>
                <a:ea typeface="Tahoma"/>
                <a:cs typeface="Tahoma"/>
              </a:rPr>
              <a:t>O</a:t>
            </a:r>
            <a:r>
              <a:rPr lang="en-US" sz="1600">
                <a:latin typeface="Tahoma"/>
                <a:ea typeface="Tahoma"/>
                <a:cs typeface="Tahoma"/>
              </a:rPr>
              <a:t>nce the timer has expired you'll hear a brief chime. At this point, please conclude your comments.</a:t>
            </a:r>
          </a:p>
          <a:p>
            <a:pPr>
              <a:lnSpc>
                <a:spcPct val="114000"/>
              </a:lnSpc>
              <a:spcBef>
                <a:spcPts val="800"/>
              </a:spcBef>
              <a:spcAft>
                <a:spcPts val="800"/>
              </a:spcAft>
            </a:pPr>
            <a:endParaRPr lang="en-US" sz="1600">
              <a:latin typeface="Tahoma"/>
              <a:ea typeface="Tahoma"/>
              <a:cs typeface="Tahoma"/>
            </a:endParaRPr>
          </a:p>
          <a:p>
            <a:pPr>
              <a:lnSpc>
                <a:spcPct val="114000"/>
              </a:lnSpc>
              <a:spcBef>
                <a:spcPts val="800"/>
              </a:spcBef>
              <a:spcAft>
                <a:spcPts val="800"/>
              </a:spcAft>
            </a:pPr>
            <a:r>
              <a:rPr lang="en-US" sz="1800">
                <a:latin typeface="Tahoma"/>
                <a:ea typeface="Tahoma"/>
                <a:cs typeface="Tahoma"/>
              </a:rPr>
              <a:t>Once two minutes has expired, a new speaker will be called to provide comment.</a:t>
            </a:r>
          </a:p>
          <a:p>
            <a:pPr>
              <a:lnSpc>
                <a:spcPct val="114000"/>
              </a:lnSpc>
              <a:spcBef>
                <a:spcPts val="800"/>
              </a:spcBef>
              <a:spcAft>
                <a:spcPts val="800"/>
              </a:spcAft>
            </a:pPr>
            <a:endParaRPr lang="en-US" sz="1800">
              <a:latin typeface="Tahoma"/>
              <a:ea typeface="Tahoma"/>
              <a:cs typeface="Tahoma"/>
            </a:endParaRPr>
          </a:p>
          <a:p>
            <a:pPr>
              <a:lnSpc>
                <a:spcPct val="114000"/>
              </a:lnSpc>
              <a:spcBef>
                <a:spcPts val="800"/>
              </a:spcBef>
              <a:spcAft>
                <a:spcPts val="800"/>
              </a:spcAft>
            </a:pPr>
            <a:r>
              <a:rPr lang="en-US" sz="1800">
                <a:latin typeface="Tahoma"/>
                <a:ea typeface="Tahoma"/>
                <a:cs typeface="Tahoma"/>
              </a:rPr>
              <a:t>Customers who wish to type their comments may do so by inputting them into the Q&amp;A function</a:t>
            </a:r>
          </a:p>
          <a:p>
            <a:pPr>
              <a:lnSpc>
                <a:spcPct val="114000"/>
              </a:lnSpc>
              <a:spcBef>
                <a:spcPts val="800"/>
              </a:spcBef>
              <a:spcAft>
                <a:spcPts val="800"/>
              </a:spcAft>
            </a:pPr>
            <a:endParaRPr lang="en-US" sz="1800">
              <a:latin typeface="Tahoma"/>
              <a:ea typeface="Tahoma"/>
              <a:cs typeface="Tahoma"/>
            </a:endParaRPr>
          </a:p>
          <a:p>
            <a:pPr>
              <a:lnSpc>
                <a:spcPct val="114000"/>
              </a:lnSpc>
              <a:spcBef>
                <a:spcPts val="800"/>
              </a:spcBef>
              <a:spcAft>
                <a:spcPts val="800"/>
              </a:spcAft>
            </a:pPr>
            <a:r>
              <a:rPr lang="en-US" sz="1800">
                <a:latin typeface="Tahoma"/>
                <a:ea typeface="Tahoma"/>
                <a:cs typeface="Tahoma"/>
              </a:rPr>
              <a:t>RTD staff will not respond to questions or comments posed; their role is to document the feedback</a:t>
            </a:r>
          </a:p>
          <a:p>
            <a:pPr>
              <a:lnSpc>
                <a:spcPct val="114000"/>
              </a:lnSpc>
              <a:spcBef>
                <a:spcPts val="800"/>
              </a:spcBef>
              <a:spcAft>
                <a:spcPts val="800"/>
              </a:spcAft>
            </a:pPr>
            <a:endParaRPr lang="en-US" sz="1800">
              <a:latin typeface="Tahoma"/>
              <a:ea typeface="Tahoma"/>
              <a:cs typeface="Tahoma"/>
            </a:endParaRPr>
          </a:p>
          <a:p>
            <a:pPr>
              <a:lnSpc>
                <a:spcPct val="114000"/>
              </a:lnSpc>
              <a:spcBef>
                <a:spcPts val="800"/>
              </a:spcBef>
              <a:spcAft>
                <a:spcPts val="800"/>
              </a:spcAft>
            </a:pPr>
            <a:r>
              <a:rPr lang="en-US" sz="1800">
                <a:latin typeface="Tahoma"/>
                <a:ea typeface="Tahoma"/>
                <a:cs typeface="Tahoma"/>
              </a:rPr>
              <a:t>If you’re </a:t>
            </a:r>
            <a:r>
              <a:rPr lang="en-US" sz="1600">
                <a:latin typeface="Tahoma"/>
                <a:ea typeface="Tahoma"/>
                <a:cs typeface="Tahoma"/>
              </a:rPr>
              <a:t>Interested in having a dialogue with staff, please join an upcoming session of the RTD Ask a Service Planner series. The next one is Tuesday, June 17</a:t>
            </a:r>
            <a:r>
              <a:rPr lang="en-US" sz="1600" baseline="30000">
                <a:latin typeface="Tahoma"/>
                <a:ea typeface="Tahoma"/>
                <a:cs typeface="Tahoma"/>
              </a:rPr>
              <a:t>th</a:t>
            </a:r>
            <a:r>
              <a:rPr lang="en-US" sz="1600">
                <a:latin typeface="Tahoma"/>
                <a:ea typeface="Tahoma"/>
                <a:cs typeface="Tahoma"/>
              </a:rPr>
              <a:t>  from 5-630 pm </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A1CA793-5356-BA62-DA6F-465E9CE24379}"/>
              </a:ext>
            </a:extLst>
          </p:cNvPr>
          <p:cNvSpPr>
            <a:spLocks noGrp="1"/>
          </p:cNvSpPr>
          <p:nvPr>
            <p:ph type="sldNum" sz="quarter" idx="5"/>
          </p:nvPr>
        </p:nvSpPr>
        <p:spPr/>
        <p:txBody>
          <a:bodyPr/>
          <a:lstStyle/>
          <a:p>
            <a:fld id="{6772451F-746D-45C4-8A18-712645684A5F}" type="slidenum">
              <a:rPr lang="en-US" smtClean="0"/>
              <a:t>41</a:t>
            </a:fld>
            <a:endParaRPr lang="en-US"/>
          </a:p>
        </p:txBody>
      </p:sp>
    </p:spTree>
    <p:extLst>
      <p:ext uri="{BB962C8B-B14F-4D97-AF65-F5344CB8AC3E}">
        <p14:creationId xmlns:p14="http://schemas.microsoft.com/office/powerpoint/2010/main" val="2756391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63BF5-A974-FBB2-32E8-3243177BA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B09D6-BDB9-752B-0591-1A8512333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2C8BB-847A-571A-E61E-5F938EEDF859}"/>
              </a:ext>
            </a:extLst>
          </p:cNvPr>
          <p:cNvSpPr>
            <a:spLocks noGrp="1"/>
          </p:cNvSpPr>
          <p:nvPr>
            <p:ph type="body" idx="1"/>
          </p:nvPr>
        </p:nvSpPr>
        <p:spPr/>
        <p:txBody>
          <a:bodyPr/>
          <a:lstStyle/>
          <a:p>
            <a:pPr>
              <a:lnSpc>
                <a:spcPct val="114000"/>
              </a:lnSpc>
              <a:spcBef>
                <a:spcPts val="800"/>
              </a:spcBef>
              <a:spcAft>
                <a:spcPts val="800"/>
              </a:spcAft>
            </a:pPr>
            <a:r>
              <a:rPr lang="en-US" sz="1200">
                <a:latin typeface="Tahoma"/>
                <a:ea typeface="Tahoma"/>
                <a:cs typeface="Tahoma"/>
              </a:rPr>
              <a:t>Customers are asked to be respectful of RTD staff and fellow attendees.</a:t>
            </a:r>
          </a:p>
          <a:p>
            <a:pPr>
              <a:lnSpc>
                <a:spcPct val="114000"/>
              </a:lnSpc>
              <a:spcBef>
                <a:spcPts val="800"/>
              </a:spcBef>
              <a:spcAft>
                <a:spcPts val="800"/>
              </a:spcAft>
            </a:pPr>
            <a:endParaRPr lang="en-US" sz="1200">
              <a:latin typeface="Tahoma"/>
              <a:ea typeface="Tahoma"/>
              <a:cs typeface="Tahoma"/>
            </a:endParaRPr>
          </a:p>
          <a:p>
            <a:pPr>
              <a:lnSpc>
                <a:spcPct val="114000"/>
              </a:lnSpc>
              <a:spcBef>
                <a:spcPts val="800"/>
              </a:spcBef>
              <a:spcAft>
                <a:spcPts val="800"/>
              </a:spcAft>
            </a:pPr>
            <a:r>
              <a:rPr lang="en-US" sz="1200">
                <a:latin typeface="Tahoma"/>
                <a:ea typeface="Tahoma"/>
                <a:cs typeface="Tahoma"/>
              </a:rPr>
              <a:t>To ensure there is adequate time for public comment, if you agree with a previous speaker’s comments, you are encouraged to say, or type in the Q&amp;A, “I agree with what has been stated.” </a:t>
            </a:r>
          </a:p>
          <a:p>
            <a:pPr>
              <a:lnSpc>
                <a:spcPct val="114000"/>
              </a:lnSpc>
              <a:spcBef>
                <a:spcPts val="800"/>
              </a:spcBef>
              <a:spcAft>
                <a:spcPts val="800"/>
              </a:spcAft>
            </a:pPr>
            <a:endParaRPr lang="en-US" sz="1200">
              <a:latin typeface="Tahoma"/>
              <a:ea typeface="Tahoma"/>
              <a:cs typeface="Tahoma"/>
            </a:endParaRPr>
          </a:p>
          <a:p>
            <a:pPr>
              <a:lnSpc>
                <a:spcPct val="114000"/>
              </a:lnSpc>
              <a:spcBef>
                <a:spcPts val="800"/>
              </a:spcBef>
              <a:spcAft>
                <a:spcPts val="800"/>
              </a:spcAft>
            </a:pPr>
            <a:r>
              <a:rPr lang="en-US" sz="1200">
                <a:latin typeface="Tahoma"/>
                <a:ea typeface="Tahoma"/>
                <a:cs typeface="Tahoma"/>
              </a:rPr>
              <a:t>One hour is scheduled for this meeting. If you are not called to provide comment, you can submit your comment via the RTD website or attend another public meeting session.</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A1CA793-5356-BA62-DA6F-465E9CE24379}"/>
              </a:ext>
            </a:extLst>
          </p:cNvPr>
          <p:cNvSpPr>
            <a:spLocks noGrp="1"/>
          </p:cNvSpPr>
          <p:nvPr>
            <p:ph type="sldNum" sz="quarter" idx="5"/>
          </p:nvPr>
        </p:nvSpPr>
        <p:spPr/>
        <p:txBody>
          <a:bodyPr/>
          <a:lstStyle/>
          <a:p>
            <a:fld id="{6772451F-746D-45C4-8A18-712645684A5F}" type="slidenum">
              <a:rPr lang="en-US" smtClean="0"/>
              <a:t>42</a:t>
            </a:fld>
            <a:endParaRPr lang="en-US"/>
          </a:p>
        </p:txBody>
      </p:sp>
    </p:spTree>
    <p:extLst>
      <p:ext uri="{BB962C8B-B14F-4D97-AF65-F5344CB8AC3E}">
        <p14:creationId xmlns:p14="http://schemas.microsoft.com/office/powerpoint/2010/main" val="1492059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we’ll discuss the timeline and next steps for the proposed August 2025 Service changes.</a:t>
            </a:r>
          </a:p>
        </p:txBody>
      </p:sp>
      <p:sp>
        <p:nvSpPr>
          <p:cNvPr id="4" name="Slide Number Placeholder 3"/>
          <p:cNvSpPr>
            <a:spLocks noGrp="1"/>
          </p:cNvSpPr>
          <p:nvPr>
            <p:ph type="sldNum" sz="quarter" idx="5"/>
          </p:nvPr>
        </p:nvSpPr>
        <p:spPr/>
        <p:txBody>
          <a:bodyPr/>
          <a:lstStyle/>
          <a:p>
            <a:fld id="{15BBCFDA-875E-B543-B61B-7BE86F07F887}" type="slidenum">
              <a:rPr lang="en-US" smtClean="0"/>
              <a:t>43</a:t>
            </a:fld>
            <a:endParaRPr lang="en-US"/>
          </a:p>
        </p:txBody>
      </p:sp>
    </p:spTree>
    <p:extLst>
      <p:ext uri="{BB962C8B-B14F-4D97-AF65-F5344CB8AC3E}">
        <p14:creationId xmlns:p14="http://schemas.microsoft.com/office/powerpoint/2010/main" val="4422788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44</a:t>
            </a:fld>
            <a:endParaRPr lang="en-US"/>
          </a:p>
        </p:txBody>
      </p:sp>
    </p:spTree>
    <p:extLst>
      <p:ext uri="{BB962C8B-B14F-4D97-AF65-F5344CB8AC3E}">
        <p14:creationId xmlns:p14="http://schemas.microsoft.com/office/powerpoint/2010/main" val="309377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riding RTD.</a:t>
            </a:r>
          </a:p>
        </p:txBody>
      </p:sp>
      <p:sp>
        <p:nvSpPr>
          <p:cNvPr id="4" name="Slide Number Placeholder 3"/>
          <p:cNvSpPr>
            <a:spLocks noGrp="1"/>
          </p:cNvSpPr>
          <p:nvPr>
            <p:ph type="sldNum" sz="quarter" idx="5"/>
          </p:nvPr>
        </p:nvSpPr>
        <p:spPr/>
        <p:txBody>
          <a:bodyPr/>
          <a:lstStyle/>
          <a:p>
            <a:fld id="{15BBCFDA-875E-B543-B61B-7BE86F07F887}" type="slidenum">
              <a:rPr lang="en-US" smtClean="0"/>
              <a:t>45</a:t>
            </a:fld>
            <a:endParaRPr lang="en-US"/>
          </a:p>
        </p:txBody>
      </p:sp>
    </p:spTree>
    <p:extLst>
      <p:ext uri="{BB962C8B-B14F-4D97-AF65-F5344CB8AC3E}">
        <p14:creationId xmlns:p14="http://schemas.microsoft.com/office/powerpoint/2010/main" val="377251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discuss the proposed service changes for August 2025. By the end of this presentation, you will better understand service changes at RTD, including the proposed changes for August 2025. We’ll also tell you how you can provide feedback and learn about the next steps in the review process. </a:t>
            </a:r>
          </a:p>
        </p:txBody>
      </p:sp>
      <p:sp>
        <p:nvSpPr>
          <p:cNvPr id="4" name="Slide Number Placeholder 3"/>
          <p:cNvSpPr>
            <a:spLocks noGrp="1"/>
          </p:cNvSpPr>
          <p:nvPr>
            <p:ph type="sldNum" sz="quarter" idx="5"/>
          </p:nvPr>
        </p:nvSpPr>
        <p:spPr/>
        <p:txBody>
          <a:bodyPr/>
          <a:lstStyle/>
          <a:p>
            <a:fld id="{15BBCFDA-875E-B543-B61B-7BE86F07F887}" type="slidenum">
              <a:rPr lang="en-US" smtClean="0"/>
              <a:t>5</a:t>
            </a:fld>
            <a:endParaRPr lang="en-US"/>
          </a:p>
        </p:txBody>
      </p:sp>
    </p:spTree>
    <p:extLst>
      <p:ext uri="{BB962C8B-B14F-4D97-AF65-F5344CB8AC3E}">
        <p14:creationId xmlns:p14="http://schemas.microsoft.com/office/powerpoint/2010/main" val="972804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over what service changes are, when they occur, and how they impact RTD services.</a:t>
            </a:r>
          </a:p>
        </p:txBody>
      </p:sp>
      <p:sp>
        <p:nvSpPr>
          <p:cNvPr id="4" name="Slide Number Placeholder 3"/>
          <p:cNvSpPr>
            <a:spLocks noGrp="1"/>
          </p:cNvSpPr>
          <p:nvPr>
            <p:ph type="sldNum" sz="quarter" idx="5"/>
          </p:nvPr>
        </p:nvSpPr>
        <p:spPr/>
        <p:txBody>
          <a:bodyPr/>
          <a:lstStyle/>
          <a:p>
            <a:fld id="{15BBCFDA-875E-B543-B61B-7BE86F07F887}" type="slidenum">
              <a:rPr lang="en-US" smtClean="0"/>
              <a:t>6</a:t>
            </a:fld>
            <a:endParaRPr lang="en-US"/>
          </a:p>
        </p:txBody>
      </p:sp>
    </p:spTree>
    <p:extLst>
      <p:ext uri="{BB962C8B-B14F-4D97-AF65-F5344CB8AC3E}">
        <p14:creationId xmlns:p14="http://schemas.microsoft.com/office/powerpoint/2010/main" val="109386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EE42-1E23-AA6B-54BF-F78748A57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E719C-6688-FE86-ECE8-48D63F9F6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3A93C-8E48-8298-FC19-22CC542A28B0}"/>
              </a:ext>
            </a:extLst>
          </p:cNvPr>
          <p:cNvSpPr>
            <a:spLocks noGrp="1"/>
          </p:cNvSpPr>
          <p:nvPr>
            <p:ph type="body" idx="1"/>
          </p:nvPr>
        </p:nvSpPr>
        <p:spPr/>
        <p:txBody>
          <a:bodyPr/>
          <a:lstStyle/>
          <a:p>
            <a:r>
              <a:rPr lang="en-US"/>
              <a:t>RTD reviews, proposes, and implements changes to its service schedules three times per year. Usually they take effect in January, May/June, and August/September.</a:t>
            </a:r>
            <a:br>
              <a:rPr lang="en-US"/>
            </a:br>
            <a:br>
              <a:rPr lang="en-US"/>
            </a:br>
            <a:r>
              <a:rPr lang="en-US"/>
              <a:t>Service changes support multiple objectives, such as increasing reliability of RTD services, improving on-time performance, enabling represented employees to select work, and accounting for changes in ridership.</a:t>
            </a:r>
          </a:p>
        </p:txBody>
      </p:sp>
      <p:sp>
        <p:nvSpPr>
          <p:cNvPr id="4" name="Slide Number Placeholder 3">
            <a:extLst>
              <a:ext uri="{FF2B5EF4-FFF2-40B4-BE49-F238E27FC236}">
                <a16:creationId xmlns:a16="http://schemas.microsoft.com/office/drawing/2014/main" id="{F25C08BA-6697-8B7E-E160-BBBE05F8CE47}"/>
              </a:ext>
            </a:extLst>
          </p:cNvPr>
          <p:cNvSpPr>
            <a:spLocks noGrp="1"/>
          </p:cNvSpPr>
          <p:nvPr>
            <p:ph type="sldNum" sz="quarter" idx="5"/>
          </p:nvPr>
        </p:nvSpPr>
        <p:spPr/>
        <p:txBody>
          <a:bodyPr/>
          <a:lstStyle/>
          <a:p>
            <a:fld id="{15BBCFDA-875E-B543-B61B-7BE86F07F887}" type="slidenum">
              <a:rPr lang="en-US" smtClean="0"/>
              <a:t>7</a:t>
            </a:fld>
            <a:endParaRPr lang="en-US"/>
          </a:p>
        </p:txBody>
      </p:sp>
    </p:spTree>
    <p:extLst>
      <p:ext uri="{BB962C8B-B14F-4D97-AF65-F5344CB8AC3E}">
        <p14:creationId xmlns:p14="http://schemas.microsoft.com/office/powerpoint/2010/main" val="1702434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five categories of Service Changes. Route Adjustments, Service Increase, Service Reduction, Seasonal Adjustment, and Schedule Timing.</a:t>
            </a:r>
            <a:br>
              <a:rPr lang="en-US"/>
            </a:br>
            <a:br>
              <a:rPr lang="en-US"/>
            </a:br>
            <a:r>
              <a:rPr lang="en-US"/>
              <a:t>Route Adjustments consist of detours or changes to routes or stops to optimize efficiency, improve accessibility, respond to changing travel patterns, or facilitate maintenance projects. </a:t>
            </a:r>
            <a:br>
              <a:rPr lang="en-US"/>
            </a:br>
            <a:br>
              <a:rPr lang="en-US"/>
            </a:br>
            <a:r>
              <a:rPr lang="en-US"/>
              <a:t>A Service Increase consists of increases to the frequency, trips, span of service, or operating hours.</a:t>
            </a:r>
            <a:br>
              <a:rPr lang="en-US"/>
            </a:br>
            <a:br>
              <a:rPr lang="en-US"/>
            </a:br>
            <a:r>
              <a:rPr lang="en-US"/>
              <a:t>A  Service Reduction consists of reductions to the frequency, trips, span of service, or operating hours. </a:t>
            </a:r>
            <a:br>
              <a:rPr lang="en-US"/>
            </a:br>
            <a:br>
              <a:rPr lang="en-US"/>
            </a:br>
            <a:r>
              <a:rPr lang="en-US"/>
              <a:t>A Seasonal Adjustment consists of temporary modifications made to bus and rail services in response to seasonal variations in demand or operational conditions. </a:t>
            </a:r>
            <a:br>
              <a:rPr lang="en-US"/>
            </a:br>
            <a:br>
              <a:rPr lang="en-US"/>
            </a:br>
            <a:r>
              <a:rPr lang="en-US"/>
              <a:t>Finally, the Schedule Timing category consists of alterations to the running time of bus and rail services, typically to better align with customer demands and trip connections, as well as improvements to on-time performances.</a:t>
            </a:r>
            <a:br>
              <a:rPr lang="en-US"/>
            </a:br>
            <a:br>
              <a:rPr lang="en-US"/>
            </a:br>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8</a:t>
            </a:fld>
            <a:endParaRPr lang="en-US"/>
          </a:p>
        </p:txBody>
      </p:sp>
    </p:spTree>
    <p:extLst>
      <p:ext uri="{BB962C8B-B14F-4D97-AF65-F5344CB8AC3E}">
        <p14:creationId xmlns:p14="http://schemas.microsoft.com/office/powerpoint/2010/main" val="61491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5A6C3-F7B0-0768-48C0-56726A5C1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F76D7-993A-37E9-62A0-F99E5270D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00D1D-8CC1-5843-F0A1-19BAF3F4D802}"/>
              </a:ext>
            </a:extLst>
          </p:cNvPr>
          <p:cNvSpPr>
            <a:spLocks noGrp="1"/>
          </p:cNvSpPr>
          <p:nvPr>
            <p:ph type="body" idx="1"/>
          </p:nvPr>
        </p:nvSpPr>
        <p:spPr/>
        <p:txBody>
          <a:bodyPr/>
          <a:lstStyle/>
          <a:p>
            <a:r>
              <a:rPr lang="en-US"/>
              <a:t>In this section, we’ll explain the proposed changes for August 2025.</a:t>
            </a:r>
          </a:p>
        </p:txBody>
      </p:sp>
      <p:sp>
        <p:nvSpPr>
          <p:cNvPr id="4" name="Slide Number Placeholder 3">
            <a:extLst>
              <a:ext uri="{FF2B5EF4-FFF2-40B4-BE49-F238E27FC236}">
                <a16:creationId xmlns:a16="http://schemas.microsoft.com/office/drawing/2014/main" id="{34C41D7C-70BE-EB58-2E18-E4DEEB0D674A}"/>
              </a:ext>
            </a:extLst>
          </p:cNvPr>
          <p:cNvSpPr>
            <a:spLocks noGrp="1"/>
          </p:cNvSpPr>
          <p:nvPr>
            <p:ph type="sldNum" sz="quarter" idx="5"/>
          </p:nvPr>
        </p:nvSpPr>
        <p:spPr/>
        <p:txBody>
          <a:bodyPr/>
          <a:lstStyle/>
          <a:p>
            <a:fld id="{15BBCFDA-875E-B543-B61B-7BE86F07F887}" type="slidenum">
              <a:rPr lang="en-US" smtClean="0"/>
              <a:t>9</a:t>
            </a:fld>
            <a:endParaRPr lang="en-US"/>
          </a:p>
        </p:txBody>
      </p:sp>
    </p:spTree>
    <p:extLst>
      <p:ext uri="{BB962C8B-B14F-4D97-AF65-F5344CB8AC3E}">
        <p14:creationId xmlns:p14="http://schemas.microsoft.com/office/powerpoint/2010/main" val="1745313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9144000"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5C20DDAC-998A-544D-9D19-F0A1E8B88BA8}" type="datetime4">
              <a:rPr lang="en-US" smtClean="0"/>
              <a:t>June 12, 2025</a:t>
            </a:fld>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Tree>
    <p:extLst>
      <p:ext uri="{BB962C8B-B14F-4D97-AF65-F5344CB8AC3E}">
        <p14:creationId xmlns:p14="http://schemas.microsoft.com/office/powerpoint/2010/main" val="3040907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Slide - no logo -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accent5">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CB26AD1E-2C8C-6849-A992-1F7C486F1F0A}" type="datetime4">
              <a:rPr lang="en-US" smtClean="0"/>
              <a:t>June 12, 2025</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White Only</a:t>
            </a:r>
          </a:p>
        </p:txBody>
      </p:sp>
    </p:spTree>
    <p:extLst>
      <p:ext uri="{BB962C8B-B14F-4D97-AF65-F5344CB8AC3E}">
        <p14:creationId xmlns:p14="http://schemas.microsoft.com/office/powerpoint/2010/main" val="213204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Slide - no logo - orang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3F603706-DD93-B948-A29F-1A09A8D53BEE}" type="datetime4">
              <a:rPr lang="en-US" smtClean="0"/>
              <a:t>June 12, 2025</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White Only</a:t>
            </a:r>
          </a:p>
        </p:txBody>
      </p:sp>
    </p:spTree>
    <p:extLst>
      <p:ext uri="{BB962C8B-B14F-4D97-AF65-F5344CB8AC3E}">
        <p14:creationId xmlns:p14="http://schemas.microsoft.com/office/powerpoint/2010/main" val="3589320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Slide - no logo - yellow">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3A9FE6B0-FADE-6243-BB7C-1626F5DC8B42}" type="datetime4">
              <a:rPr lang="en-US" smtClean="0"/>
              <a:t>June 12, 2025</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Black Only</a:t>
            </a:r>
          </a:p>
        </p:txBody>
      </p:sp>
    </p:spTree>
    <p:extLst>
      <p:ext uri="{BB962C8B-B14F-4D97-AF65-F5344CB8AC3E}">
        <p14:creationId xmlns:p14="http://schemas.microsoft.com/office/powerpoint/2010/main" val="244259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Slide - train 1">
    <p:bg>
      <p:bgPr>
        <a:blipFill dpi="0" rotWithShape="1">
          <a:blip r:embed="rId2"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AA5999E6-7DD3-D948-88F7-1CD1476FC8E7}"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406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Slide - train 2">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3F4650B5-9E6E-9B45-A4E4-2A97C97E5AE1}"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8232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7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Slide - train 3">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B583FF54-2EB2-FD46-A6F1-7D5A5936C294}"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1650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047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Slide - train 4">
    <p:bg>
      <p:bgPr>
        <a:blipFill dpi="0" rotWithShape="1">
          <a:blip r:embed="rId2" cstate="email">
            <a:alphaModFix amt="8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B7F24748-FE67-1446-87EE-76C9B840AC4A}"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02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Slide - train 5">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5C687788-2974-6B4F-93B7-5D5001A157BC}"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833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Slide - train 6">
    <p:bg>
      <p:bgPr>
        <a:blipFill dpi="0" rotWithShape="1">
          <a:blip r:embed="rId2"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5F211488-B291-FD4A-AE57-F409E141C86C}"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72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Slide - bus 1">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C43DF059-3862-2F4F-A7D5-61018294491E}"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70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9144000"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5C20DDAC-998A-544D-9D19-F0A1E8B88BA8}" type="datetime4">
              <a:rPr lang="en-US" smtClean="0"/>
              <a:t>June 12, 2025</a:t>
            </a:fld>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5" name="TextBox 4">
            <a:extLst>
              <a:ext uri="{FF2B5EF4-FFF2-40B4-BE49-F238E27FC236}">
                <a16:creationId xmlns:a16="http://schemas.microsoft.com/office/drawing/2014/main" id="{2EE1DBDF-17D5-A64C-B8DE-3959A7A6A5AE}"/>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accent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accent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7" name="Rectangle 6">
            <a:extLst>
              <a:ext uri="{FF2B5EF4-FFF2-40B4-BE49-F238E27FC236}">
                <a16:creationId xmlns:a16="http://schemas.microsoft.com/office/drawing/2014/main" id="{BE115B4C-3E15-B945-B25F-F8BA3157B894}"/>
              </a:ext>
            </a:extLst>
          </p:cNvPr>
          <p:cNvSpPr/>
          <p:nvPr userDrawn="1"/>
        </p:nvSpPr>
        <p:spPr>
          <a:xfrm>
            <a:off x="2483642" y="2118391"/>
            <a:ext cx="3928881" cy="117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1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Slide - bus 2">
    <p:bg>
      <p:bgPr>
        <a:blipFill dpi="0" rotWithShape="1">
          <a:blip r:embed="rId2"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9EFEAC7C-5832-5240-AFE0-ACD175E429EE}"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01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Slide - bus 3">
    <p:bg>
      <p:bgPr>
        <a:blipFill dpi="0" rotWithShape="1">
          <a:blip r:embed="rId2"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E0A0109B-7205-1743-AED4-2F2E9B708AC1}"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40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Slide - bus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72D5C621-102C-044D-9D17-019C73CD3C79}"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66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Title Slide - bus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72D5C621-102C-044D-9D17-019C73CD3C79}"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366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Slide - bus 5">
    <p:bg>
      <p:bgPr>
        <a:blipFill dpi="0" rotWithShape="1">
          <a:blip r:embed="rId2"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8FEAB0E2-78B1-CA44-AECE-7B631CC1D5AE}"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394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1">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753AD7C2-38DF-194A-BC51-C717ABBFFE6F}"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67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2">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4842EE38-ED3F-9947-841A-F5984694FC9C}"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91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DB3C3B8A-5A1A-AB4F-BD9A-1100609AF5F7}" type="datetime4">
              <a:rPr lang="en-US" smtClean="0"/>
              <a:t>June 12, 2025</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54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7663F36-032F-9446-80A3-2701CB57D483}"/>
              </a:ext>
            </a:extLst>
          </p:cNvPr>
          <p:cNvSpPr>
            <a:spLocks noGrp="1"/>
          </p:cNvSpPr>
          <p:nvPr>
            <p:ph type="dt" sz="half" idx="10"/>
          </p:nvPr>
        </p:nvSpPr>
        <p:spPr/>
        <p:txBody>
          <a:bodyPr/>
          <a:lstStyle/>
          <a:p>
            <a:fld id="{70F353BF-21A4-7949-A881-10526EA04F33}"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7" name="Picture Placeholder 6">
            <a:extLst>
              <a:ext uri="{FF2B5EF4-FFF2-40B4-BE49-F238E27FC236}">
                <a16:creationId xmlns:a16="http://schemas.microsoft.com/office/drawing/2014/main" id="{5F74C1B1-83AB-C34C-9002-ED4F91FA4822}"/>
              </a:ext>
            </a:extLst>
          </p:cNvPr>
          <p:cNvSpPr>
            <a:spLocks noGrp="1"/>
          </p:cNvSpPr>
          <p:nvPr>
            <p:ph type="pic" sz="quarter" idx="11" hasCustomPrompt="1"/>
          </p:nvPr>
        </p:nvSpPr>
        <p:spPr>
          <a:xfrm>
            <a:off x="0" y="0"/>
            <a:ext cx="12192000" cy="6858000"/>
          </a:xfrm>
        </p:spPr>
        <p:txBody>
          <a:bodyPr/>
          <a:lstStyle>
            <a:lvl1pPr>
              <a:buNone/>
              <a:defRPr/>
            </a:lvl1pPr>
          </a:lstStyle>
          <a:p>
            <a:r>
              <a:rPr lang="en-US"/>
              <a:t>Drag and Drop Photo</a:t>
            </a:r>
          </a:p>
        </p:txBody>
      </p:sp>
    </p:spTree>
    <p:extLst>
      <p:ext uri="{BB962C8B-B14F-4D97-AF65-F5344CB8AC3E}">
        <p14:creationId xmlns:p14="http://schemas.microsoft.com/office/powerpoint/2010/main" val="3495858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10216450" cy="4559402"/>
          </a:xfrm>
        </p:spPr>
        <p:txBody>
          <a:bodyPr/>
          <a:lstStyle>
            <a:lvl1pPr>
              <a:lnSpc>
                <a:spcPct val="100000"/>
              </a:lnSpc>
              <a:buClr>
                <a:schemeClr val="accent1"/>
              </a:buClr>
              <a:buSzPct val="150000"/>
              <a:defRPr/>
            </a:lvl1pPr>
            <a:lvl2pPr>
              <a:lnSpc>
                <a:spcPct val="100000"/>
              </a:lnSpc>
              <a:buClr>
                <a:schemeClr val="accent1"/>
              </a:buClr>
              <a:buSzPct val="150000"/>
              <a:defRPr/>
            </a:lvl2pPr>
            <a:lvl3pPr>
              <a:lnSpc>
                <a:spcPct val="100000"/>
              </a:lnSpc>
              <a:buClr>
                <a:schemeClr val="accent1"/>
              </a:buClr>
              <a:buSzPct val="150000"/>
              <a:defRPr/>
            </a:lvl3pPr>
            <a:lvl4pPr>
              <a:lnSpc>
                <a:spcPct val="100000"/>
              </a:lnSpc>
              <a:buClr>
                <a:schemeClr val="accent1"/>
              </a:buClr>
              <a:buSzPct val="150000"/>
              <a:defRPr/>
            </a:lvl4pPr>
            <a:lvl5pPr>
              <a:lnSpc>
                <a:spcPct val="100000"/>
              </a:lnSpc>
              <a:buClr>
                <a:schemeClr val="accent1"/>
              </a:buClr>
              <a:buSzPct val="150000"/>
              <a:defRPr sz="12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D8CA2B82-A0F6-F04E-B753-CD1A74DDE7D4}"/>
              </a:ext>
            </a:extLst>
          </p:cNvPr>
          <p:cNvSpPr>
            <a:spLocks noGrp="1"/>
          </p:cNvSpPr>
          <p:nvPr>
            <p:ph type="dt" sz="half" idx="11"/>
          </p:nvPr>
        </p:nvSpPr>
        <p:spPr/>
        <p:txBody>
          <a:bodyPr/>
          <a:lstStyle/>
          <a:p>
            <a:fld id="{8574B590-26A3-F947-9C5B-8C3953C210F5}"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A7588EB5-D554-6D4E-9830-E9C44C91CE9D}"/>
              </a:ext>
            </a:extLst>
          </p:cNvPr>
          <p:cNvSpPr>
            <a:spLocks noGrp="1"/>
          </p:cNvSpPr>
          <p:nvPr>
            <p:ph type="ftr" sz="quarter" idx="1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6AF1E7BA-2F9E-424D-BFD4-AF6E251976BA}"/>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378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20E5365A-C3E0-EA4B-91CB-E5AC9D71EA7B}" type="datetime4">
              <a:rPr lang="en-US" smtClean="0"/>
              <a:t>June 12, 2025</a:t>
            </a:fld>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useBgFill="1">
        <p:nvSpPr>
          <p:cNvPr id="6" name="Picture Placeholder 5">
            <a:extLst>
              <a:ext uri="{FF2B5EF4-FFF2-40B4-BE49-F238E27FC236}">
                <a16:creationId xmlns:a16="http://schemas.microsoft.com/office/drawing/2014/main" id="{031952AA-BFDD-E04D-90EE-D345E6379813}"/>
              </a:ext>
            </a:extLst>
          </p:cNvPr>
          <p:cNvSpPr>
            <a:spLocks noGrp="1"/>
          </p:cNvSpPr>
          <p:nvPr>
            <p:ph type="pic" sz="quarter" idx="11" hasCustomPrompt="1"/>
          </p:nvPr>
        </p:nvSpPr>
        <p:spPr>
          <a:xfrm>
            <a:off x="8379518" y="648130"/>
            <a:ext cx="3546475" cy="5539151"/>
          </a:xfrm>
        </p:spPr>
        <p:txBody>
          <a:bodyPr/>
          <a:lstStyle>
            <a:lvl1pPr algn="ctr">
              <a:buNone/>
              <a:defRPr/>
            </a:lvl1pPr>
          </a:lstStyle>
          <a:p>
            <a:r>
              <a:rPr lang="en-US"/>
              <a:t>Drag and Drop Photo </a:t>
            </a:r>
          </a:p>
        </p:txBody>
      </p:sp>
    </p:spTree>
    <p:extLst>
      <p:ext uri="{BB962C8B-B14F-4D97-AF65-F5344CB8AC3E}">
        <p14:creationId xmlns:p14="http://schemas.microsoft.com/office/powerpoint/2010/main" val="199277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Text - re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lvl1pPr>
              <a:defRPr>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10216450" cy="4559402"/>
          </a:xfrm>
        </p:spPr>
        <p:txBody>
          <a:bodyPr/>
          <a:lstStyle>
            <a:lvl1pPr>
              <a:buClr>
                <a:schemeClr val="bg1"/>
              </a:buClr>
              <a:buSzPct val="150000"/>
              <a:defRPr>
                <a:solidFill>
                  <a:schemeClr val="bg1"/>
                </a:solidFill>
              </a:defRPr>
            </a:lvl1pPr>
            <a:lvl2pPr>
              <a:buClr>
                <a:schemeClr val="bg1"/>
              </a:buClr>
              <a:buSzPct val="150000"/>
              <a:defRPr>
                <a:solidFill>
                  <a:schemeClr val="bg1"/>
                </a:solidFill>
              </a:defRPr>
            </a:lvl2pPr>
            <a:lvl3pPr>
              <a:buClr>
                <a:schemeClr val="bg1"/>
              </a:buClr>
              <a:buSzPct val="150000"/>
              <a:defRPr>
                <a:solidFill>
                  <a:schemeClr val="bg1"/>
                </a:solidFill>
              </a:defRPr>
            </a:lvl3pPr>
            <a:lvl4pPr>
              <a:buClr>
                <a:schemeClr val="bg1"/>
              </a:buClr>
              <a:buSzPct val="150000"/>
              <a:defRPr>
                <a:solidFill>
                  <a:schemeClr val="bg1"/>
                </a:solidFill>
              </a:defRPr>
            </a:lvl4pPr>
            <a:lvl5pPr>
              <a:buClr>
                <a:schemeClr val="bg1"/>
              </a:buClr>
              <a:buSzPct val="150000"/>
              <a:defRPr sz="120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D8CA2B82-A0F6-F04E-B753-CD1A74DDE7D4}"/>
              </a:ext>
            </a:extLst>
          </p:cNvPr>
          <p:cNvSpPr>
            <a:spLocks noGrp="1"/>
          </p:cNvSpPr>
          <p:nvPr>
            <p:ph type="dt" sz="half" idx="11"/>
          </p:nvPr>
        </p:nvSpPr>
        <p:spPr/>
        <p:txBody>
          <a:bodyPr/>
          <a:lstStyle/>
          <a:p>
            <a:fld id="{F07A8950-48A6-4E4D-8888-457A535C2F85}"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A7588EB5-D554-6D4E-9830-E9C44C91CE9D}"/>
              </a:ext>
            </a:extLst>
          </p:cNvPr>
          <p:cNvSpPr>
            <a:spLocks noGrp="1"/>
          </p:cNvSpPr>
          <p:nvPr>
            <p:ph type="ftr" sz="quarter" idx="1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6AF1E7BA-2F9E-424D-BFD4-AF6E251976BA}"/>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4480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Text + Photo 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7615064" y="1796948"/>
            <a:ext cx="4089400" cy="4559402"/>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F0586561-E4F0-3040-8312-251FFA74CF4C}"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794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 Text + Photo 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3E1FDD-E47A-024C-BF30-88EC7C1B988D}"/>
              </a:ext>
            </a:extLst>
          </p:cNvPr>
          <p:cNvSpPr/>
          <p:nvPr userDrawn="1"/>
        </p:nvSpPr>
        <p:spPr>
          <a:xfrm>
            <a:off x="7646258" y="2074150"/>
            <a:ext cx="4364063" cy="404505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6988444"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9" y="1796948"/>
            <a:ext cx="6689294"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7449519" y="1772847"/>
            <a:ext cx="4355451" cy="4045058"/>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BB1993BE-428F-BA47-9EE4-71E210312F83}"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88355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 + Title +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4927600"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610408" y="1796948"/>
            <a:ext cx="4089400" cy="4559402"/>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C8AB3194-B26C-E748-BF7E-38AF756A807E}"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119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Photo L + Title + Text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7693830" y="210142"/>
            <a:ext cx="41148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7803464" y="1463219"/>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7651497" y="1796948"/>
            <a:ext cx="4157133"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1" y="0"/>
            <a:ext cx="7482167" cy="6858000"/>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FF387C02-0B8A-8541-9B63-4663BC3CE1AD}"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1240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Photo L + Title + Text Re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7693830" y="210142"/>
            <a:ext cx="4114800" cy="1325563"/>
          </a:xfrm>
        </p:spPr>
        <p:txBody>
          <a:bodyPr/>
          <a:lstStyle>
            <a:lvl1pPr>
              <a:defRPr>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7803464" y="1463219"/>
            <a:ext cx="2433234" cy="9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7651497" y="1796948"/>
            <a:ext cx="4157133" cy="4559402"/>
          </a:xfrm>
          <a:noFill/>
        </p:spPr>
        <p:txBody>
          <a:bodyPr/>
          <a:lstStyle>
            <a:lvl1pPr marL="285750" indent="-285750">
              <a:buClr>
                <a:schemeClr val="bg1"/>
              </a:buClr>
              <a:buFont typeface="Wingdings" pitchFamily="2" charset="2"/>
              <a:buChar char="§"/>
              <a:defRPr>
                <a:solidFill>
                  <a:schemeClr val="bg1"/>
                </a:solidFill>
              </a:defRPr>
            </a:lvl1pPr>
            <a:lvl2pPr marL="742950" indent="-285750">
              <a:buClr>
                <a:schemeClr val="bg1"/>
              </a:buClr>
              <a:buFont typeface="Wingdings" pitchFamily="2" charset="2"/>
              <a:buChar char="§"/>
              <a:defRPr>
                <a:solidFill>
                  <a:schemeClr val="bg1"/>
                </a:solidFill>
              </a:defRPr>
            </a:lvl2pPr>
            <a:lvl3pPr marL="1200150" indent="-285750">
              <a:buClr>
                <a:schemeClr val="bg1"/>
              </a:buClr>
              <a:buFont typeface="Wingdings" pitchFamily="2" charset="2"/>
              <a:buChar char="§"/>
              <a:defRPr>
                <a:solidFill>
                  <a:schemeClr val="bg1"/>
                </a:solidFill>
              </a:defRPr>
            </a:lvl3pPr>
            <a:lvl4pPr marL="1543050" indent="-171450">
              <a:buClr>
                <a:schemeClr val="bg1"/>
              </a:buClr>
              <a:buFont typeface="Wingdings" pitchFamily="2" charset="2"/>
              <a:buChar char="§"/>
              <a:defRPr>
                <a:solidFill>
                  <a:schemeClr val="bg1"/>
                </a:solidFill>
              </a:defRPr>
            </a:lvl4pPr>
            <a:lvl5pPr marL="2000250" indent="-171450">
              <a:buClr>
                <a:schemeClr val="bg1"/>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1" y="0"/>
            <a:ext cx="7482167" cy="6858000"/>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9FEF9661-C9FE-5243-9AFE-D7554AA82628}"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2259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Text + 2Phot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6" name="Picture Placeholder 2">
            <a:extLst>
              <a:ext uri="{FF2B5EF4-FFF2-40B4-BE49-F238E27FC236}">
                <a16:creationId xmlns:a16="http://schemas.microsoft.com/office/drawing/2014/main" id="{21CCB728-1A89-574A-BD1E-1F7CABD70964}"/>
              </a:ext>
            </a:extLst>
          </p:cNvPr>
          <p:cNvSpPr>
            <a:spLocks noGrp="1"/>
          </p:cNvSpPr>
          <p:nvPr>
            <p:ph type="pic" sz="quarter" idx="12" hasCustomPrompt="1"/>
          </p:nvPr>
        </p:nvSpPr>
        <p:spPr>
          <a:xfrm>
            <a:off x="7615064" y="4249315"/>
            <a:ext cx="4089400" cy="2107035"/>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A9DB09AF-8F07-704F-928F-33260AD72A1C}"/>
              </a:ext>
            </a:extLst>
          </p:cNvPr>
          <p:cNvSpPr>
            <a:spLocks noGrp="1"/>
          </p:cNvSpPr>
          <p:nvPr>
            <p:ph type="dt" sz="half" idx="13"/>
          </p:nvPr>
        </p:nvSpPr>
        <p:spPr/>
        <p:txBody>
          <a:bodyPr/>
          <a:lstStyle/>
          <a:p>
            <a:fld id="{280A9889-05F8-9B4A-9796-12ABCDAEFD12}"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3CD5D1F-DB1F-2F41-8740-D69775DA2720}"/>
              </a:ext>
            </a:extLst>
          </p:cNvPr>
          <p:cNvSpPr>
            <a:spLocks noGrp="1"/>
          </p:cNvSpPr>
          <p:nvPr>
            <p:ph type="ftr" sz="quarter" idx="14"/>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CA4B868F-E994-1746-A970-7E4E7D63445E}"/>
              </a:ext>
            </a:extLst>
          </p:cNvPr>
          <p:cNvSpPr>
            <a:spLocks noGrp="1"/>
          </p:cNvSpPr>
          <p:nvPr>
            <p:ph type="sldNum" sz="quarter" idx="15"/>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11" name="Picture Placeholder 2">
            <a:extLst>
              <a:ext uri="{FF2B5EF4-FFF2-40B4-BE49-F238E27FC236}">
                <a16:creationId xmlns:a16="http://schemas.microsoft.com/office/drawing/2014/main" id="{13BCC5A4-2CA6-CC4C-AD68-9EAA89CCC5AA}"/>
              </a:ext>
            </a:extLst>
          </p:cNvPr>
          <p:cNvSpPr>
            <a:spLocks noGrp="1"/>
          </p:cNvSpPr>
          <p:nvPr>
            <p:ph type="pic" sz="quarter" idx="16" hasCustomPrompt="1"/>
          </p:nvPr>
        </p:nvSpPr>
        <p:spPr>
          <a:xfrm>
            <a:off x="7615064" y="1818349"/>
            <a:ext cx="4089400" cy="2107035"/>
          </a:xfrm>
        </p:spPr>
        <p:txBody>
          <a:bodyPr/>
          <a:lstStyle>
            <a:lvl1pPr algn="ctr">
              <a:buNone/>
              <a:defRPr/>
            </a:lvl1pPr>
          </a:lstStyle>
          <a:p>
            <a:r>
              <a:rPr lang="en-US"/>
              <a:t>Drag and Drop Photo</a:t>
            </a:r>
          </a:p>
        </p:txBody>
      </p:sp>
    </p:spTree>
    <p:extLst>
      <p:ext uri="{BB962C8B-B14F-4D97-AF65-F5344CB8AC3E}">
        <p14:creationId xmlns:p14="http://schemas.microsoft.com/office/powerpoint/2010/main" val="916737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Text + Sidebar+ Phot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6" name="Picture Placeholder 2">
            <a:extLst>
              <a:ext uri="{FF2B5EF4-FFF2-40B4-BE49-F238E27FC236}">
                <a16:creationId xmlns:a16="http://schemas.microsoft.com/office/drawing/2014/main" id="{21CCB728-1A89-574A-BD1E-1F7CABD70964}"/>
              </a:ext>
            </a:extLst>
          </p:cNvPr>
          <p:cNvSpPr>
            <a:spLocks noGrp="1"/>
          </p:cNvSpPr>
          <p:nvPr>
            <p:ph type="pic" sz="quarter" idx="12" hasCustomPrompt="1"/>
          </p:nvPr>
        </p:nvSpPr>
        <p:spPr>
          <a:xfrm>
            <a:off x="7615064" y="4249315"/>
            <a:ext cx="4089400" cy="2107035"/>
          </a:xfrm>
        </p:spPr>
        <p:txBody>
          <a:bodyPr/>
          <a:lstStyle>
            <a:lvl1pPr algn="ctr">
              <a:buNone/>
              <a:defRPr/>
            </a:lvl1pPr>
          </a:lstStyle>
          <a:p>
            <a:r>
              <a:rPr lang="en-US"/>
              <a:t>Drag and Drop Photo</a:t>
            </a:r>
          </a:p>
        </p:txBody>
      </p:sp>
      <p:sp>
        <p:nvSpPr>
          <p:cNvPr id="9" name="Rectangle 8">
            <a:extLst>
              <a:ext uri="{FF2B5EF4-FFF2-40B4-BE49-F238E27FC236}">
                <a16:creationId xmlns:a16="http://schemas.microsoft.com/office/drawing/2014/main" id="{275982A1-9BF5-7D45-A173-0A28EBAE343E}"/>
              </a:ext>
            </a:extLst>
          </p:cNvPr>
          <p:cNvSpPr/>
          <p:nvPr userDrawn="1"/>
        </p:nvSpPr>
        <p:spPr>
          <a:xfrm>
            <a:off x="7615064" y="1796947"/>
            <a:ext cx="4642251" cy="22863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5BB7C57D-2E04-D54D-9FE1-E637F369F609}"/>
              </a:ext>
            </a:extLst>
          </p:cNvPr>
          <p:cNvSpPr>
            <a:spLocks noGrp="1"/>
          </p:cNvSpPr>
          <p:nvPr>
            <p:ph type="body" sz="quarter" idx="13" hasCustomPrompt="1"/>
          </p:nvPr>
        </p:nvSpPr>
        <p:spPr>
          <a:xfrm>
            <a:off x="7787883" y="1944060"/>
            <a:ext cx="3826002" cy="2023992"/>
          </a:xfrm>
        </p:spPr>
        <p:txBody>
          <a:bodyPr/>
          <a:lstStyle>
            <a:lvl1pPr marL="0">
              <a:buNone/>
              <a:defRPr sz="1800"/>
            </a:lvl1pPr>
            <a:lvl2pPr algn="l">
              <a:buFont typeface="Arial" panose="020B0604020202020204" pitchFamily="34" charset="0"/>
              <a:buNone/>
              <a:defRPr/>
            </a:lvl2pPr>
            <a:lvl3pPr>
              <a:buNone/>
              <a:defRPr/>
            </a:lvl3pPr>
            <a:lvl4pPr>
              <a:buNone/>
              <a:defRPr/>
            </a:lvl4pPr>
            <a:lvl5pPr>
              <a:buNone/>
              <a:defRPr/>
            </a:lvl5pPr>
          </a:lstStyle>
          <a:p>
            <a:pPr lvl="0"/>
            <a:r>
              <a:rPr lang="en-US"/>
              <a:t>Sidebar text box</a:t>
            </a:r>
          </a:p>
        </p:txBody>
      </p:sp>
      <p:sp>
        <p:nvSpPr>
          <p:cNvPr id="2" name="Date Placeholder 1">
            <a:extLst>
              <a:ext uri="{FF2B5EF4-FFF2-40B4-BE49-F238E27FC236}">
                <a16:creationId xmlns:a16="http://schemas.microsoft.com/office/drawing/2014/main" id="{4399BEC6-B4AE-5442-B374-C080D0EE71ED}"/>
              </a:ext>
            </a:extLst>
          </p:cNvPr>
          <p:cNvSpPr>
            <a:spLocks noGrp="1"/>
          </p:cNvSpPr>
          <p:nvPr>
            <p:ph type="dt" sz="half" idx="14"/>
          </p:nvPr>
        </p:nvSpPr>
        <p:spPr/>
        <p:txBody>
          <a:bodyPr/>
          <a:lstStyle/>
          <a:p>
            <a:fld id="{3080E898-BBD5-7C43-BF33-2132205336D5}"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256EB475-A18C-A847-9716-E368CDE67146}"/>
              </a:ext>
            </a:extLst>
          </p:cNvPr>
          <p:cNvSpPr>
            <a:spLocks noGrp="1"/>
          </p:cNvSpPr>
          <p:nvPr>
            <p:ph type="ftr" sz="quarter" idx="1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22D901EC-5C53-B747-9629-C60D56203B19}"/>
              </a:ext>
            </a:extLst>
          </p:cNvPr>
          <p:cNvSpPr>
            <a:spLocks noGrp="1"/>
          </p:cNvSpPr>
          <p:nvPr>
            <p:ph type="sldNum" sz="quarter" idx="1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7484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 Text + Sideba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3DB30B5-F23D-6248-B39F-4539056095B9}"/>
              </a:ext>
            </a:extLst>
          </p:cNvPr>
          <p:cNvSpPr/>
          <p:nvPr userDrawn="1"/>
        </p:nvSpPr>
        <p:spPr>
          <a:xfrm>
            <a:off x="7615064" y="1796947"/>
            <a:ext cx="4642251" cy="22863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5FA96D02-461E-0646-8C55-DE5124F13B9E}"/>
              </a:ext>
            </a:extLst>
          </p:cNvPr>
          <p:cNvSpPr>
            <a:spLocks noGrp="1"/>
          </p:cNvSpPr>
          <p:nvPr>
            <p:ph type="body" sz="quarter" idx="13" hasCustomPrompt="1"/>
          </p:nvPr>
        </p:nvSpPr>
        <p:spPr>
          <a:xfrm>
            <a:off x="7787883" y="1944060"/>
            <a:ext cx="3826002" cy="2023992"/>
          </a:xfrm>
        </p:spPr>
        <p:txBody>
          <a:bodyPr/>
          <a:lstStyle>
            <a:lvl1pPr marL="0">
              <a:buNone/>
              <a:defRPr sz="1800"/>
            </a:lvl1pPr>
            <a:lvl2pPr algn="l">
              <a:buFont typeface="Arial" panose="020B0604020202020204" pitchFamily="34" charset="0"/>
              <a:buNone/>
              <a:defRPr/>
            </a:lvl2pPr>
            <a:lvl3pPr>
              <a:buNone/>
              <a:defRPr/>
            </a:lvl3pPr>
            <a:lvl4pPr>
              <a:buNone/>
              <a:defRPr/>
            </a:lvl4pPr>
            <a:lvl5pPr>
              <a:buNone/>
              <a:defRPr/>
            </a:lvl5pPr>
          </a:lstStyle>
          <a:p>
            <a:pPr lvl="0"/>
            <a:r>
              <a:rPr lang="en-US"/>
              <a:t>Sidebar text box</a:t>
            </a:r>
          </a:p>
        </p:txBody>
      </p:sp>
      <p:sp>
        <p:nvSpPr>
          <p:cNvPr id="2" name="Date Placeholder 1">
            <a:extLst>
              <a:ext uri="{FF2B5EF4-FFF2-40B4-BE49-F238E27FC236}">
                <a16:creationId xmlns:a16="http://schemas.microsoft.com/office/drawing/2014/main" id="{082E7F40-6BD5-A549-8616-7875A5555107}"/>
              </a:ext>
            </a:extLst>
          </p:cNvPr>
          <p:cNvSpPr>
            <a:spLocks noGrp="1"/>
          </p:cNvSpPr>
          <p:nvPr>
            <p:ph type="dt" sz="half" idx="14"/>
          </p:nvPr>
        </p:nvSpPr>
        <p:spPr/>
        <p:txBody>
          <a:bodyPr/>
          <a:lstStyle/>
          <a:p>
            <a:fld id="{11496F3B-A554-BD4F-BBAB-2488317340C0}"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7FA69371-1880-A44A-9EC6-08170225CD57}"/>
              </a:ext>
            </a:extLst>
          </p:cNvPr>
          <p:cNvSpPr>
            <a:spLocks noGrp="1"/>
          </p:cNvSpPr>
          <p:nvPr>
            <p:ph type="ftr" sz="quarter" idx="1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039F03D8-1954-2841-A14A-E0F53A17CDB0}"/>
              </a:ext>
            </a:extLst>
          </p:cNvPr>
          <p:cNvSpPr>
            <a:spLocks noGrp="1"/>
          </p:cNvSpPr>
          <p:nvPr>
            <p:ph type="sldNum" sz="quarter" idx="1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8815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ext + Chart or 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56410" y="1796948"/>
            <a:ext cx="5425182"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F8A107B5-D602-9F4F-B85A-1241EFD637C8}"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11">
            <a:extLst>
              <a:ext uri="{FF2B5EF4-FFF2-40B4-BE49-F238E27FC236}">
                <a16:creationId xmlns:a16="http://schemas.microsoft.com/office/drawing/2014/main" id="{6D945255-6C09-4C4F-9C82-A941C75DF43E}"/>
              </a:ext>
            </a:extLst>
          </p:cNvPr>
          <p:cNvSpPr>
            <a:spLocks noGrp="1"/>
          </p:cNvSpPr>
          <p:nvPr>
            <p:ph sz="quarter" idx="16"/>
          </p:nvPr>
        </p:nvSpPr>
        <p:spPr>
          <a:xfrm>
            <a:off x="611188" y="1797050"/>
            <a:ext cx="5087937" cy="45593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67936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TableofContents">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4BA9B38E-9079-BF44-AAD5-1517992F94A5}" type="datetime4">
              <a:rPr lang="en-US" smtClean="0"/>
              <a:t>June 12, 2025</a:t>
            </a:fld>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20" name="Text Placeholder 18">
            <a:extLst>
              <a:ext uri="{FF2B5EF4-FFF2-40B4-BE49-F238E27FC236}">
                <a16:creationId xmlns:a16="http://schemas.microsoft.com/office/drawing/2014/main" id="{AB4BC768-5692-E14C-9FDE-18343D34E143}"/>
              </a:ext>
            </a:extLst>
          </p:cNvPr>
          <p:cNvSpPr>
            <a:spLocks noGrp="1"/>
          </p:cNvSpPr>
          <p:nvPr>
            <p:ph type="body" sz="quarter" idx="11" hasCustomPrompt="1"/>
          </p:nvPr>
        </p:nvSpPr>
        <p:spPr>
          <a:xfrm>
            <a:off x="9535577" y="1135390"/>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1" name="Text Placeholder 18">
            <a:extLst>
              <a:ext uri="{FF2B5EF4-FFF2-40B4-BE49-F238E27FC236}">
                <a16:creationId xmlns:a16="http://schemas.microsoft.com/office/drawing/2014/main" id="{8B369309-D558-8647-ACDA-2AD79C5A5A02}"/>
              </a:ext>
            </a:extLst>
          </p:cNvPr>
          <p:cNvSpPr>
            <a:spLocks noGrp="1"/>
          </p:cNvSpPr>
          <p:nvPr>
            <p:ph type="body" sz="quarter" idx="12" hasCustomPrompt="1"/>
          </p:nvPr>
        </p:nvSpPr>
        <p:spPr>
          <a:xfrm>
            <a:off x="9535577" y="2695167"/>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2" name="Text Placeholder 18">
            <a:extLst>
              <a:ext uri="{FF2B5EF4-FFF2-40B4-BE49-F238E27FC236}">
                <a16:creationId xmlns:a16="http://schemas.microsoft.com/office/drawing/2014/main" id="{76AB9DA9-E76F-7543-A353-B533B3385E33}"/>
              </a:ext>
            </a:extLst>
          </p:cNvPr>
          <p:cNvSpPr>
            <a:spLocks noGrp="1"/>
          </p:cNvSpPr>
          <p:nvPr>
            <p:ph type="body" sz="quarter" idx="13" hasCustomPrompt="1"/>
          </p:nvPr>
        </p:nvSpPr>
        <p:spPr>
          <a:xfrm>
            <a:off x="9535577" y="4195633"/>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3" name="Text Placeholder 18">
            <a:extLst>
              <a:ext uri="{FF2B5EF4-FFF2-40B4-BE49-F238E27FC236}">
                <a16:creationId xmlns:a16="http://schemas.microsoft.com/office/drawing/2014/main" id="{DA73146C-A124-E948-893F-2C9E72FCA94F}"/>
              </a:ext>
            </a:extLst>
          </p:cNvPr>
          <p:cNvSpPr>
            <a:spLocks noGrp="1"/>
          </p:cNvSpPr>
          <p:nvPr>
            <p:ph type="body" sz="quarter" idx="14" hasCustomPrompt="1"/>
          </p:nvPr>
        </p:nvSpPr>
        <p:spPr>
          <a:xfrm>
            <a:off x="9535577" y="5841517"/>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4" name="Picture Placeholder 17">
            <a:extLst>
              <a:ext uri="{FF2B5EF4-FFF2-40B4-BE49-F238E27FC236}">
                <a16:creationId xmlns:a16="http://schemas.microsoft.com/office/drawing/2014/main" id="{0F1E751F-3AD0-5D40-A92A-B0488C585568}"/>
              </a:ext>
            </a:extLst>
          </p:cNvPr>
          <p:cNvSpPr>
            <a:spLocks noGrp="1"/>
          </p:cNvSpPr>
          <p:nvPr>
            <p:ph type="pic" sz="quarter" idx="23" hasCustomPrompt="1"/>
          </p:nvPr>
        </p:nvSpPr>
        <p:spPr>
          <a:xfrm>
            <a:off x="8534399" y="892311"/>
            <a:ext cx="685800" cy="685800"/>
          </a:xfrm>
        </p:spPr>
        <p:txBody>
          <a:bodyPr/>
          <a:lstStyle>
            <a:lvl1pPr>
              <a:buNone/>
              <a:defRPr sz="900"/>
            </a:lvl1pPr>
          </a:lstStyle>
          <a:p>
            <a:r>
              <a:rPr lang="en-US"/>
              <a:t>Icon</a:t>
            </a:r>
          </a:p>
        </p:txBody>
      </p:sp>
      <p:sp>
        <p:nvSpPr>
          <p:cNvPr id="25" name="Picture Placeholder 17">
            <a:extLst>
              <a:ext uri="{FF2B5EF4-FFF2-40B4-BE49-F238E27FC236}">
                <a16:creationId xmlns:a16="http://schemas.microsoft.com/office/drawing/2014/main" id="{2C7E38BF-29D1-BB47-8CE2-F2EC0E261243}"/>
              </a:ext>
            </a:extLst>
          </p:cNvPr>
          <p:cNvSpPr>
            <a:spLocks noGrp="1"/>
          </p:cNvSpPr>
          <p:nvPr>
            <p:ph type="pic" sz="quarter" idx="24" hasCustomPrompt="1"/>
          </p:nvPr>
        </p:nvSpPr>
        <p:spPr>
          <a:xfrm>
            <a:off x="8534400" y="2337162"/>
            <a:ext cx="685800" cy="685800"/>
          </a:xfrm>
        </p:spPr>
        <p:txBody>
          <a:bodyPr/>
          <a:lstStyle>
            <a:lvl1pPr>
              <a:buNone/>
              <a:defRPr sz="900"/>
            </a:lvl1pPr>
          </a:lstStyle>
          <a:p>
            <a:r>
              <a:rPr lang="en-US"/>
              <a:t>Icon</a:t>
            </a:r>
          </a:p>
        </p:txBody>
      </p:sp>
      <p:sp>
        <p:nvSpPr>
          <p:cNvPr id="26" name="Picture Placeholder 17">
            <a:extLst>
              <a:ext uri="{FF2B5EF4-FFF2-40B4-BE49-F238E27FC236}">
                <a16:creationId xmlns:a16="http://schemas.microsoft.com/office/drawing/2014/main" id="{1FCA255C-DF16-0048-9FD4-A4C1703016FC}"/>
              </a:ext>
            </a:extLst>
          </p:cNvPr>
          <p:cNvSpPr>
            <a:spLocks noGrp="1"/>
          </p:cNvSpPr>
          <p:nvPr>
            <p:ph type="pic" sz="quarter" idx="25" hasCustomPrompt="1"/>
          </p:nvPr>
        </p:nvSpPr>
        <p:spPr>
          <a:xfrm>
            <a:off x="8534400" y="3915701"/>
            <a:ext cx="685800" cy="685800"/>
          </a:xfrm>
        </p:spPr>
        <p:txBody>
          <a:bodyPr/>
          <a:lstStyle>
            <a:lvl1pPr>
              <a:buNone/>
              <a:defRPr sz="900"/>
            </a:lvl1pPr>
          </a:lstStyle>
          <a:p>
            <a:r>
              <a:rPr lang="en-US"/>
              <a:t>Icon</a:t>
            </a:r>
          </a:p>
        </p:txBody>
      </p:sp>
      <p:sp>
        <p:nvSpPr>
          <p:cNvPr id="27" name="Picture Placeholder 17">
            <a:extLst>
              <a:ext uri="{FF2B5EF4-FFF2-40B4-BE49-F238E27FC236}">
                <a16:creationId xmlns:a16="http://schemas.microsoft.com/office/drawing/2014/main" id="{E2DF9251-2292-7D45-B982-B39F1D7173B4}"/>
              </a:ext>
            </a:extLst>
          </p:cNvPr>
          <p:cNvSpPr>
            <a:spLocks noGrp="1"/>
          </p:cNvSpPr>
          <p:nvPr>
            <p:ph type="pic" sz="quarter" idx="26" hasCustomPrompt="1"/>
          </p:nvPr>
        </p:nvSpPr>
        <p:spPr>
          <a:xfrm>
            <a:off x="8534398" y="5567420"/>
            <a:ext cx="685800" cy="685800"/>
          </a:xfrm>
        </p:spPr>
        <p:txBody>
          <a:bodyPr/>
          <a:lstStyle>
            <a:lvl1pPr>
              <a:buNone/>
              <a:defRPr sz="900"/>
            </a:lvl1pPr>
          </a:lstStyle>
          <a:p>
            <a:r>
              <a:rPr lang="en-US"/>
              <a:t>Icon</a:t>
            </a:r>
          </a:p>
        </p:txBody>
      </p:sp>
      <p:sp>
        <p:nvSpPr>
          <p:cNvPr id="28" name="Text Placeholder 20">
            <a:extLst>
              <a:ext uri="{FF2B5EF4-FFF2-40B4-BE49-F238E27FC236}">
                <a16:creationId xmlns:a16="http://schemas.microsoft.com/office/drawing/2014/main" id="{BD55F6F5-5C2D-0E47-A0DF-B14ED057FF81}"/>
              </a:ext>
            </a:extLst>
          </p:cNvPr>
          <p:cNvSpPr>
            <a:spLocks noGrp="1"/>
          </p:cNvSpPr>
          <p:nvPr>
            <p:ph type="body" sz="quarter" idx="27" hasCustomPrompt="1"/>
          </p:nvPr>
        </p:nvSpPr>
        <p:spPr>
          <a:xfrm>
            <a:off x="9536113" y="2432162"/>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29" name="Text Placeholder 20">
            <a:extLst>
              <a:ext uri="{FF2B5EF4-FFF2-40B4-BE49-F238E27FC236}">
                <a16:creationId xmlns:a16="http://schemas.microsoft.com/office/drawing/2014/main" id="{3904DE36-5759-6C41-8189-EC2B8D08487F}"/>
              </a:ext>
            </a:extLst>
          </p:cNvPr>
          <p:cNvSpPr>
            <a:spLocks noGrp="1"/>
          </p:cNvSpPr>
          <p:nvPr>
            <p:ph type="body" sz="quarter" idx="29" hasCustomPrompt="1"/>
          </p:nvPr>
        </p:nvSpPr>
        <p:spPr>
          <a:xfrm>
            <a:off x="9536113" y="5567420"/>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30" name="Text Placeholder 20">
            <a:extLst>
              <a:ext uri="{FF2B5EF4-FFF2-40B4-BE49-F238E27FC236}">
                <a16:creationId xmlns:a16="http://schemas.microsoft.com/office/drawing/2014/main" id="{8931DAAA-F984-A848-8FFB-0F36A59DDD45}"/>
              </a:ext>
            </a:extLst>
          </p:cNvPr>
          <p:cNvSpPr>
            <a:spLocks noGrp="1"/>
          </p:cNvSpPr>
          <p:nvPr>
            <p:ph type="body" sz="quarter" idx="30" hasCustomPrompt="1"/>
          </p:nvPr>
        </p:nvSpPr>
        <p:spPr>
          <a:xfrm>
            <a:off x="9536113" y="859844"/>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31" name="Text Placeholder 20">
            <a:extLst>
              <a:ext uri="{FF2B5EF4-FFF2-40B4-BE49-F238E27FC236}">
                <a16:creationId xmlns:a16="http://schemas.microsoft.com/office/drawing/2014/main" id="{49EC4390-70B6-DD48-8241-5B2D0067E9D1}"/>
              </a:ext>
            </a:extLst>
          </p:cNvPr>
          <p:cNvSpPr>
            <a:spLocks noGrp="1"/>
          </p:cNvSpPr>
          <p:nvPr>
            <p:ph type="body" sz="quarter" idx="31" hasCustomPrompt="1"/>
          </p:nvPr>
        </p:nvSpPr>
        <p:spPr>
          <a:xfrm>
            <a:off x="9536113" y="3892917"/>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Tree>
    <p:extLst>
      <p:ext uri="{BB962C8B-B14F-4D97-AF65-F5344CB8AC3E}">
        <p14:creationId xmlns:p14="http://schemas.microsoft.com/office/powerpoint/2010/main" val="2385884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ext + Phone Mocku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F1D48E4A-B221-714F-9F31-8539EC65BF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4433" y="-963827"/>
            <a:ext cx="5339879" cy="9127998"/>
          </a:xfrm>
          <a:prstGeom prst="rect">
            <a:avLst/>
          </a:prstGeom>
          <a:effectLst/>
        </p:spPr>
      </p:pic>
      <p:pic>
        <p:nvPicPr>
          <p:cNvPr id="13" name="Picture 12">
            <a:extLst>
              <a:ext uri="{FF2B5EF4-FFF2-40B4-BE49-F238E27FC236}">
                <a16:creationId xmlns:a16="http://schemas.microsoft.com/office/drawing/2014/main" id="{CFD21010-2608-B34F-929C-98F35A1331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97477" y="1512392"/>
            <a:ext cx="1942648" cy="3960529"/>
          </a:xfrm>
          <a:prstGeom prst="rect">
            <a:avLst/>
          </a:prstGeom>
          <a:effectLst/>
        </p:spPr>
      </p:pic>
      <p:sp useBgFill="1">
        <p:nvSpPr>
          <p:cNvPr id="3" name="Picture Placeholder 2">
            <a:extLst>
              <a:ext uri="{FF2B5EF4-FFF2-40B4-BE49-F238E27FC236}">
                <a16:creationId xmlns:a16="http://schemas.microsoft.com/office/drawing/2014/main" id="{7E1BAF0C-A326-E542-B748-14B3541E10C4}"/>
              </a:ext>
            </a:extLst>
          </p:cNvPr>
          <p:cNvSpPr>
            <a:spLocks noGrp="1"/>
          </p:cNvSpPr>
          <p:nvPr>
            <p:ph type="pic" sz="quarter" idx="11" hasCustomPrompt="1"/>
          </p:nvPr>
        </p:nvSpPr>
        <p:spPr>
          <a:xfrm>
            <a:off x="9226193" y="2013736"/>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p:nvSpPr>
          <p:cNvPr id="4" name="Date Placeholder 3">
            <a:extLst>
              <a:ext uri="{FF2B5EF4-FFF2-40B4-BE49-F238E27FC236}">
                <a16:creationId xmlns:a16="http://schemas.microsoft.com/office/drawing/2014/main" id="{616CED1A-2C36-AE43-849E-3C0CF49BFF24}"/>
              </a:ext>
            </a:extLst>
          </p:cNvPr>
          <p:cNvSpPr>
            <a:spLocks noGrp="1"/>
          </p:cNvSpPr>
          <p:nvPr>
            <p:ph type="dt" sz="half" idx="12"/>
          </p:nvPr>
        </p:nvSpPr>
        <p:spPr/>
        <p:txBody>
          <a:bodyPr/>
          <a:lstStyle/>
          <a:p>
            <a:fld id="{FCE6657B-96D0-904D-A16F-38D32E68C228}"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a:extLst>
              <a:ext uri="{FF2B5EF4-FFF2-40B4-BE49-F238E27FC236}">
                <a16:creationId xmlns:a16="http://schemas.microsoft.com/office/drawing/2014/main" id="{290C75A1-BAAF-A740-9C07-8DD6F45E5B78}"/>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6" name="Slide Number Placeholder 5">
            <a:extLst>
              <a:ext uri="{FF2B5EF4-FFF2-40B4-BE49-F238E27FC236}">
                <a16:creationId xmlns:a16="http://schemas.microsoft.com/office/drawing/2014/main" id="{AB86604E-AB31-C041-9E2D-9AC1D4627660}"/>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8052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Mockup Multi">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FD21010-2608-B34F-929C-98F35A1331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0669" y="1925751"/>
            <a:ext cx="1942648" cy="3960529"/>
          </a:xfrm>
          <a:prstGeom prst="rect">
            <a:avLst/>
          </a:prstGeom>
          <a:effectLst/>
        </p:spPr>
      </p:pic>
      <p:sp useBgFill="1">
        <p:nvSpPr>
          <p:cNvPr id="3" name="Picture Placeholder 2">
            <a:extLst>
              <a:ext uri="{FF2B5EF4-FFF2-40B4-BE49-F238E27FC236}">
                <a16:creationId xmlns:a16="http://schemas.microsoft.com/office/drawing/2014/main" id="{7E1BAF0C-A326-E542-B748-14B3541E10C4}"/>
              </a:ext>
            </a:extLst>
          </p:cNvPr>
          <p:cNvSpPr>
            <a:spLocks noGrp="1"/>
          </p:cNvSpPr>
          <p:nvPr>
            <p:ph type="pic" sz="quarter" idx="11" hasCustomPrompt="1"/>
          </p:nvPr>
        </p:nvSpPr>
        <p:spPr>
          <a:xfrm>
            <a:off x="5253652"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9" name="Picture Placeholder 2">
            <a:extLst>
              <a:ext uri="{FF2B5EF4-FFF2-40B4-BE49-F238E27FC236}">
                <a16:creationId xmlns:a16="http://schemas.microsoft.com/office/drawing/2014/main" id="{C1A09D85-D0FB-3449-9144-51CF26405920}"/>
              </a:ext>
            </a:extLst>
          </p:cNvPr>
          <p:cNvSpPr>
            <a:spLocks noGrp="1"/>
          </p:cNvSpPr>
          <p:nvPr>
            <p:ph type="pic" sz="quarter" idx="12" hasCustomPrompt="1"/>
          </p:nvPr>
        </p:nvSpPr>
        <p:spPr>
          <a:xfrm>
            <a:off x="7408128"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1" name="Picture Placeholder 2">
            <a:extLst>
              <a:ext uri="{FF2B5EF4-FFF2-40B4-BE49-F238E27FC236}">
                <a16:creationId xmlns:a16="http://schemas.microsoft.com/office/drawing/2014/main" id="{447BFC6A-DBDF-E848-936E-286CAE893806}"/>
              </a:ext>
            </a:extLst>
          </p:cNvPr>
          <p:cNvSpPr>
            <a:spLocks noGrp="1"/>
          </p:cNvSpPr>
          <p:nvPr>
            <p:ph type="pic" sz="quarter" idx="13" hasCustomPrompt="1"/>
          </p:nvPr>
        </p:nvSpPr>
        <p:spPr>
          <a:xfrm>
            <a:off x="9512501"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4" name="Picture Placeholder 2">
            <a:extLst>
              <a:ext uri="{FF2B5EF4-FFF2-40B4-BE49-F238E27FC236}">
                <a16:creationId xmlns:a16="http://schemas.microsoft.com/office/drawing/2014/main" id="{5AE40C4A-B99B-764A-85BB-8AAEC41F47E5}"/>
              </a:ext>
            </a:extLst>
          </p:cNvPr>
          <p:cNvSpPr>
            <a:spLocks noGrp="1"/>
          </p:cNvSpPr>
          <p:nvPr>
            <p:ph type="pic" sz="quarter" idx="14" hasCustomPrompt="1"/>
          </p:nvPr>
        </p:nvSpPr>
        <p:spPr>
          <a:xfrm>
            <a:off x="919646"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5" name="Picture Placeholder 2">
            <a:extLst>
              <a:ext uri="{FF2B5EF4-FFF2-40B4-BE49-F238E27FC236}">
                <a16:creationId xmlns:a16="http://schemas.microsoft.com/office/drawing/2014/main" id="{5A6EFF08-516D-1C4D-831B-4886BF47C5F6}"/>
              </a:ext>
            </a:extLst>
          </p:cNvPr>
          <p:cNvSpPr>
            <a:spLocks noGrp="1"/>
          </p:cNvSpPr>
          <p:nvPr>
            <p:ph type="pic" sz="quarter" idx="15" hasCustomPrompt="1"/>
          </p:nvPr>
        </p:nvSpPr>
        <p:spPr>
          <a:xfrm>
            <a:off x="3024019"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p:nvSpPr>
          <p:cNvPr id="2" name="Date Placeholder 1">
            <a:extLst>
              <a:ext uri="{FF2B5EF4-FFF2-40B4-BE49-F238E27FC236}">
                <a16:creationId xmlns:a16="http://schemas.microsoft.com/office/drawing/2014/main" id="{49ECDE22-0D94-E646-8BBA-E064193472D1}"/>
              </a:ext>
            </a:extLst>
          </p:cNvPr>
          <p:cNvSpPr>
            <a:spLocks noGrp="1"/>
          </p:cNvSpPr>
          <p:nvPr>
            <p:ph type="dt" sz="half" idx="16"/>
          </p:nvPr>
        </p:nvSpPr>
        <p:spPr/>
        <p:txBody>
          <a:bodyPr/>
          <a:lstStyle/>
          <a:p>
            <a:fld id="{D7741B90-40BB-034A-9399-B08D0B9F2298}"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B7B96EA-FA2F-604B-B732-6180D957C767}"/>
              </a:ext>
            </a:extLst>
          </p:cNvPr>
          <p:cNvSpPr>
            <a:spLocks noGrp="1"/>
          </p:cNvSpPr>
          <p:nvPr>
            <p:ph type="ftr" sz="quarter" idx="17"/>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D3FDC374-BAB9-FF43-BF03-AF08838CDF20}"/>
              </a:ext>
            </a:extLst>
          </p:cNvPr>
          <p:cNvSpPr>
            <a:spLocks noGrp="1"/>
          </p:cNvSpPr>
          <p:nvPr>
            <p:ph type="sldNum" sz="quarter" idx="18"/>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0731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Laptop Mocku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04EEAF7-075D-1548-B0C7-EAD195AEE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2817" y="1936795"/>
            <a:ext cx="7388023" cy="4337809"/>
          </a:xfrm>
          <a:prstGeom prst="rect">
            <a:avLst/>
          </a:prstGeom>
          <a:effectLst/>
        </p:spPr>
      </p:pic>
      <p:sp>
        <p:nvSpPr>
          <p:cNvPr id="13" name="Rectangle 12">
            <a:extLst>
              <a:ext uri="{FF2B5EF4-FFF2-40B4-BE49-F238E27FC236}">
                <a16:creationId xmlns:a16="http://schemas.microsoft.com/office/drawing/2014/main" id="{E1C6EDF7-1F64-0D41-8E53-A58B3D5CC71F}"/>
              </a:ext>
            </a:extLst>
          </p:cNvPr>
          <p:cNvSpPr/>
          <p:nvPr userDrawn="1"/>
        </p:nvSpPr>
        <p:spPr>
          <a:xfrm>
            <a:off x="5554743" y="5881216"/>
            <a:ext cx="734627" cy="154523"/>
          </a:xfrm>
          <a:prstGeom prst="rect">
            <a:avLst/>
          </a:prstGeom>
          <a:solidFill>
            <a:srgbClr val="24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useBgFill="1">
        <p:nvSpPr>
          <p:cNvPr id="3" name="Picture Placeholder 2">
            <a:extLst>
              <a:ext uri="{FF2B5EF4-FFF2-40B4-BE49-F238E27FC236}">
                <a16:creationId xmlns:a16="http://schemas.microsoft.com/office/drawing/2014/main" id="{84ABBF62-BB3A-9E4A-910C-CBAD377ADED4}"/>
              </a:ext>
            </a:extLst>
          </p:cNvPr>
          <p:cNvSpPr>
            <a:spLocks noGrp="1"/>
          </p:cNvSpPr>
          <p:nvPr>
            <p:ph type="pic" sz="quarter" idx="10" hasCustomPrompt="1"/>
          </p:nvPr>
        </p:nvSpPr>
        <p:spPr>
          <a:xfrm>
            <a:off x="3051484" y="2225911"/>
            <a:ext cx="5601354" cy="3511296"/>
          </a:xfrm>
        </p:spPr>
        <p:txBody>
          <a:bodyPr/>
          <a:lstStyle>
            <a:lvl1pPr algn="ctr">
              <a:buNone/>
              <a:defRPr sz="1600"/>
            </a:lvl1pPr>
          </a:lstStyle>
          <a:p>
            <a:r>
              <a:rPr lang="en-US"/>
              <a:t>Drag and Drop Photo</a:t>
            </a:r>
          </a:p>
        </p:txBody>
      </p:sp>
      <p:sp>
        <p:nvSpPr>
          <p:cNvPr id="2" name="Date Placeholder 1">
            <a:extLst>
              <a:ext uri="{FF2B5EF4-FFF2-40B4-BE49-F238E27FC236}">
                <a16:creationId xmlns:a16="http://schemas.microsoft.com/office/drawing/2014/main" id="{3B079EA8-8F07-7A43-95F9-9E10C3AC6697}"/>
              </a:ext>
            </a:extLst>
          </p:cNvPr>
          <p:cNvSpPr>
            <a:spLocks noGrp="1"/>
          </p:cNvSpPr>
          <p:nvPr>
            <p:ph type="dt" sz="half" idx="11"/>
          </p:nvPr>
        </p:nvSpPr>
        <p:spPr/>
        <p:txBody>
          <a:bodyPr/>
          <a:lstStyle/>
          <a:p>
            <a:fld id="{CC6A5F1C-8C4D-954C-82AF-72A87E0DC74A}"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343FB28-8368-E946-A92E-89D966A9BA12}"/>
              </a:ext>
            </a:extLst>
          </p:cNvPr>
          <p:cNvSpPr>
            <a:spLocks noGrp="1"/>
          </p:cNvSpPr>
          <p:nvPr>
            <p:ph type="ftr" sz="quarter" idx="1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CC40C60A-316E-AA44-95DB-0F8C6AFEB7B9}"/>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645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Timeline w/ photo Beginn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6139935-D364-1F4D-9BC6-C9FA8F52AAA3}"/>
              </a:ext>
            </a:extLst>
          </p:cNvPr>
          <p:cNvCxnSpPr/>
          <p:nvPr userDrawn="1"/>
        </p:nvCxnSpPr>
        <p:spPr>
          <a:xfrm>
            <a:off x="1878052" y="2599679"/>
            <a:ext cx="24414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2610196"/>
            <a:ext cx="0" cy="42478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CFBB5F2-EFF4-454A-B1A7-B0D3AC0C7DBC}"/>
              </a:ext>
            </a:extLst>
          </p:cNvPr>
          <p:cNvSpPr>
            <a:spLocks noGrp="1"/>
          </p:cNvSpPr>
          <p:nvPr>
            <p:ph type="dt" sz="half" idx="31"/>
          </p:nvPr>
        </p:nvSpPr>
        <p:spPr/>
        <p:txBody>
          <a:bodyPr/>
          <a:lstStyle/>
          <a:p>
            <a:fld id="{191799C8-54D2-BE4F-A45D-BA3660BB692B}"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6105C65C-12A1-9C4E-9C5B-706E2CD88A1F}"/>
              </a:ext>
            </a:extLst>
          </p:cNvPr>
          <p:cNvSpPr>
            <a:spLocks noGrp="1"/>
          </p:cNvSpPr>
          <p:nvPr>
            <p:ph type="ftr" sz="quarter" idx="3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847392E9-47C7-AA46-85BC-AFBFAB7B936F}"/>
              </a:ext>
            </a:extLst>
          </p:cNvPr>
          <p:cNvSpPr>
            <a:spLocks noGrp="1"/>
          </p:cNvSpPr>
          <p:nvPr>
            <p:ph type="sldNum" sz="quarter" idx="3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1" name="Picture Placeholder 3">
            <a:extLst>
              <a:ext uri="{FF2B5EF4-FFF2-40B4-BE49-F238E27FC236}">
                <a16:creationId xmlns:a16="http://schemas.microsoft.com/office/drawing/2014/main" id="{93F63D37-F30A-6643-9AE2-8CC1CFA12D88}"/>
              </a:ext>
            </a:extLst>
          </p:cNvPr>
          <p:cNvSpPr>
            <a:spLocks noGrp="1"/>
          </p:cNvSpPr>
          <p:nvPr>
            <p:ph type="pic" sz="quarter" idx="34" hasCustomPrompt="1"/>
          </p:nvPr>
        </p:nvSpPr>
        <p:spPr>
          <a:xfrm>
            <a:off x="4653153" y="2776606"/>
            <a:ext cx="1866901" cy="1301578"/>
          </a:xfrm>
        </p:spPr>
        <p:txBody>
          <a:bodyPr/>
          <a:lstStyle>
            <a:lvl1pPr algn="ctr">
              <a:buNone/>
              <a:defRPr sz="1200"/>
            </a:lvl1pPr>
          </a:lstStyle>
          <a:p>
            <a:r>
              <a:rPr lang="en-US"/>
              <a:t>Drag and Drop Photo</a:t>
            </a:r>
          </a:p>
        </p:txBody>
      </p:sp>
      <p:sp>
        <p:nvSpPr>
          <p:cNvPr id="23" name="Picture Placeholder 5">
            <a:extLst>
              <a:ext uri="{FF2B5EF4-FFF2-40B4-BE49-F238E27FC236}">
                <a16:creationId xmlns:a16="http://schemas.microsoft.com/office/drawing/2014/main" id="{8C3113EF-7CBF-5249-8F15-7559DD4A1BE7}"/>
              </a:ext>
            </a:extLst>
          </p:cNvPr>
          <p:cNvSpPr>
            <a:spLocks noGrp="1"/>
          </p:cNvSpPr>
          <p:nvPr>
            <p:ph type="pic" sz="quarter" idx="35" hasCustomPrompt="1"/>
          </p:nvPr>
        </p:nvSpPr>
        <p:spPr>
          <a:xfrm>
            <a:off x="4653152" y="4703775"/>
            <a:ext cx="1866901" cy="1301578"/>
          </a:xfrm>
        </p:spPr>
        <p:txBody>
          <a:bodyPr/>
          <a:lstStyle>
            <a:lvl1pPr algn="ctr">
              <a:buNone/>
              <a:defRPr sz="1200"/>
            </a:lvl1pPr>
          </a:lstStyle>
          <a:p>
            <a:r>
              <a:rPr lang="en-US"/>
              <a:t>Drag and Drop Photo</a:t>
            </a:r>
          </a:p>
        </p:txBody>
      </p:sp>
      <p:cxnSp>
        <p:nvCxnSpPr>
          <p:cNvPr id="24" name="Straight Connector 23">
            <a:extLst>
              <a:ext uri="{FF2B5EF4-FFF2-40B4-BE49-F238E27FC236}">
                <a16:creationId xmlns:a16="http://schemas.microsoft.com/office/drawing/2014/main" id="{07EDA4CE-DA08-3341-9E0D-293D8804F01F}"/>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65254F-D533-E54B-95F0-F58A01ADC0EC}"/>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0">
            <a:extLst>
              <a:ext uri="{FF2B5EF4-FFF2-40B4-BE49-F238E27FC236}">
                <a16:creationId xmlns:a16="http://schemas.microsoft.com/office/drawing/2014/main" id="{B2A4B89A-3F3E-8446-8F3D-139BAF9546D6}"/>
              </a:ext>
            </a:extLst>
          </p:cNvPr>
          <p:cNvSpPr>
            <a:spLocks noGrp="1"/>
          </p:cNvSpPr>
          <p:nvPr>
            <p:ph type="body" sz="quarter" idx="36"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1" name="Text Placeholder 20">
            <a:extLst>
              <a:ext uri="{FF2B5EF4-FFF2-40B4-BE49-F238E27FC236}">
                <a16:creationId xmlns:a16="http://schemas.microsoft.com/office/drawing/2014/main" id="{D8C592C1-AC0F-124E-BF6F-8804926EAA1F}"/>
              </a:ext>
            </a:extLst>
          </p:cNvPr>
          <p:cNvSpPr>
            <a:spLocks noGrp="1"/>
          </p:cNvSpPr>
          <p:nvPr>
            <p:ph type="body" sz="quarter" idx="37"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2" name="Text Placeholder 4">
            <a:extLst>
              <a:ext uri="{FF2B5EF4-FFF2-40B4-BE49-F238E27FC236}">
                <a16:creationId xmlns:a16="http://schemas.microsoft.com/office/drawing/2014/main" id="{F5CC26FA-0CBD-1E4B-BE75-A2524B9670E4}"/>
              </a:ext>
            </a:extLst>
          </p:cNvPr>
          <p:cNvSpPr>
            <a:spLocks noGrp="1"/>
          </p:cNvSpPr>
          <p:nvPr>
            <p:ph type="body" sz="quarter" idx="38"/>
          </p:nvPr>
        </p:nvSpPr>
        <p:spPr>
          <a:xfrm>
            <a:off x="6864816" y="2783661"/>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3" name="Text Placeholder 4">
            <a:extLst>
              <a:ext uri="{FF2B5EF4-FFF2-40B4-BE49-F238E27FC236}">
                <a16:creationId xmlns:a16="http://schemas.microsoft.com/office/drawing/2014/main" id="{7CA36F89-0FDC-384B-A0AF-CF93602FD0C4}"/>
              </a:ext>
            </a:extLst>
          </p:cNvPr>
          <p:cNvSpPr>
            <a:spLocks noGrp="1"/>
          </p:cNvSpPr>
          <p:nvPr>
            <p:ph type="body" sz="quarter" idx="39"/>
          </p:nvPr>
        </p:nvSpPr>
        <p:spPr>
          <a:xfrm>
            <a:off x="6864815" y="470360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34" name="Text Placeholder 9">
            <a:extLst>
              <a:ext uri="{FF2B5EF4-FFF2-40B4-BE49-F238E27FC236}">
                <a16:creationId xmlns:a16="http://schemas.microsoft.com/office/drawing/2014/main" id="{7CE6469D-E11B-6A40-82CF-3E441DAFFB48}"/>
              </a:ext>
            </a:extLst>
          </p:cNvPr>
          <p:cNvSpPr>
            <a:spLocks noGrp="1"/>
          </p:cNvSpPr>
          <p:nvPr>
            <p:ph type="body" sz="quarter" idx="10"/>
          </p:nvPr>
        </p:nvSpPr>
        <p:spPr>
          <a:xfrm>
            <a:off x="610408" y="1796948"/>
            <a:ext cx="9813582" cy="689613"/>
          </a:xfrm>
        </p:spPr>
        <p:txBody>
          <a:bodyPr/>
          <a:lstStyle>
            <a:lvl1pPr marL="0">
              <a:buNone/>
              <a:defRPr lang="en-US" b="0" i="0" smtClean="0">
                <a:effectLst/>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3698010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w/ Photo Middle">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43AF3955-3400-F24C-8DDD-9BC3E4574311}"/>
              </a:ext>
            </a:extLst>
          </p:cNvPr>
          <p:cNvSpPr>
            <a:spLocks noGrp="1"/>
          </p:cNvSpPr>
          <p:nvPr>
            <p:ph type="pic" sz="quarter" idx="11" hasCustomPrompt="1"/>
          </p:nvPr>
        </p:nvSpPr>
        <p:spPr>
          <a:xfrm>
            <a:off x="4653153" y="2776606"/>
            <a:ext cx="1866901" cy="1301578"/>
          </a:xfrm>
        </p:spPr>
        <p:txBody>
          <a:bodyPr/>
          <a:lstStyle>
            <a:lvl1pPr algn="ctr">
              <a:buNone/>
              <a:defRPr sz="1200"/>
            </a:lvl1pPr>
          </a:lstStyle>
          <a:p>
            <a:r>
              <a:rPr lang="en-US"/>
              <a:t>Drag and Drop Photo</a:t>
            </a:r>
          </a:p>
        </p:txBody>
      </p:sp>
      <p:sp>
        <p:nvSpPr>
          <p:cNvPr id="18" name="Picture Placeholder 5">
            <a:extLst>
              <a:ext uri="{FF2B5EF4-FFF2-40B4-BE49-F238E27FC236}">
                <a16:creationId xmlns:a16="http://schemas.microsoft.com/office/drawing/2014/main" id="{78334531-D38B-0D4C-9378-348640D37294}"/>
              </a:ext>
            </a:extLst>
          </p:cNvPr>
          <p:cNvSpPr>
            <a:spLocks noGrp="1"/>
          </p:cNvSpPr>
          <p:nvPr>
            <p:ph type="pic" sz="quarter" idx="12" hasCustomPrompt="1"/>
          </p:nvPr>
        </p:nvSpPr>
        <p:spPr>
          <a:xfrm>
            <a:off x="4653152" y="4703775"/>
            <a:ext cx="1866901" cy="1301578"/>
          </a:xfrm>
        </p:spPr>
        <p:txBody>
          <a:bodyPr/>
          <a:lstStyle>
            <a:lvl1pPr algn="ctr">
              <a:buNone/>
              <a:defRPr sz="1200"/>
            </a:lvl1pPr>
          </a:lstStyle>
          <a:p>
            <a:r>
              <a:rPr lang="en-US"/>
              <a:t>Drag and Drop Photo</a:t>
            </a:r>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6864816" y="2783661"/>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6864815" y="470360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5" name="Picture Placeholder 3">
            <a:extLst>
              <a:ext uri="{FF2B5EF4-FFF2-40B4-BE49-F238E27FC236}">
                <a16:creationId xmlns:a16="http://schemas.microsoft.com/office/drawing/2014/main" id="{C79BA67B-D234-FC4D-8F4F-10F30271650A}"/>
              </a:ext>
            </a:extLst>
          </p:cNvPr>
          <p:cNvSpPr>
            <a:spLocks noGrp="1"/>
          </p:cNvSpPr>
          <p:nvPr>
            <p:ph type="pic" sz="quarter" idx="32" hasCustomPrompt="1"/>
          </p:nvPr>
        </p:nvSpPr>
        <p:spPr>
          <a:xfrm>
            <a:off x="4653152" y="858614"/>
            <a:ext cx="1866901" cy="1301578"/>
          </a:xfrm>
        </p:spPr>
        <p:txBody>
          <a:bodyPr/>
          <a:lstStyle>
            <a:lvl1pPr algn="ctr">
              <a:buNone/>
              <a:defRPr sz="1200"/>
            </a:lvl1pPr>
          </a:lstStyle>
          <a:p>
            <a:r>
              <a:rPr lang="en-US"/>
              <a:t>Drag and Drop Photo</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6864815" y="865669"/>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8" name="Date Placeholder 37">
            <a:extLst>
              <a:ext uri="{FF2B5EF4-FFF2-40B4-BE49-F238E27FC236}">
                <a16:creationId xmlns:a16="http://schemas.microsoft.com/office/drawing/2014/main" id="{F2338980-117B-984E-B0FE-0801A7D47CD9}"/>
              </a:ext>
            </a:extLst>
          </p:cNvPr>
          <p:cNvSpPr>
            <a:spLocks noGrp="1"/>
          </p:cNvSpPr>
          <p:nvPr>
            <p:ph type="dt" sz="half" idx="34"/>
          </p:nvPr>
        </p:nvSpPr>
        <p:spPr/>
        <p:txBody>
          <a:bodyPr/>
          <a:lstStyle/>
          <a:p>
            <a:fld id="{64F727B0-CB63-9A41-9043-DF78F1EA2ECC}"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9" name="Footer Placeholder 38">
            <a:extLst>
              <a:ext uri="{FF2B5EF4-FFF2-40B4-BE49-F238E27FC236}">
                <a16:creationId xmlns:a16="http://schemas.microsoft.com/office/drawing/2014/main" id="{99BD4C06-C478-C844-B62E-607C01ED8B3D}"/>
              </a:ext>
            </a:extLst>
          </p:cNvPr>
          <p:cNvSpPr>
            <a:spLocks noGrp="1"/>
          </p:cNvSpPr>
          <p:nvPr>
            <p:ph type="ftr" sz="quarter" idx="3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0" name="Slide Number Placeholder 39">
            <a:extLst>
              <a:ext uri="{FF2B5EF4-FFF2-40B4-BE49-F238E27FC236}">
                <a16:creationId xmlns:a16="http://schemas.microsoft.com/office/drawing/2014/main" id="{667FA1CB-D7DB-9349-8346-112B152D561D}"/>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6467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w/ Photo End">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43AF3955-3400-F24C-8DDD-9BC3E4574311}"/>
              </a:ext>
            </a:extLst>
          </p:cNvPr>
          <p:cNvSpPr>
            <a:spLocks noGrp="1"/>
          </p:cNvSpPr>
          <p:nvPr>
            <p:ph type="pic" sz="quarter" idx="11" hasCustomPrompt="1"/>
          </p:nvPr>
        </p:nvSpPr>
        <p:spPr>
          <a:xfrm>
            <a:off x="4653153" y="2776606"/>
            <a:ext cx="1866901" cy="1301578"/>
          </a:xfrm>
        </p:spPr>
        <p:txBody>
          <a:bodyPr/>
          <a:lstStyle>
            <a:lvl1pPr algn="ctr">
              <a:buNone/>
              <a:defRPr sz="1200"/>
            </a:lvl1pPr>
          </a:lstStyle>
          <a:p>
            <a:r>
              <a:rPr lang="en-US"/>
              <a:t>Drag and Drop Photo</a:t>
            </a:r>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5347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a:cxnSpLocks/>
          </p:cNvCxnSpPr>
          <p:nvPr userDrawn="1"/>
        </p:nvCxnSpPr>
        <p:spPr>
          <a:xfrm>
            <a:off x="1880863" y="5347788"/>
            <a:ext cx="2441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1880863" y="5491459"/>
            <a:ext cx="2120631" cy="263525"/>
          </a:xfrm>
        </p:spPr>
        <p:txBody>
          <a:bodyPr/>
          <a:lstStyle>
            <a:lvl1pPr marL="0">
              <a:buNone/>
              <a:defRPr sz="1600" b="1"/>
            </a:lvl1pPr>
            <a:lvl2pPr>
              <a:buNone/>
              <a:defRPr/>
            </a:lvl2pPr>
            <a:lvl3pPr>
              <a:buNone/>
              <a:defRPr/>
            </a:lvl3pPr>
            <a:lvl4pPr>
              <a:buNone/>
              <a:defRPr/>
            </a:lvl4pPr>
            <a:lvl5pPr>
              <a:buNone/>
              <a:defRPr/>
            </a:lvl5pPr>
          </a:lstStyle>
          <a:p>
            <a:pPr lvl="0"/>
            <a:r>
              <a:rPr lang="en-US"/>
              <a:t>END TIMELINE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6864816" y="2776606"/>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5" name="Picture Placeholder 3">
            <a:extLst>
              <a:ext uri="{FF2B5EF4-FFF2-40B4-BE49-F238E27FC236}">
                <a16:creationId xmlns:a16="http://schemas.microsoft.com/office/drawing/2014/main" id="{C79BA67B-D234-FC4D-8F4F-10F30271650A}"/>
              </a:ext>
            </a:extLst>
          </p:cNvPr>
          <p:cNvSpPr>
            <a:spLocks noGrp="1"/>
          </p:cNvSpPr>
          <p:nvPr>
            <p:ph type="pic" sz="quarter" idx="32" hasCustomPrompt="1"/>
          </p:nvPr>
        </p:nvSpPr>
        <p:spPr>
          <a:xfrm>
            <a:off x="4653152" y="858614"/>
            <a:ext cx="1866901" cy="1301578"/>
          </a:xfrm>
        </p:spPr>
        <p:txBody>
          <a:bodyPr/>
          <a:lstStyle>
            <a:lvl1pPr algn="ctr">
              <a:buNone/>
              <a:defRPr sz="1200"/>
            </a:lvl1pPr>
          </a:lstStyle>
          <a:p>
            <a:r>
              <a:rPr lang="en-US"/>
              <a:t>Drag and Drop Photo</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6864815" y="858614"/>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4" name="Date Placeholder 3">
            <a:extLst>
              <a:ext uri="{FF2B5EF4-FFF2-40B4-BE49-F238E27FC236}">
                <a16:creationId xmlns:a16="http://schemas.microsoft.com/office/drawing/2014/main" id="{057ABFBB-4B31-994F-AD5D-56E7367347A2}"/>
              </a:ext>
            </a:extLst>
          </p:cNvPr>
          <p:cNvSpPr>
            <a:spLocks noGrp="1"/>
          </p:cNvSpPr>
          <p:nvPr>
            <p:ph type="dt" sz="half" idx="34"/>
          </p:nvPr>
        </p:nvSpPr>
        <p:spPr/>
        <p:txBody>
          <a:bodyPr/>
          <a:lstStyle/>
          <a:p>
            <a:fld id="{DC380A57-CDDC-2744-96A0-16B297931798}"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5">
            <a:extLst>
              <a:ext uri="{FF2B5EF4-FFF2-40B4-BE49-F238E27FC236}">
                <a16:creationId xmlns:a16="http://schemas.microsoft.com/office/drawing/2014/main" id="{8E964879-8072-2346-8EA3-55DA8DABFE3E}"/>
              </a:ext>
            </a:extLst>
          </p:cNvPr>
          <p:cNvSpPr>
            <a:spLocks noGrp="1"/>
          </p:cNvSpPr>
          <p:nvPr>
            <p:ph type="ftr" sz="quarter" idx="3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7" name="Slide Number Placeholder 6">
            <a:extLst>
              <a:ext uri="{FF2B5EF4-FFF2-40B4-BE49-F238E27FC236}">
                <a16:creationId xmlns:a16="http://schemas.microsoft.com/office/drawing/2014/main" id="{18E9BF31-D57D-A543-B954-97013B1D4AC5}"/>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1359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Timeline Beginn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2599679"/>
            <a:ext cx="0" cy="42583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9" y="278336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4575089" y="469691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2" name="Date Placeholder 1">
            <a:extLst>
              <a:ext uri="{FF2B5EF4-FFF2-40B4-BE49-F238E27FC236}">
                <a16:creationId xmlns:a16="http://schemas.microsoft.com/office/drawing/2014/main" id="{91807980-3DBA-B942-AD90-280CD786ED20}"/>
              </a:ext>
            </a:extLst>
          </p:cNvPr>
          <p:cNvSpPr>
            <a:spLocks noGrp="1"/>
          </p:cNvSpPr>
          <p:nvPr>
            <p:ph type="dt" sz="half" idx="31"/>
          </p:nvPr>
        </p:nvSpPr>
        <p:spPr/>
        <p:txBody>
          <a:bodyPr/>
          <a:lstStyle/>
          <a:p>
            <a:fld id="{4511EE13-1904-A746-974B-A91EA07A7087}"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D2821BE8-BD32-5342-80B3-2A73A51BA397}"/>
              </a:ext>
            </a:extLst>
          </p:cNvPr>
          <p:cNvSpPr>
            <a:spLocks noGrp="1"/>
          </p:cNvSpPr>
          <p:nvPr>
            <p:ph type="ftr" sz="quarter" idx="3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478DFDBA-ED94-9C4C-945E-B1EBFB826E00}"/>
              </a:ext>
            </a:extLst>
          </p:cNvPr>
          <p:cNvSpPr>
            <a:spLocks noGrp="1"/>
          </p:cNvSpPr>
          <p:nvPr>
            <p:ph type="sldNum" sz="quarter" idx="3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21" name="Straight Connector 20">
            <a:extLst>
              <a:ext uri="{FF2B5EF4-FFF2-40B4-BE49-F238E27FC236}">
                <a16:creationId xmlns:a16="http://schemas.microsoft.com/office/drawing/2014/main" id="{427E75AF-03A5-6749-9133-075E9A1CCC8E}"/>
              </a:ext>
            </a:extLst>
          </p:cNvPr>
          <p:cNvCxnSpPr/>
          <p:nvPr userDrawn="1"/>
        </p:nvCxnSpPr>
        <p:spPr>
          <a:xfrm>
            <a:off x="1878052" y="2599679"/>
            <a:ext cx="24414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716960-4137-EF43-963A-990267B5B73F}"/>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B7A472-E8AB-C945-9C28-B53FBD901A58}"/>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20">
            <a:extLst>
              <a:ext uri="{FF2B5EF4-FFF2-40B4-BE49-F238E27FC236}">
                <a16:creationId xmlns:a16="http://schemas.microsoft.com/office/drawing/2014/main" id="{C2546E82-7261-CF4A-9083-3CB79D259A76}"/>
              </a:ext>
            </a:extLst>
          </p:cNvPr>
          <p:cNvSpPr>
            <a:spLocks noGrp="1"/>
          </p:cNvSpPr>
          <p:nvPr>
            <p:ph type="body" sz="quarter" idx="36"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2" name="Text Placeholder 20">
            <a:extLst>
              <a:ext uri="{FF2B5EF4-FFF2-40B4-BE49-F238E27FC236}">
                <a16:creationId xmlns:a16="http://schemas.microsoft.com/office/drawing/2014/main" id="{E1015354-1F26-BC46-BFD4-E86B807A34E4}"/>
              </a:ext>
            </a:extLst>
          </p:cNvPr>
          <p:cNvSpPr>
            <a:spLocks noGrp="1"/>
          </p:cNvSpPr>
          <p:nvPr>
            <p:ph type="body" sz="quarter" idx="37"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3" name="Text Placeholder 9">
            <a:extLst>
              <a:ext uri="{FF2B5EF4-FFF2-40B4-BE49-F238E27FC236}">
                <a16:creationId xmlns:a16="http://schemas.microsoft.com/office/drawing/2014/main" id="{A193125E-BB35-FF40-BD1E-F6E93D9965D9}"/>
              </a:ext>
            </a:extLst>
          </p:cNvPr>
          <p:cNvSpPr>
            <a:spLocks noGrp="1"/>
          </p:cNvSpPr>
          <p:nvPr>
            <p:ph type="body" sz="quarter" idx="10"/>
          </p:nvPr>
        </p:nvSpPr>
        <p:spPr>
          <a:xfrm>
            <a:off x="610408" y="1796948"/>
            <a:ext cx="9813582" cy="689613"/>
          </a:xfrm>
        </p:spPr>
        <p:txBody>
          <a:bodyPr/>
          <a:lstStyle>
            <a:lvl1pPr marL="0">
              <a:buNone/>
              <a:defRPr lang="en-US" b="0" i="0" smtClean="0">
                <a:effectLst/>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908770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6" y="2777150"/>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4575085" y="4697092"/>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4575085" y="85915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2" name="Date Placeholder 1">
            <a:extLst>
              <a:ext uri="{FF2B5EF4-FFF2-40B4-BE49-F238E27FC236}">
                <a16:creationId xmlns:a16="http://schemas.microsoft.com/office/drawing/2014/main" id="{52C98D4A-1685-6443-9CC7-22DD63609E7B}"/>
              </a:ext>
            </a:extLst>
          </p:cNvPr>
          <p:cNvSpPr>
            <a:spLocks noGrp="1"/>
          </p:cNvSpPr>
          <p:nvPr>
            <p:ph type="dt" sz="half" idx="34"/>
          </p:nvPr>
        </p:nvSpPr>
        <p:spPr/>
        <p:txBody>
          <a:bodyPr/>
          <a:lstStyle/>
          <a:p>
            <a:fld id="{189ACDB9-675C-1044-A6B0-395CAFE057C4}"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019A5E4B-AAD1-9B4E-906F-17CD652030C9}"/>
              </a:ext>
            </a:extLst>
          </p:cNvPr>
          <p:cNvSpPr>
            <a:spLocks noGrp="1"/>
          </p:cNvSpPr>
          <p:nvPr>
            <p:ph type="ftr" sz="quarter" idx="3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E15918C7-3A5B-D143-9F90-FE82C3437CAB}"/>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3344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5347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a:cxnSpLocks/>
          </p:cNvCxnSpPr>
          <p:nvPr userDrawn="1"/>
        </p:nvCxnSpPr>
        <p:spPr>
          <a:xfrm>
            <a:off x="1880863" y="5347788"/>
            <a:ext cx="2441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1880863" y="5491459"/>
            <a:ext cx="2120631" cy="263525"/>
          </a:xfrm>
        </p:spPr>
        <p:txBody>
          <a:bodyPr/>
          <a:lstStyle>
            <a:lvl1pPr marL="0">
              <a:buNone/>
              <a:defRPr sz="1600" b="1"/>
            </a:lvl1pPr>
            <a:lvl2pPr>
              <a:buNone/>
              <a:defRPr/>
            </a:lvl2pPr>
            <a:lvl3pPr>
              <a:buNone/>
              <a:defRPr/>
            </a:lvl3pPr>
            <a:lvl4pPr>
              <a:buNone/>
              <a:defRPr/>
            </a:lvl4pPr>
            <a:lvl5pPr>
              <a:buNone/>
              <a:defRPr/>
            </a:lvl5pPr>
          </a:lstStyle>
          <a:p>
            <a:pPr lvl="0"/>
            <a:r>
              <a:rPr lang="en-US"/>
              <a:t>END TIMELINE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6" y="2777150"/>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4575085" y="85915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2" name="Date Placeholder 1">
            <a:extLst>
              <a:ext uri="{FF2B5EF4-FFF2-40B4-BE49-F238E27FC236}">
                <a16:creationId xmlns:a16="http://schemas.microsoft.com/office/drawing/2014/main" id="{4A4EDEE3-F8B2-FA4A-A24F-05F82B621118}"/>
              </a:ext>
            </a:extLst>
          </p:cNvPr>
          <p:cNvSpPr>
            <a:spLocks noGrp="1"/>
          </p:cNvSpPr>
          <p:nvPr>
            <p:ph type="dt" sz="half" idx="34"/>
          </p:nvPr>
        </p:nvSpPr>
        <p:spPr/>
        <p:txBody>
          <a:bodyPr/>
          <a:lstStyle/>
          <a:p>
            <a:fld id="{A44D27BF-04F5-D545-BAAD-A4550D0AA083}"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98D4874F-B3E6-DC4B-B2FA-E479595C6245}"/>
              </a:ext>
            </a:extLst>
          </p:cNvPr>
          <p:cNvSpPr>
            <a:spLocks noGrp="1"/>
          </p:cNvSpPr>
          <p:nvPr>
            <p:ph type="ftr" sz="quarter" idx="3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2B2936B2-8E51-214A-ADAC-F28ACCD7B380}"/>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2298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fld id="{3A127057-960C-4947-9399-F3084D7DDAA9}" type="datetime4">
              <a:rPr lang="en-US" smtClean="0"/>
              <a:t>June 12, 2025</a:t>
            </a:fld>
            <a:endParaRPr lang="en-US"/>
          </a:p>
        </p:txBody>
      </p:sp>
      <p:sp>
        <p:nvSpPr>
          <p:cNvPr id="5" name="Title 1">
            <a:extLst>
              <a:ext uri="{FF2B5EF4-FFF2-40B4-BE49-F238E27FC236}">
                <a16:creationId xmlns:a16="http://schemas.microsoft.com/office/drawing/2014/main" id="{F02D446A-9A51-FF4F-8927-FF45BCE946A5}"/>
              </a:ext>
            </a:extLst>
          </p:cNvPr>
          <p:cNvSpPr txBox="1">
            <a:spLocks/>
          </p:cNvSpPr>
          <p:nvPr userDrawn="1"/>
        </p:nvSpPr>
        <p:spPr>
          <a:xfrm>
            <a:off x="622300" y="2721136"/>
            <a:ext cx="7359327" cy="16307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ln>
                  <a:no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Questions?</a:t>
            </a:r>
          </a:p>
        </p:txBody>
      </p:sp>
    </p:spTree>
    <p:extLst>
      <p:ext uri="{BB962C8B-B14F-4D97-AF65-F5344CB8AC3E}">
        <p14:creationId xmlns:p14="http://schemas.microsoft.com/office/powerpoint/2010/main" val="416603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 no logo">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7147607F-9AB6-7445-A178-D78CB05848FD}" type="datetime4">
              <a:rPr lang="en-US" smtClean="0"/>
              <a:t>June 12, 2025</a:t>
            </a:fld>
            <a:endParaRPr lang="en-US"/>
          </a:p>
        </p:txBody>
      </p:sp>
      <p:sp>
        <p:nvSpPr>
          <p:cNvPr id="7" name="Picture Placeholder 6">
            <a:extLst>
              <a:ext uri="{FF2B5EF4-FFF2-40B4-BE49-F238E27FC236}">
                <a16:creationId xmlns:a16="http://schemas.microsoft.com/office/drawing/2014/main" id="{35790E51-5C69-9E41-B44C-AC5F8DCE8478}"/>
              </a:ext>
            </a:extLst>
          </p:cNvPr>
          <p:cNvSpPr>
            <a:spLocks noGrp="1"/>
          </p:cNvSpPr>
          <p:nvPr>
            <p:ph type="pic" sz="quarter" idx="11" hasCustomPrompt="1"/>
          </p:nvPr>
        </p:nvSpPr>
        <p:spPr>
          <a:xfrm>
            <a:off x="622300" y="647700"/>
            <a:ext cx="1587500" cy="1587500"/>
          </a:xfrm>
        </p:spPr>
        <p:txBody>
          <a:bodyPr/>
          <a:lstStyle>
            <a:lvl1pPr marL="0" algn="ctr">
              <a:buNone/>
              <a:defRPr sz="1050"/>
            </a:lvl1pPr>
          </a:lstStyle>
          <a:p>
            <a:r>
              <a:rPr lang="en-US"/>
              <a:t>Drag and Drop Icon – Red or Black Only</a:t>
            </a:r>
          </a:p>
        </p:txBody>
      </p:sp>
    </p:spTree>
    <p:extLst>
      <p:ext uri="{BB962C8B-B14F-4D97-AF65-F5344CB8AC3E}">
        <p14:creationId xmlns:p14="http://schemas.microsoft.com/office/powerpoint/2010/main" val="19680714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 - mountain">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fld id="{5D1591C4-2339-2148-8ECF-E0D643F599B2}" type="datetime4">
              <a:rPr lang="en-US" smtClean="0"/>
              <a:t>June 12, 2025</a:t>
            </a:fld>
            <a:endParaRPr lang="en-US"/>
          </a:p>
        </p:txBody>
      </p:sp>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Questions? </a:t>
            </a:r>
          </a:p>
        </p:txBody>
      </p:sp>
    </p:spTree>
    <p:extLst>
      <p:ext uri="{BB962C8B-B14F-4D97-AF65-F5344CB8AC3E}">
        <p14:creationId xmlns:p14="http://schemas.microsoft.com/office/powerpoint/2010/main" val="635786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fld id="{F07C3AD2-30FC-DF40-950D-E2ACE96B8AAB}" type="datetime4">
              <a:rPr lang="en-US" smtClean="0"/>
              <a:t>June 12, 2025</a:t>
            </a:fld>
            <a:endParaRPr lang="en-US"/>
          </a:p>
        </p:txBody>
      </p:sp>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258704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a:t>Thank you.</a:t>
            </a:r>
          </a:p>
        </p:txBody>
      </p:sp>
      <p:pic>
        <p:nvPicPr>
          <p:cNvPr id="3" name="Picture 2">
            <a:extLst>
              <a:ext uri="{FF2B5EF4-FFF2-40B4-BE49-F238E27FC236}">
                <a16:creationId xmlns:a16="http://schemas.microsoft.com/office/drawing/2014/main" id="{243556BD-E5E3-F14C-9186-4B1EEE5C87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7700"/>
            <a:ext cx="1587500" cy="1587500"/>
          </a:xfrm>
          <a:prstGeom prst="rect">
            <a:avLst/>
          </a:prstGeom>
        </p:spPr>
      </p:pic>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622300" y="4367596"/>
            <a:ext cx="7359327"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sz="1800" b="0" err="1"/>
              <a:t>rtd-denver.com</a:t>
            </a:r>
            <a:endParaRPr lang="en-US" sz="1800" b="0"/>
          </a:p>
        </p:txBody>
      </p:sp>
    </p:spTree>
    <p:extLst>
      <p:ext uri="{BB962C8B-B14F-4D97-AF65-F5344CB8AC3E}">
        <p14:creationId xmlns:p14="http://schemas.microsoft.com/office/powerpoint/2010/main" val="2145192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ank you - mountain">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7213922-ED55-4E4E-BAC5-EC69CB18E86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17292" y="3626602"/>
            <a:ext cx="8067384" cy="3308888"/>
          </a:xfrm>
          <a:prstGeom prst="rect">
            <a:avLst/>
          </a:prstGeom>
        </p:spPr>
      </p:pic>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We Make Lives Better Through Connections.</a:t>
            </a:r>
          </a:p>
        </p:txBody>
      </p:sp>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593671" y="6356350"/>
            <a:ext cx="3816119"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800" b="0" err="1">
                <a:solidFill>
                  <a:schemeClr val="tx1"/>
                </a:solidFill>
              </a:rPr>
              <a:t>rtd-denver.com</a:t>
            </a:r>
            <a:endParaRPr lang="en-US" sz="1800" b="0">
              <a:solidFill>
                <a:schemeClr val="tx1"/>
              </a:solidFill>
            </a:endParaRPr>
          </a:p>
        </p:txBody>
      </p:sp>
      <p:sp>
        <p:nvSpPr>
          <p:cNvPr id="7" name="Rectangle 6">
            <a:extLst>
              <a:ext uri="{FF2B5EF4-FFF2-40B4-BE49-F238E27FC236}">
                <a16:creationId xmlns:a16="http://schemas.microsoft.com/office/drawing/2014/main" id="{2E7201DD-E525-984F-AF8F-FF24014B0F25}"/>
              </a:ext>
            </a:extLst>
          </p:cNvPr>
          <p:cNvSpPr/>
          <p:nvPr userDrawn="1"/>
        </p:nvSpPr>
        <p:spPr>
          <a:xfrm>
            <a:off x="740566" y="2928939"/>
            <a:ext cx="7088983" cy="135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75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 mountain">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7213922-ED55-4E4E-BAC5-EC69CB18E86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17292" y="3626602"/>
            <a:ext cx="8067384" cy="3308888"/>
          </a:xfrm>
          <a:prstGeom prst="rect">
            <a:avLst/>
          </a:prstGeom>
        </p:spPr>
      </p:pic>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Thank you.</a:t>
            </a:r>
          </a:p>
        </p:txBody>
      </p:sp>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593671" y="6356350"/>
            <a:ext cx="3816119"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800" b="0" err="1">
                <a:solidFill>
                  <a:schemeClr val="tx1"/>
                </a:solidFill>
              </a:rPr>
              <a:t>rtd-denver.com</a:t>
            </a:r>
            <a:endParaRPr lang="en-US" sz="1800" b="0">
              <a:solidFill>
                <a:schemeClr val="tx1"/>
              </a:solidFill>
            </a:endParaRPr>
          </a:p>
        </p:txBody>
      </p:sp>
    </p:spTree>
    <p:extLst>
      <p:ext uri="{BB962C8B-B14F-4D97-AF65-F5344CB8AC3E}">
        <p14:creationId xmlns:p14="http://schemas.microsoft.com/office/powerpoint/2010/main" val="4244878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8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Title Slide - no logo -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8BCF3350-A260-F740-B057-8D5EA753143C}" type="datetime4">
              <a:rPr lang="en-US" smtClean="0"/>
              <a:t>June 12, 2025</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sp>
        <p:nvSpPr>
          <p:cNvPr id="7" name="TextBox 6">
            <a:extLst>
              <a:ext uri="{FF2B5EF4-FFF2-40B4-BE49-F238E27FC236}">
                <a16:creationId xmlns:a16="http://schemas.microsoft.com/office/drawing/2014/main" id="{B66D906E-A9E4-CF44-9A26-06A3035DDCB8}"/>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8" name="Rectangle 7">
            <a:extLst>
              <a:ext uri="{FF2B5EF4-FFF2-40B4-BE49-F238E27FC236}">
                <a16:creationId xmlns:a16="http://schemas.microsoft.com/office/drawing/2014/main" id="{EA7EDAE2-BFA3-C643-BBBA-15666AB0FD34}"/>
              </a:ext>
            </a:extLst>
          </p:cNvPr>
          <p:cNvSpPr/>
          <p:nvPr userDrawn="1"/>
        </p:nvSpPr>
        <p:spPr>
          <a:xfrm>
            <a:off x="2483642" y="2118391"/>
            <a:ext cx="3943135" cy="11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a:extLst>
              <a:ext uri="{FF2B5EF4-FFF2-40B4-BE49-F238E27FC236}">
                <a16:creationId xmlns:a16="http://schemas.microsoft.com/office/drawing/2014/main" id="{2BC60127-5DDC-4B41-840A-952A88F0F3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2300" y="647700"/>
            <a:ext cx="1587500" cy="1587500"/>
          </a:xfrm>
          <a:prstGeom prst="rect">
            <a:avLst/>
          </a:prstGeom>
        </p:spPr>
      </p:pic>
    </p:spTree>
    <p:extLst>
      <p:ext uri="{BB962C8B-B14F-4D97-AF65-F5344CB8AC3E}">
        <p14:creationId xmlns:p14="http://schemas.microsoft.com/office/powerpoint/2010/main" val="2725638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Slide - no logo - re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8BCF3350-A260-F740-B057-8D5EA753143C}" type="datetime4">
              <a:rPr lang="en-US" smtClean="0"/>
              <a:t>June 12, 2025</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pic>
        <p:nvPicPr>
          <p:cNvPr id="6" name="Picture 5" descr="A close up of a sign&#10;&#10;Description automatically generated">
            <a:extLst>
              <a:ext uri="{FF2B5EF4-FFF2-40B4-BE49-F238E27FC236}">
                <a16:creationId xmlns:a16="http://schemas.microsoft.com/office/drawing/2014/main" id="{31BD8177-8667-AF42-853E-0355A3D055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7" name="TextBox 6">
            <a:extLst>
              <a:ext uri="{FF2B5EF4-FFF2-40B4-BE49-F238E27FC236}">
                <a16:creationId xmlns:a16="http://schemas.microsoft.com/office/drawing/2014/main" id="{B66D906E-A9E4-CF44-9A26-06A3035DDCB8}"/>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8" name="Rectangle 7">
            <a:extLst>
              <a:ext uri="{FF2B5EF4-FFF2-40B4-BE49-F238E27FC236}">
                <a16:creationId xmlns:a16="http://schemas.microsoft.com/office/drawing/2014/main" id="{EA7EDAE2-BFA3-C643-BBBA-15666AB0FD34}"/>
              </a:ext>
            </a:extLst>
          </p:cNvPr>
          <p:cNvSpPr/>
          <p:nvPr userDrawn="1"/>
        </p:nvSpPr>
        <p:spPr>
          <a:xfrm>
            <a:off x="2483642" y="2118391"/>
            <a:ext cx="3943135" cy="117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51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 - no logo -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8BCF3350-A260-F740-B057-8D5EA753143C}" type="datetime4">
              <a:rPr lang="en-US" smtClean="0"/>
              <a:t>June 12, 2025</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spTree>
    <p:extLst>
      <p:ext uri="{BB962C8B-B14F-4D97-AF65-F5344CB8AC3E}">
        <p14:creationId xmlns:p14="http://schemas.microsoft.com/office/powerpoint/2010/main" val="51545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Slide - no logo - dark re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tx2">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E33B858C-C9F6-904F-A356-38449895C1F5}" type="datetime4">
              <a:rPr lang="en-US" smtClean="0"/>
              <a:t>June 12, 2025</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Red Only </a:t>
            </a:r>
          </a:p>
        </p:txBody>
      </p:sp>
    </p:spTree>
    <p:extLst>
      <p:ext uri="{BB962C8B-B14F-4D97-AF65-F5344CB8AC3E}">
        <p14:creationId xmlns:p14="http://schemas.microsoft.com/office/powerpoint/2010/main" val="38732356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39E8B0D9-019B-D148-A4E8-5F13B25F5EC7}" type="datetime4">
              <a:rPr lang="en-US" smtClean="0"/>
              <a:t>June 12, 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745633"/>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5" r:id="rId3"/>
    <p:sldLayoutId id="2147483681" r:id="rId4"/>
    <p:sldLayoutId id="2147483699" r:id="rId5"/>
    <p:sldLayoutId id="2147483738" r:id="rId6"/>
    <p:sldLayoutId id="2147483736" r:id="rId7"/>
    <p:sldLayoutId id="2147483686" r:id="rId8"/>
    <p:sldLayoutId id="2147483732" r:id="rId9"/>
    <p:sldLayoutId id="2147483727" r:id="rId10"/>
    <p:sldLayoutId id="2147483728" r:id="rId11"/>
    <p:sldLayoutId id="2147483729" r:id="rId12"/>
    <p:sldLayoutId id="2147483709" r:id="rId13"/>
    <p:sldLayoutId id="2147483708" r:id="rId14"/>
    <p:sldLayoutId id="2147483712" r:id="rId15"/>
    <p:sldLayoutId id="2147483713" r:id="rId16"/>
    <p:sldLayoutId id="2147483715" r:id="rId17"/>
    <p:sldLayoutId id="2147483716" r:id="rId18"/>
    <p:sldLayoutId id="2147483711" r:id="rId19"/>
    <p:sldLayoutId id="2147483714" r:id="rId20"/>
    <p:sldLayoutId id="2147483717" r:id="rId21"/>
    <p:sldLayoutId id="2147483720" r:id="rId22"/>
    <p:sldLayoutId id="2147483737" r:id="rId23"/>
    <p:sldLayoutId id="2147483718" r:id="rId24"/>
    <p:sldLayoutId id="2147483710" r:id="rId25"/>
    <p:sldLayoutId id="2147483719" r:id="rId26"/>
    <p:sldLayoutId id="2147483721" r:id="rId27"/>
    <p:sldLayoutId id="2147483705" r:id="rId28"/>
    <p:sldLayoutId id="2147483679" r:id="rId29"/>
    <p:sldLayoutId id="2147483706" r:id="rId30"/>
    <p:sldLayoutId id="2147483680" r:id="rId31"/>
    <p:sldLayoutId id="2147483733" r:id="rId32"/>
    <p:sldLayoutId id="2147483726" r:id="rId33"/>
    <p:sldLayoutId id="2147483722" r:id="rId34"/>
    <p:sldLayoutId id="2147483723" r:id="rId35"/>
    <p:sldLayoutId id="2147483682" r:id="rId36"/>
    <p:sldLayoutId id="2147483684" r:id="rId37"/>
    <p:sldLayoutId id="2147483691" r:id="rId38"/>
    <p:sldLayoutId id="2147483725" r:id="rId39"/>
    <p:sldLayoutId id="2147483689" r:id="rId40"/>
    <p:sldLayoutId id="2147483692" r:id="rId41"/>
    <p:sldLayoutId id="2147483690" r:id="rId42"/>
    <p:sldLayoutId id="2147483694" r:id="rId43"/>
    <p:sldLayoutId id="2147483683" r:id="rId44"/>
    <p:sldLayoutId id="2147483695" r:id="rId45"/>
    <p:sldLayoutId id="2147483696" r:id="rId46"/>
    <p:sldLayoutId id="2147483697" r:id="rId47"/>
    <p:sldLayoutId id="2147483698" r:id="rId48"/>
    <p:sldLayoutId id="2147483701" r:id="rId49"/>
    <p:sldLayoutId id="2147483731" r:id="rId50"/>
    <p:sldLayoutId id="2147483702" r:id="rId51"/>
    <p:sldLayoutId id="2147483734" r:id="rId52"/>
    <p:sldLayoutId id="2147483730" r:id="rId53"/>
    <p:sldLayoutId id="2147483704" r:id="rId54"/>
  </p:sldLayoutIdLst>
  <p:hf hdr="0" ftr="0"/>
  <p:txStyles>
    <p:title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9.xml"/><Relationship Id="rId7" Type="http://schemas.openxmlformats.org/officeDocument/2006/relationships/image" Target="../media/image29.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notesSlide" Target="../notesSlides/notesSlide11.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9.xml"/><Relationship Id="rId7" Type="http://schemas.openxmlformats.org/officeDocument/2006/relationships/image" Target="../media/image5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notesSlide" Target="../notesSlides/notesSlide12.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9.xml"/><Relationship Id="rId7" Type="http://schemas.openxmlformats.org/officeDocument/2006/relationships/image" Target="../media/image55.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4.png"/><Relationship Id="rId5" Type="http://schemas.microsoft.com/office/2018/10/relationships/comments" Target="../comments/modernComment_955_16D7831C.xml"/><Relationship Id="rId4" Type="http://schemas.openxmlformats.org/officeDocument/2006/relationships/notesSlide" Target="../notesSlides/notesSlide13.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9.xml"/><Relationship Id="rId7" Type="http://schemas.openxmlformats.org/officeDocument/2006/relationships/image" Target="../media/image58.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7.png"/><Relationship Id="rId5" Type="http://schemas.microsoft.com/office/2018/10/relationships/comments" Target="../comments/modernComment_958_DD70E03D.xml"/><Relationship Id="rId4" Type="http://schemas.openxmlformats.org/officeDocument/2006/relationships/notesSlide" Target="../notesSlides/notesSlide16.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9.xml"/><Relationship Id="rId7" Type="http://schemas.openxmlformats.org/officeDocument/2006/relationships/image" Target="../media/image61.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19.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1.xml"/><Relationship Id="rId7" Type="http://schemas.openxmlformats.org/officeDocument/2006/relationships/image" Target="../media/image2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5.png"/><Relationship Id="rId5" Type="http://schemas.microsoft.com/office/2018/10/relationships/comments" Target="../comments/modernComment_140_79F7DDD8.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39.xml"/><Relationship Id="rId7" Type="http://schemas.openxmlformats.org/officeDocument/2006/relationships/image" Target="../media/image60.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9.png"/><Relationship Id="rId5" Type="http://schemas.microsoft.com/office/2018/10/relationships/comments" Target="../comments/modernComment_947_862AA6A.xml"/><Relationship Id="rId10" Type="http://schemas.openxmlformats.org/officeDocument/2006/relationships/image" Target="../media/image24.png"/><Relationship Id="rId4" Type="http://schemas.openxmlformats.org/officeDocument/2006/relationships/notesSlide" Target="../notesSlides/notesSlide20.xml"/><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21.xml"/><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22.xml"/><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9.xml"/><Relationship Id="rId7" Type="http://schemas.openxmlformats.org/officeDocument/2006/relationships/image" Target="../media/image60.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9.png"/><Relationship Id="rId5" Type="http://schemas.microsoft.com/office/2018/10/relationships/comments" Target="../comments/modernComment_95B_A5609D35.xml"/><Relationship Id="rId10" Type="http://schemas.openxmlformats.org/officeDocument/2006/relationships/image" Target="../media/image65.png"/><Relationship Id="rId4" Type="http://schemas.openxmlformats.org/officeDocument/2006/relationships/notesSlide" Target="../notesSlides/notesSlide23.xml"/><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24.xml"/><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25.xml"/><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26.xml"/><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image" Target="../media/image25.png"/><Relationship Id="rId4"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microsoft.com/office/2018/10/relationships/comments" Target="../comments/modernComment_968_2ED1D904.xml"/><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image" Target="../media/image25.png"/><Relationship Id="rId5" Type="http://schemas.openxmlformats.org/officeDocument/2006/relationships/image" Target="../media/image60.sv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25.png"/><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31.xml"/><Relationship Id="rId7" Type="http://schemas.openxmlformats.org/officeDocument/2006/relationships/image" Target="../media/image28.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notesSlide" Target="../notesSlides/notesSlide3.xml"/><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30.xml"/><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39.xml"/><Relationship Id="rId6" Type="http://schemas.openxmlformats.org/officeDocument/2006/relationships/image" Target="../media/image73.png"/><Relationship Id="rId5" Type="http://schemas.openxmlformats.org/officeDocument/2006/relationships/image" Target="../media/image25.png"/><Relationship Id="rId4" Type="http://schemas.openxmlformats.org/officeDocument/2006/relationships/image" Target="../media/image60.svg"/></Relationships>
</file>

<file path=ppt/slides/_rels/slide32.xml.rels><?xml version="1.0" encoding="UTF-8" standalone="yes"?>
<Relationships xmlns="http://schemas.openxmlformats.org/package/2006/relationships"><Relationship Id="rId3" Type="http://schemas.microsoft.com/office/2018/10/relationships/comments" Target="../comments/modernComment_96C_3C0DA450.xml"/><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39.xml"/><Relationship Id="rId6" Type="http://schemas.openxmlformats.org/officeDocument/2006/relationships/image" Target="../media/image25.png"/><Relationship Id="rId5" Type="http://schemas.openxmlformats.org/officeDocument/2006/relationships/image" Target="../media/image60.sv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slideLayout" Target="../slideLayouts/slideLayout39.xml"/><Relationship Id="rId7" Type="http://schemas.openxmlformats.org/officeDocument/2006/relationships/image" Target="../media/image7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6.svg"/><Relationship Id="rId11" Type="http://schemas.openxmlformats.org/officeDocument/2006/relationships/image" Target="../media/image24.png"/><Relationship Id="rId5" Type="http://schemas.openxmlformats.org/officeDocument/2006/relationships/image" Target="../media/image75.png"/><Relationship Id="rId10" Type="http://schemas.openxmlformats.org/officeDocument/2006/relationships/image" Target="../media/image25.png"/><Relationship Id="rId4" Type="http://schemas.openxmlformats.org/officeDocument/2006/relationships/notesSlide" Target="../notesSlides/notesSlide34.xml"/><Relationship Id="rId9" Type="http://schemas.openxmlformats.org/officeDocument/2006/relationships/image" Target="../media/image79.jpeg"/></Relationships>
</file>

<file path=ppt/slides/_rels/slide3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slideLayout" Target="../slideLayouts/slideLayout39.xml"/><Relationship Id="rId7" Type="http://schemas.openxmlformats.org/officeDocument/2006/relationships/image" Target="../media/image7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24.png"/><Relationship Id="rId4" Type="http://schemas.openxmlformats.org/officeDocument/2006/relationships/notesSlide" Target="../notesSlides/notesSlide35.xml"/><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9.xml"/><Relationship Id="rId7" Type="http://schemas.openxmlformats.org/officeDocument/2006/relationships/image" Target="../media/image81.sv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0.png"/><Relationship Id="rId5" Type="http://schemas.microsoft.com/office/2018/10/relationships/comments" Target="../comments/modernComment_93D_76318FB2.xml"/><Relationship Id="rId4" Type="http://schemas.openxmlformats.org/officeDocument/2006/relationships/notesSlide" Target="../notesSlides/notesSlide37.xml"/><Relationship Id="rId9"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9.xml"/><Relationship Id="rId7" Type="http://schemas.openxmlformats.org/officeDocument/2006/relationships/image" Target="../media/image2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31.xml"/><Relationship Id="rId7" Type="http://schemas.openxmlformats.org/officeDocument/2006/relationships/image" Target="../media/image2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png"/><Relationship Id="rId5" Type="http://schemas.microsoft.com/office/2018/10/relationships/comments" Target="../comments/modernComment_971_8535C1F7.xml"/><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30.jpeg"/></Relationships>
</file>

<file path=ppt/slides/_rels/slide40.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slideLayout" Target="../slideLayouts/slideLayout31.xml"/><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audio" Target="../media/media35.m4a"/><Relationship Id="rId16" Type="http://schemas.openxmlformats.org/officeDocument/2006/relationships/image" Target="../media/image24.png"/><Relationship Id="rId1" Type="http://schemas.microsoft.com/office/2007/relationships/media" Target="../media/media35.m4a"/><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25.png"/><Relationship Id="rId10" Type="http://schemas.openxmlformats.org/officeDocument/2006/relationships/image" Target="../media/image87.svg"/><Relationship Id="rId4" Type="http://schemas.openxmlformats.org/officeDocument/2006/relationships/notesSlide" Target="../notesSlides/notesSlide40.xml"/><Relationship Id="rId9" Type="http://schemas.openxmlformats.org/officeDocument/2006/relationships/image" Target="../media/image86.png"/><Relationship Id="rId14" Type="http://schemas.openxmlformats.org/officeDocument/2006/relationships/image" Target="../media/image91.sv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2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5.png"/><Relationship Id="rId5" Type="http://schemas.microsoft.com/office/2018/10/relationships/comments" Target="../comments/modernComment_14D_60590943.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slideLayout" Target="../slideLayouts/slideLayout31.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notesSlide" Target="../notesSlides/notesSlide5.xml"/><Relationship Id="rId9" Type="http://schemas.openxmlformats.org/officeDocument/2006/relationships/image" Target="../media/image34.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1.xml"/><Relationship Id="rId7" Type="http://schemas.openxmlformats.org/officeDocument/2006/relationships/image" Target="../media/image2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24.png"/><Relationship Id="rId3" Type="http://schemas.openxmlformats.org/officeDocument/2006/relationships/slideLayout" Target="../slideLayouts/slideLayout31.xml"/><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25.png"/><Relationship Id="rId2" Type="http://schemas.openxmlformats.org/officeDocument/2006/relationships/audio" Target="../media/media8.m4a"/><Relationship Id="rId16" Type="http://schemas.openxmlformats.org/officeDocument/2006/relationships/image" Target="../media/image52.svg"/><Relationship Id="rId1" Type="http://schemas.microsoft.com/office/2007/relationships/media" Target="../media/media8.m4a"/><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notesSlide" Target="../notesSlides/notesSlide8.xml"/><Relationship Id="rId9" Type="http://schemas.openxmlformats.org/officeDocument/2006/relationships/image" Target="../media/image45.png"/><Relationship Id="rId14" Type="http://schemas.openxmlformats.org/officeDocument/2006/relationships/image" Target="../media/image50.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3.svg"/><Relationship Id="rId5" Type="http://schemas.openxmlformats.org/officeDocument/2006/relationships/image" Target="../media/image3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6BD3-ECD9-014F-845C-5E59A4D0708A}"/>
              </a:ext>
            </a:extLst>
          </p:cNvPr>
          <p:cNvSpPr>
            <a:spLocks noGrp="1"/>
          </p:cNvSpPr>
          <p:nvPr>
            <p:ph type="ctrTitle"/>
          </p:nvPr>
        </p:nvSpPr>
        <p:spPr>
          <a:xfrm>
            <a:off x="538619" y="2440999"/>
            <a:ext cx="10797435" cy="2221369"/>
          </a:xfrm>
        </p:spPr>
        <p:txBody>
          <a:bodyPr>
            <a:noAutofit/>
          </a:bodyPr>
          <a:lstStyle/>
          <a:p>
            <a:pPr>
              <a:lnSpc>
                <a:spcPct val="85000"/>
              </a:lnSpc>
              <a:tabLst>
                <a:tab pos="4170363" algn="l"/>
              </a:tabLst>
            </a:pPr>
            <a:r>
              <a:rPr lang="en-US" sz="3400">
                <a:solidFill>
                  <a:srgbClr val="41C1EF"/>
                </a:solidFill>
              </a:rPr>
              <a:t>August 2025</a:t>
            </a:r>
            <a:br>
              <a:rPr lang="en-US"/>
            </a:br>
            <a:r>
              <a:rPr lang="en-US" sz="5400">
                <a:solidFill>
                  <a:srgbClr val="002F87"/>
                </a:solidFill>
              </a:rPr>
              <a:t>Proposed Service Changes</a:t>
            </a:r>
            <a:endParaRPr lang="en-US">
              <a:solidFill>
                <a:srgbClr val="002F87"/>
              </a:solidFill>
            </a:endParaRPr>
          </a:p>
        </p:txBody>
      </p:sp>
      <p:sp>
        <p:nvSpPr>
          <p:cNvPr id="3" name="Subtitle 2">
            <a:extLst>
              <a:ext uri="{FF2B5EF4-FFF2-40B4-BE49-F238E27FC236}">
                <a16:creationId xmlns:a16="http://schemas.microsoft.com/office/drawing/2014/main" id="{B09274DF-950B-9B49-9538-A690159AEFE0}"/>
              </a:ext>
            </a:extLst>
          </p:cNvPr>
          <p:cNvSpPr>
            <a:spLocks noGrp="1"/>
          </p:cNvSpPr>
          <p:nvPr>
            <p:ph type="subTitle" idx="1"/>
          </p:nvPr>
        </p:nvSpPr>
        <p:spPr>
          <a:xfrm>
            <a:off x="538620" y="4793942"/>
            <a:ext cx="3814720" cy="1707066"/>
          </a:xfrm>
        </p:spPr>
        <p:txBody>
          <a:bodyPr vert="horz" lIns="91440" tIns="45720" rIns="91440" bIns="45720" rtlCol="0" anchor="t">
            <a:normAutofit/>
          </a:bodyPr>
          <a:lstStyle/>
          <a:p>
            <a:pPr>
              <a:lnSpc>
                <a:spcPct val="120000"/>
              </a:lnSpc>
              <a:spcAft>
                <a:spcPts val="0"/>
              </a:spcAft>
            </a:pPr>
            <a:r>
              <a:rPr lang="en-US" sz="2000" b="1" dirty="0">
                <a:solidFill>
                  <a:srgbClr val="C00000"/>
                </a:solidFill>
                <a:latin typeface="Tahoma"/>
                <a:ea typeface="Tahoma"/>
                <a:cs typeface="Tahoma"/>
              </a:rPr>
              <a:t>Gabriel Martinez</a:t>
            </a:r>
          </a:p>
          <a:p>
            <a:pPr>
              <a:lnSpc>
                <a:spcPct val="120000"/>
              </a:lnSpc>
              <a:spcAft>
                <a:spcPts val="0"/>
              </a:spcAft>
            </a:pPr>
            <a:r>
              <a:rPr lang="en-US" dirty="0">
                <a:solidFill>
                  <a:srgbClr val="C00000"/>
                </a:solidFill>
                <a:latin typeface="Tahoma"/>
                <a:ea typeface="Tahoma"/>
                <a:cs typeface="Tahoma"/>
              </a:rPr>
              <a:t>Specialist, Community Engagement </a:t>
            </a:r>
            <a:endParaRPr lang="en-US" dirty="0">
              <a:latin typeface="Tahoma"/>
              <a:ea typeface="Tahoma"/>
              <a:cs typeface="Tahoma"/>
            </a:endParaRPr>
          </a:p>
          <a:p>
            <a:r>
              <a:rPr lang="en-US" sz="2000" b="1" dirty="0">
                <a:solidFill>
                  <a:srgbClr val="C00000"/>
                </a:solidFill>
                <a:latin typeface="Tahoma"/>
                <a:ea typeface="Tahoma"/>
                <a:cs typeface="Tahoma"/>
              </a:rPr>
              <a:t>Brandon Figliolino</a:t>
            </a:r>
            <a:br>
              <a:rPr lang="en-US" b="1" dirty="0"/>
            </a:br>
            <a:r>
              <a:rPr lang="en-US" dirty="0">
                <a:solidFill>
                  <a:srgbClr val="C00000"/>
                </a:solidFill>
                <a:latin typeface="Tahoma"/>
                <a:ea typeface="Tahoma"/>
                <a:cs typeface="Tahoma"/>
              </a:rPr>
              <a:t>Manager, Community Engagement</a:t>
            </a:r>
            <a:endParaRPr lang="en-US" dirty="0"/>
          </a:p>
          <a:p>
            <a:endParaRPr lang="en-US" dirty="0">
              <a:solidFill>
                <a:srgbClr val="C00000"/>
              </a:solidFill>
              <a:latin typeface="Tahoma"/>
              <a:ea typeface="Tahoma"/>
              <a:cs typeface="Tahoma"/>
            </a:endParaRPr>
          </a:p>
          <a:p>
            <a:endParaRPr lang="en-US" dirty="0">
              <a:latin typeface="Tahoma"/>
              <a:ea typeface="Tahoma"/>
              <a:cs typeface="Tahoma"/>
            </a:endParaRPr>
          </a:p>
          <a:p>
            <a:endParaRPr lang="en-US" dirty="0">
              <a:solidFill>
                <a:srgbClr val="C00000"/>
              </a:solidFill>
            </a:endParaRPr>
          </a:p>
        </p:txBody>
      </p:sp>
      <p:sp>
        <p:nvSpPr>
          <p:cNvPr id="4" name="Date Placeholder 3">
            <a:extLst>
              <a:ext uri="{FF2B5EF4-FFF2-40B4-BE49-F238E27FC236}">
                <a16:creationId xmlns:a16="http://schemas.microsoft.com/office/drawing/2014/main" id="{1CD18B15-080D-A543-B9D7-F80678AC5393}"/>
              </a:ext>
            </a:extLst>
          </p:cNvPr>
          <p:cNvSpPr>
            <a:spLocks noGrp="1"/>
          </p:cNvSpPr>
          <p:nvPr>
            <p:ph type="dt" sz="half" idx="10"/>
          </p:nvPr>
        </p:nvSpPr>
        <p:spPr>
          <a:xfrm>
            <a:off x="8952108" y="665033"/>
            <a:ext cx="2743200" cy="365125"/>
          </a:xfrm>
        </p:spPr>
        <p:txBody>
          <a:bodyPr/>
          <a:lstStyle/>
          <a:p>
            <a:pPr algn="r"/>
            <a:r>
              <a:rPr lang="en-US" sz="1500" b="1"/>
              <a:t>June 16, 2025</a:t>
            </a:r>
          </a:p>
        </p:txBody>
      </p:sp>
      <p:pic>
        <p:nvPicPr>
          <p:cNvPr id="5" name="Slide 1">
            <a:hlinkClick r:id="" action="ppaction://media"/>
            <a:extLst>
              <a:ext uri="{FF2B5EF4-FFF2-40B4-BE49-F238E27FC236}">
                <a16:creationId xmlns:a16="http://schemas.microsoft.com/office/drawing/2014/main" id="{4DCB19A3-77D5-6CCC-87E1-8A88D9C6C9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5308" y="6297808"/>
            <a:ext cx="406400" cy="406400"/>
          </a:xfrm>
          <a:prstGeom prst="rect">
            <a:avLst/>
          </a:prstGeom>
        </p:spPr>
      </p:pic>
      <p:sp>
        <p:nvSpPr>
          <p:cNvPr id="6" name="Subtitle 2">
            <a:extLst>
              <a:ext uri="{FF2B5EF4-FFF2-40B4-BE49-F238E27FC236}">
                <a16:creationId xmlns:a16="http://schemas.microsoft.com/office/drawing/2014/main" id="{4F50EA1A-E222-608E-FDF1-4483752B68B2}"/>
              </a:ext>
            </a:extLst>
          </p:cNvPr>
          <p:cNvSpPr txBox="1">
            <a:spLocks/>
          </p:cNvSpPr>
          <p:nvPr/>
        </p:nvSpPr>
        <p:spPr>
          <a:xfrm>
            <a:off x="5819611" y="4793942"/>
            <a:ext cx="4165902" cy="170706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1200"/>
              </a:spcAft>
              <a:buClr>
                <a:schemeClr val="accent1"/>
              </a:buClr>
              <a:buSzPct val="150000"/>
              <a:buFont typeface="Wingdings" pitchFamily="2" charset="2"/>
              <a:buNone/>
              <a:defRPr sz="1800" kern="12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100000"/>
              </a:lnSpc>
              <a:spcBef>
                <a:spcPts val="0"/>
              </a:spcBef>
              <a:spcAft>
                <a:spcPts val="1200"/>
              </a:spcAft>
              <a:buClr>
                <a:schemeClr val="accent1"/>
              </a:buClr>
              <a:buSzPct val="150000"/>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100000"/>
              </a:lnSpc>
              <a:spcBef>
                <a:spcPts val="0"/>
              </a:spcBef>
              <a:spcAft>
                <a:spcPts val="1200"/>
              </a:spcAft>
              <a:buClr>
                <a:schemeClr val="accent1"/>
              </a:buClr>
              <a:buSzPct val="150000"/>
              <a:buFont typeface="System Font Regular"/>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100000"/>
              </a:lnSpc>
              <a:spcBef>
                <a:spcPts val="0"/>
              </a:spcBef>
              <a:spcAft>
                <a:spcPts val="1200"/>
              </a:spcAft>
              <a:buClr>
                <a:schemeClr val="accent1"/>
              </a:buClr>
              <a:buSzPct val="150000"/>
              <a:buFont typeface="System Font Regular"/>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None/>
              <a:defRPr sz="16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Aft>
                <a:spcPts val="0"/>
              </a:spcAft>
            </a:pPr>
            <a:r>
              <a:rPr lang="en-US" sz="2000" b="1" dirty="0">
                <a:solidFill>
                  <a:srgbClr val="C00000"/>
                </a:solidFill>
                <a:latin typeface="Tahoma"/>
                <a:ea typeface="Tahoma"/>
                <a:cs typeface="Tahoma"/>
              </a:rPr>
              <a:t>Jessie Carter</a:t>
            </a:r>
          </a:p>
          <a:p>
            <a:pPr>
              <a:lnSpc>
                <a:spcPct val="120000"/>
              </a:lnSpc>
              <a:spcAft>
                <a:spcPts val="0"/>
              </a:spcAft>
            </a:pPr>
            <a:r>
              <a:rPr lang="en-US" dirty="0">
                <a:solidFill>
                  <a:srgbClr val="C00000"/>
                </a:solidFill>
                <a:latin typeface="Tahoma"/>
                <a:ea typeface="Tahoma"/>
                <a:cs typeface="Tahoma"/>
              </a:rPr>
              <a:t>Senior Manager, Service Development</a:t>
            </a:r>
            <a:endParaRPr lang="en-US" dirty="0">
              <a:latin typeface="Tahoma"/>
              <a:ea typeface="Tahoma"/>
              <a:cs typeface="Tahoma"/>
            </a:endParaRPr>
          </a:p>
          <a:p>
            <a:r>
              <a:rPr lang="en-US" sz="2000" b="1" dirty="0">
                <a:solidFill>
                  <a:srgbClr val="C00000"/>
                </a:solidFill>
                <a:latin typeface="Tahoma"/>
                <a:ea typeface="Tahoma"/>
                <a:cs typeface="Tahoma"/>
              </a:rPr>
              <a:t>Tegan Rice</a:t>
            </a:r>
            <a:br>
              <a:rPr lang="en-US" b="1" dirty="0"/>
            </a:br>
            <a:r>
              <a:rPr lang="en-US" dirty="0">
                <a:solidFill>
                  <a:srgbClr val="C00000"/>
                </a:solidFill>
                <a:latin typeface="Tahoma"/>
                <a:ea typeface="Tahoma"/>
                <a:cs typeface="Tahoma"/>
              </a:rPr>
              <a:t>Senior Service Planner/Scheduler</a:t>
            </a:r>
            <a:endParaRPr lang="en-US" dirty="0"/>
          </a:p>
          <a:p>
            <a:endParaRPr lang="en-US" dirty="0">
              <a:solidFill>
                <a:srgbClr val="C00000"/>
              </a:solidFill>
              <a:latin typeface="Tahoma"/>
              <a:ea typeface="Tahoma"/>
              <a:cs typeface="Tahoma"/>
            </a:endParaRPr>
          </a:p>
          <a:p>
            <a:endParaRPr lang="en-US" dirty="0">
              <a:latin typeface="Tahoma"/>
              <a:ea typeface="Tahoma"/>
              <a:cs typeface="Tahoma"/>
            </a:endParaRPr>
          </a:p>
          <a:p>
            <a:endParaRPr lang="en-US" dirty="0">
              <a:solidFill>
                <a:srgbClr val="C00000"/>
              </a:solidFill>
            </a:endParaRPr>
          </a:p>
        </p:txBody>
      </p:sp>
    </p:spTree>
    <p:extLst>
      <p:ext uri="{BB962C8B-B14F-4D97-AF65-F5344CB8AC3E}">
        <p14:creationId xmlns:p14="http://schemas.microsoft.com/office/powerpoint/2010/main" val="493068785"/>
      </p:ext>
    </p:extLst>
  </p:cSld>
  <p:clrMapOvr>
    <a:masterClrMapping/>
  </p:clrMapOvr>
  <mc:AlternateContent xmlns:mc="http://schemas.openxmlformats.org/markup-compatibility/2006" xmlns:p14="http://schemas.microsoft.com/office/powerpoint/2010/main">
    <mc:Choice Requires="p14">
      <p:transition spd="slow" p14:dur="2000" advTm="7511"/>
    </mc:Choice>
    <mc:Fallback xmlns="">
      <p:transition spd="slow" advTm="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871F"/>
        </a:solidFill>
        <a:effectLst/>
      </p:bgPr>
    </p:bg>
    <p:spTree>
      <p:nvGrpSpPr>
        <p:cNvPr id="1" name="">
          <a:extLst>
            <a:ext uri="{FF2B5EF4-FFF2-40B4-BE49-F238E27FC236}">
              <a16:creationId xmlns:a16="http://schemas.microsoft.com/office/drawing/2014/main" id="{FD3AF140-FC71-3F45-1011-C47AB0D3371B}"/>
            </a:ext>
          </a:extLst>
        </p:cNvPr>
        <p:cNvGrpSpPr/>
        <p:nvPr/>
      </p:nvGrpSpPr>
      <p:grpSpPr>
        <a:xfrm>
          <a:off x="0" y="0"/>
          <a:ext cx="0" cy="0"/>
          <a:chOff x="0" y="0"/>
          <a:chExt cx="0" cy="0"/>
        </a:xfrm>
      </p:grpSpPr>
      <p:pic>
        <p:nvPicPr>
          <p:cNvPr id="6" name="Graphic 5" descr="Route (Two Pins With A Path) with solid fill">
            <a:extLst>
              <a:ext uri="{FF2B5EF4-FFF2-40B4-BE49-F238E27FC236}">
                <a16:creationId xmlns:a16="http://schemas.microsoft.com/office/drawing/2014/main" id="{38C430B9-F3B1-CF9B-D4DB-325E69FDF0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849" y="401849"/>
            <a:ext cx="1575320" cy="1575320"/>
          </a:xfrm>
          <a:prstGeom prst="rect">
            <a:avLst/>
          </a:prstGeom>
        </p:spPr>
      </p:pic>
      <p:sp>
        <p:nvSpPr>
          <p:cNvPr id="7" name="Title 1">
            <a:extLst>
              <a:ext uri="{FF2B5EF4-FFF2-40B4-BE49-F238E27FC236}">
                <a16:creationId xmlns:a16="http://schemas.microsoft.com/office/drawing/2014/main" id="{24674CEA-0D81-3B10-8574-1B5A271A84DA}"/>
              </a:ext>
            </a:extLst>
          </p:cNvPr>
          <p:cNvSpPr>
            <a:spLocks noGrp="1"/>
          </p:cNvSpPr>
          <p:nvPr>
            <p:ph type="ctrTitle"/>
          </p:nvPr>
        </p:nvSpPr>
        <p:spPr>
          <a:xfrm>
            <a:off x="535849" y="2856594"/>
            <a:ext cx="10872243" cy="2150836"/>
          </a:xfrm>
        </p:spPr>
        <p:txBody>
          <a:bodyPr>
            <a:normAutofit/>
          </a:bodyPr>
          <a:lstStyle/>
          <a:p>
            <a:r>
              <a:rPr lang="en-US"/>
              <a:t>Schedule Timing</a:t>
            </a:r>
          </a:p>
        </p:txBody>
      </p:sp>
      <p:pic>
        <p:nvPicPr>
          <p:cNvPr id="2" name="Schedule timing">
            <a:hlinkClick r:id="" action="ppaction://media"/>
            <a:extLst>
              <a:ext uri="{FF2B5EF4-FFF2-40B4-BE49-F238E27FC236}">
                <a16:creationId xmlns:a16="http://schemas.microsoft.com/office/drawing/2014/main" id="{6FBC0A1C-709D-BE74-4F5B-512F68112C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8092" y="6071637"/>
            <a:ext cx="406400" cy="406400"/>
          </a:xfrm>
          <a:prstGeom prst="rect">
            <a:avLst/>
          </a:prstGeom>
        </p:spPr>
      </p:pic>
    </p:spTree>
    <p:extLst>
      <p:ext uri="{BB962C8B-B14F-4D97-AF65-F5344CB8AC3E}">
        <p14:creationId xmlns:p14="http://schemas.microsoft.com/office/powerpoint/2010/main" val="1837630861"/>
      </p:ext>
    </p:extLst>
  </p:cSld>
  <p:clrMapOvr>
    <a:masterClrMapping/>
  </p:clrMapOvr>
  <mc:AlternateContent xmlns:mc="http://schemas.openxmlformats.org/markup-compatibility/2006" xmlns:p14="http://schemas.microsoft.com/office/powerpoint/2010/main">
    <mc:Choice Requires="p14">
      <p:transition spd="slow" p14:dur="2000" advTm="5489"/>
    </mc:Choice>
    <mc:Fallback xmlns="">
      <p:transition spd="slow" advTm="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A194D-D6DC-9AAE-0720-44F48DDF50D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3D4F67-3174-271F-BDB7-0C87D3AE62FC}"/>
              </a:ext>
            </a:extLst>
          </p:cNvPr>
          <p:cNvSpPr/>
          <p:nvPr/>
        </p:nvSpPr>
        <p:spPr>
          <a:xfrm>
            <a:off x="-1" y="4682659"/>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9E73B-1D7E-85A5-5B5C-B208C8F47E1A}"/>
              </a:ext>
            </a:extLst>
          </p:cNvPr>
          <p:cNvSpPr>
            <a:spLocks noGrp="1"/>
          </p:cNvSpPr>
          <p:nvPr>
            <p:ph type="title"/>
          </p:nvPr>
        </p:nvSpPr>
        <p:spPr>
          <a:xfrm>
            <a:off x="311258" y="210142"/>
            <a:ext cx="10515600" cy="1325563"/>
          </a:xfrm>
        </p:spPr>
        <p:txBody>
          <a:bodyPr anchor="ctr">
            <a:normAutofit/>
          </a:bodyPr>
          <a:lstStyle/>
          <a:p>
            <a:r>
              <a:rPr lang="en-US"/>
              <a:t>Schedule Timing</a:t>
            </a:r>
          </a:p>
        </p:txBody>
      </p:sp>
      <p:graphicFrame>
        <p:nvGraphicFramePr>
          <p:cNvPr id="10" name="Table 9">
            <a:extLst>
              <a:ext uri="{FF2B5EF4-FFF2-40B4-BE49-F238E27FC236}">
                <a16:creationId xmlns:a16="http://schemas.microsoft.com/office/drawing/2014/main" id="{0DEBE76B-1C97-3ED9-51FB-5AC2947C5556}"/>
              </a:ext>
            </a:extLst>
          </p:cNvPr>
          <p:cNvGraphicFramePr>
            <a:graphicFrameLocks noGrp="1"/>
          </p:cNvGraphicFramePr>
          <p:nvPr>
            <p:extLst>
              <p:ext uri="{D42A27DB-BD31-4B8C-83A1-F6EECF244321}">
                <p14:modId xmlns:p14="http://schemas.microsoft.com/office/powerpoint/2010/main" val="3224141821"/>
              </p:ext>
            </p:extLst>
          </p:nvPr>
        </p:nvGraphicFramePr>
        <p:xfrm>
          <a:off x="497653" y="2657074"/>
          <a:ext cx="5417086" cy="548640"/>
        </p:xfrm>
        <a:graphic>
          <a:graphicData uri="http://schemas.openxmlformats.org/drawingml/2006/table">
            <a:tbl>
              <a:tblPr firstRow="1" bandRow="1">
                <a:tableStyleId>{5C22544A-7EE6-4342-B048-85BDC9FD1C3A}</a:tableStyleId>
              </a:tblPr>
              <a:tblGrid>
                <a:gridCol w="1131855">
                  <a:extLst>
                    <a:ext uri="{9D8B030D-6E8A-4147-A177-3AD203B41FA5}">
                      <a16:colId xmlns:a16="http://schemas.microsoft.com/office/drawing/2014/main" val="4238910656"/>
                    </a:ext>
                  </a:extLst>
                </a:gridCol>
                <a:gridCol w="4285231">
                  <a:extLst>
                    <a:ext uri="{9D8B030D-6E8A-4147-A177-3AD203B41FA5}">
                      <a16:colId xmlns:a16="http://schemas.microsoft.com/office/drawing/2014/main" val="2437301395"/>
                    </a:ext>
                  </a:extLst>
                </a:gridCol>
              </a:tblGrid>
              <a:tr h="425456">
                <a:tc>
                  <a:txBody>
                    <a:bodyPr/>
                    <a:lstStyle/>
                    <a:p>
                      <a:pPr algn="ctr"/>
                      <a:r>
                        <a:rPr lang="en-US" sz="1800">
                          <a:solidFill>
                            <a:schemeClr val="bg1"/>
                          </a:solidFill>
                          <a:latin typeface="Tahoma" panose="020B0604030504040204" pitchFamily="34" charset="0"/>
                          <a:ea typeface="Tahoma" panose="020B0604030504040204" pitchFamily="34" charset="0"/>
                          <a:cs typeface="Tahoma" panose="020B0604030504040204" pitchFamily="34" charset="0"/>
                        </a:rPr>
                        <a:t>E Line</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91F74"/>
                    </a:solidFill>
                  </a:tcPr>
                </a:tc>
                <a:tc>
                  <a:txBody>
                    <a:bodyPr/>
                    <a:lstStyle/>
                    <a:p>
                      <a:r>
                        <a:rPr lang="en-US" sz="1500" b="0">
                          <a:solidFill>
                            <a:schemeClr val="tx1"/>
                          </a:solidFill>
                          <a:latin typeface="Tahoma" panose="020B0604030504040204" pitchFamily="34" charset="0"/>
                          <a:ea typeface="Tahoma" panose="020B0604030504040204" pitchFamily="34" charset="0"/>
                          <a:cs typeface="Tahoma" panose="020B0604030504040204" pitchFamily="34" charset="0"/>
                        </a:rPr>
                        <a:t>Union Station to </a:t>
                      </a:r>
                      <a:r>
                        <a:rPr lang="en-US" sz="1500" b="0" err="1">
                          <a:solidFill>
                            <a:schemeClr val="tx1"/>
                          </a:solidFill>
                          <a:latin typeface="Tahoma" panose="020B0604030504040204" pitchFamily="34" charset="0"/>
                          <a:ea typeface="Tahoma" panose="020B0604030504040204" pitchFamily="34" charset="0"/>
                          <a:cs typeface="Tahoma" panose="020B0604030504040204" pitchFamily="34" charset="0"/>
                        </a:rPr>
                        <a:t>RidgeGate</a:t>
                      </a:r>
                      <a:r>
                        <a:rPr lang="en-US" sz="1500" b="0">
                          <a:solidFill>
                            <a:schemeClr val="tx1"/>
                          </a:solidFill>
                          <a:latin typeface="Tahoma" panose="020B0604030504040204" pitchFamily="34" charset="0"/>
                          <a:ea typeface="Tahoma" panose="020B0604030504040204" pitchFamily="34" charset="0"/>
                          <a:cs typeface="Tahoma" panose="020B0604030504040204" pitchFamily="34" charset="0"/>
                        </a:rPr>
                        <a:t> Parkway Station</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8045325"/>
                  </a:ext>
                </a:extLst>
              </a:tr>
            </a:tbl>
          </a:graphicData>
        </a:graphic>
      </p:graphicFrame>
      <p:sp>
        <p:nvSpPr>
          <p:cNvPr id="8" name="Title 1">
            <a:extLst>
              <a:ext uri="{FF2B5EF4-FFF2-40B4-BE49-F238E27FC236}">
                <a16:creationId xmlns:a16="http://schemas.microsoft.com/office/drawing/2014/main" id="{67D19AB2-4459-499E-1AF0-4448C3665A24}"/>
              </a:ext>
            </a:extLst>
          </p:cNvPr>
          <p:cNvSpPr txBox="1">
            <a:spLocks/>
          </p:cNvSpPr>
          <p:nvPr/>
        </p:nvSpPr>
        <p:spPr>
          <a:xfrm>
            <a:off x="1272875" y="4682659"/>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Schedule Timing Adjustment</a:t>
            </a:r>
          </a:p>
        </p:txBody>
      </p:sp>
      <p:sp>
        <p:nvSpPr>
          <p:cNvPr id="11" name="Subtitle 3">
            <a:extLst>
              <a:ext uri="{FF2B5EF4-FFF2-40B4-BE49-F238E27FC236}">
                <a16:creationId xmlns:a16="http://schemas.microsoft.com/office/drawing/2014/main" id="{0D4682AB-7F35-96E4-A3CB-5AD3B0CDB8B7}"/>
              </a:ext>
            </a:extLst>
          </p:cNvPr>
          <p:cNvSpPr txBox="1">
            <a:spLocks/>
          </p:cNvSpPr>
          <p:nvPr/>
        </p:nvSpPr>
        <p:spPr>
          <a:xfrm>
            <a:off x="1258354" y="5108115"/>
            <a:ext cx="4750559"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4000"/>
              </a:lnSpc>
            </a:pPr>
            <a:r>
              <a:rPr lang="en-US" sz="1400" b="0" i="0">
                <a:solidFill>
                  <a:srgbClr val="000000"/>
                </a:solidFill>
                <a:effectLst/>
                <a:latin typeface="Tahoma" panose="020B0604030504040204" pitchFamily="34" charset="0"/>
              </a:rPr>
              <a:t>Alterations to the running time of bus and rail services, typically to better align with customer demands and trip connections, and to improve on-time performance.</a:t>
            </a:r>
            <a:endParaRPr lang="en-US" sz="1400" b="0" i="0">
              <a:effectLst/>
              <a:latin typeface="Tahoma" panose="020B0604030504040204" pitchFamily="34" charset="0"/>
            </a:endParaRPr>
          </a:p>
        </p:txBody>
      </p:sp>
      <p:sp>
        <p:nvSpPr>
          <p:cNvPr id="23" name="Text Placeholder 6">
            <a:extLst>
              <a:ext uri="{FF2B5EF4-FFF2-40B4-BE49-F238E27FC236}">
                <a16:creationId xmlns:a16="http://schemas.microsoft.com/office/drawing/2014/main" id="{D87E92C0-EACC-A01F-18EC-2F14B4624553}"/>
              </a:ext>
            </a:extLst>
          </p:cNvPr>
          <p:cNvSpPr>
            <a:spLocks noGrp="1"/>
          </p:cNvSpPr>
          <p:nvPr>
            <p:ph type="body" sz="quarter" idx="10"/>
          </p:nvPr>
        </p:nvSpPr>
        <p:spPr>
          <a:xfrm>
            <a:off x="311258" y="1632858"/>
            <a:ext cx="5697656" cy="1024216"/>
          </a:xfrm>
        </p:spPr>
        <p:txBody>
          <a:bodyPr>
            <a:noAutofit/>
          </a:bodyPr>
          <a:lstStyle/>
          <a:p>
            <a:pPr algn="l" rtl="0" fontAlgn="base"/>
            <a:r>
              <a:rPr lang="en-US" sz="1800" i="0">
                <a:effectLst/>
              </a:rPr>
              <a:t>Trip time adjustments are recommended to better coordinate with additional train services into Denver Union Station</a:t>
            </a:r>
            <a:endParaRPr lang="en-US" sz="1600" i="0">
              <a:effectLst/>
            </a:endParaRPr>
          </a:p>
        </p:txBody>
      </p:sp>
      <p:pic>
        <p:nvPicPr>
          <p:cNvPr id="3" name="Graphic 2" descr="Stopwatch with solid fill">
            <a:extLst>
              <a:ext uri="{FF2B5EF4-FFF2-40B4-BE49-F238E27FC236}">
                <a16:creationId xmlns:a16="http://schemas.microsoft.com/office/drawing/2014/main" id="{2692FA73-B7D2-00AB-8B39-380F22F8004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3064" y="4860892"/>
            <a:ext cx="906746" cy="906746"/>
          </a:xfrm>
          <a:prstGeom prst="rect">
            <a:avLst/>
          </a:prstGeom>
        </p:spPr>
      </p:pic>
      <p:pic>
        <p:nvPicPr>
          <p:cNvPr id="9" name="Picture 8" descr="A picture containing sky, outdoor, road, several&#10;&#10;AI-generated content may be incorrect.">
            <a:extLst>
              <a:ext uri="{FF2B5EF4-FFF2-40B4-BE49-F238E27FC236}">
                <a16:creationId xmlns:a16="http://schemas.microsoft.com/office/drawing/2014/main" id="{59A130D5-03C6-A939-4884-2F09BD39BEAB}"/>
              </a:ext>
            </a:extLst>
          </p:cNvPr>
          <p:cNvPicPr>
            <a:picLocks noChangeAspect="1"/>
          </p:cNvPicPr>
          <p:nvPr/>
        </p:nvPicPr>
        <p:blipFill>
          <a:blip r:embed="rId7"/>
          <a:stretch>
            <a:fillRect/>
          </a:stretch>
        </p:blipFill>
        <p:spPr>
          <a:xfrm>
            <a:off x="6277263" y="312694"/>
            <a:ext cx="5603479" cy="3740322"/>
          </a:xfrm>
          <a:prstGeom prst="rect">
            <a:avLst/>
          </a:prstGeom>
        </p:spPr>
      </p:pic>
      <p:grpSp>
        <p:nvGrpSpPr>
          <p:cNvPr id="5" name="Group 4">
            <a:extLst>
              <a:ext uri="{FF2B5EF4-FFF2-40B4-BE49-F238E27FC236}">
                <a16:creationId xmlns:a16="http://schemas.microsoft.com/office/drawing/2014/main" id="{5D3A175E-9CC5-C388-A233-FC7FA929B795}"/>
              </a:ext>
            </a:extLst>
          </p:cNvPr>
          <p:cNvGrpSpPr/>
          <p:nvPr/>
        </p:nvGrpSpPr>
        <p:grpSpPr>
          <a:xfrm>
            <a:off x="368068" y="5652350"/>
            <a:ext cx="11589195" cy="870828"/>
            <a:chOff x="311258" y="5717331"/>
            <a:chExt cx="11589195" cy="870828"/>
          </a:xfrm>
        </p:grpSpPr>
        <p:sp>
          <p:nvSpPr>
            <p:cNvPr id="6" name="Slide Number Placeholder 4">
              <a:extLst>
                <a:ext uri="{FF2B5EF4-FFF2-40B4-BE49-F238E27FC236}">
                  <a16:creationId xmlns:a16="http://schemas.microsoft.com/office/drawing/2014/main" id="{C6CC598F-2769-AEA3-F39C-39801391BE62}"/>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11</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red background with white text&#10;&#10;Description automatically generated with medium confidence">
              <a:extLst>
                <a:ext uri="{FF2B5EF4-FFF2-40B4-BE49-F238E27FC236}">
                  <a16:creationId xmlns:a16="http://schemas.microsoft.com/office/drawing/2014/main" id="{0B67159A-D0DF-A59A-425A-982C528D5E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AA437878-546D-1491-0B92-E5F51FE63784}"/>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graphicFrame>
        <p:nvGraphicFramePr>
          <p:cNvPr id="13" name="Table 12">
            <a:extLst>
              <a:ext uri="{FF2B5EF4-FFF2-40B4-BE49-F238E27FC236}">
                <a16:creationId xmlns:a16="http://schemas.microsoft.com/office/drawing/2014/main" id="{1AF91588-087A-0055-C422-64D3B24DA842}"/>
              </a:ext>
            </a:extLst>
          </p:cNvPr>
          <p:cNvGraphicFramePr>
            <a:graphicFrameLocks noGrp="1"/>
          </p:cNvGraphicFramePr>
          <p:nvPr>
            <p:extLst>
              <p:ext uri="{D42A27DB-BD31-4B8C-83A1-F6EECF244321}">
                <p14:modId xmlns:p14="http://schemas.microsoft.com/office/powerpoint/2010/main" val="2316391064"/>
              </p:ext>
            </p:extLst>
          </p:nvPr>
        </p:nvGraphicFramePr>
        <p:xfrm>
          <a:off x="495087" y="3205714"/>
          <a:ext cx="5598347" cy="731520"/>
        </p:xfrm>
        <a:graphic>
          <a:graphicData uri="http://schemas.openxmlformats.org/drawingml/2006/table">
            <a:tbl>
              <a:tblPr firstRow="1" bandRow="1">
                <a:tableStyleId>{5C22544A-7EE6-4342-B048-85BDC9FD1C3A}</a:tableStyleId>
              </a:tblPr>
              <a:tblGrid>
                <a:gridCol w="1128150">
                  <a:extLst>
                    <a:ext uri="{9D8B030D-6E8A-4147-A177-3AD203B41FA5}">
                      <a16:colId xmlns:a16="http://schemas.microsoft.com/office/drawing/2014/main" val="4238910656"/>
                    </a:ext>
                  </a:extLst>
                </a:gridCol>
                <a:gridCol w="4470197">
                  <a:extLst>
                    <a:ext uri="{9D8B030D-6E8A-4147-A177-3AD203B41FA5}">
                      <a16:colId xmlns:a16="http://schemas.microsoft.com/office/drawing/2014/main" val="2437301395"/>
                    </a:ext>
                  </a:extLst>
                </a:gridCol>
              </a:tblGrid>
              <a:tr h="578495">
                <a:tc>
                  <a:txBody>
                    <a:bodyPr/>
                    <a:lstStyle/>
                    <a:p>
                      <a:pPr algn="ctr"/>
                      <a:r>
                        <a:rPr lang="en-US" sz="1800" b="1" u="none">
                          <a:solidFill>
                            <a:schemeClr val="bg1"/>
                          </a:solidFill>
                          <a:latin typeface="Tahoma" panose="020B0604030504040204" pitchFamily="34" charset="0"/>
                          <a:ea typeface="Tahoma" panose="020B0604030504040204" pitchFamily="34" charset="0"/>
                          <a:cs typeface="Tahoma" panose="020B0604030504040204" pitchFamily="34" charset="0"/>
                        </a:rPr>
                        <a:t>W Line</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91B3"/>
                    </a:solidFill>
                  </a:tcPr>
                </a:tc>
                <a:tc>
                  <a:txBody>
                    <a:bodyPr/>
                    <a:lstStyle/>
                    <a:p>
                      <a:pPr rtl="0" fontAlgn="base"/>
                      <a:r>
                        <a:rPr lang="en-US" sz="1500" b="0" i="0" u="none" kern="1200">
                          <a:solidFill>
                            <a:schemeClr val="tx1"/>
                          </a:solidFill>
                          <a:effectLst/>
                          <a:latin typeface="Tahoma" panose="020B0604030504040204" pitchFamily="34" charset="0"/>
                          <a:ea typeface="Tahoma" panose="020B0604030504040204" pitchFamily="34" charset="0"/>
                          <a:cs typeface="Tahoma" panose="020B0604030504040204" pitchFamily="34" charset="0"/>
                        </a:rPr>
                        <a:t>Union Station to Jefferson County Government – Golden Station  </a:t>
                      </a:r>
                      <a:endParaRPr lang="en-US" sz="1500" b="0" i="0" u="none">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8045325"/>
                  </a:ext>
                </a:extLst>
              </a:tr>
            </a:tbl>
          </a:graphicData>
        </a:graphic>
      </p:graphicFrame>
      <p:pic>
        <p:nvPicPr>
          <p:cNvPr id="14" name="Rail timing 1">
            <a:hlinkClick r:id="" action="ppaction://media"/>
            <a:extLst>
              <a:ext uri="{FF2B5EF4-FFF2-40B4-BE49-F238E27FC236}">
                <a16:creationId xmlns:a16="http://schemas.microsoft.com/office/drawing/2014/main" id="{981F7F83-9BD6-BBA7-379B-345181DB84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56890" y="6137415"/>
            <a:ext cx="406400" cy="406400"/>
          </a:xfrm>
          <a:prstGeom prst="rect">
            <a:avLst/>
          </a:prstGeom>
        </p:spPr>
      </p:pic>
    </p:spTree>
    <p:extLst>
      <p:ext uri="{BB962C8B-B14F-4D97-AF65-F5344CB8AC3E}">
        <p14:creationId xmlns:p14="http://schemas.microsoft.com/office/powerpoint/2010/main" val="3060291697"/>
      </p:ext>
    </p:extLst>
  </p:cSld>
  <p:clrMapOvr>
    <a:masterClrMapping/>
  </p:clrMapOvr>
  <mc:AlternateContent xmlns:mc="http://schemas.openxmlformats.org/markup-compatibility/2006" xmlns:p14="http://schemas.microsoft.com/office/powerpoint/2010/main">
    <mc:Choice Requires="p14">
      <p:transition spd="slow" p14:dur="2000" advTm="31127"/>
    </mc:Choice>
    <mc:Fallback xmlns="">
      <p:transition spd="slow" advTm="31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A0CB-284A-8C5A-41DE-A2B27D2F96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7FCE5C-3033-74FD-84D5-FC8E2526E44D}"/>
              </a:ext>
            </a:extLst>
          </p:cNvPr>
          <p:cNvSpPr/>
          <p:nvPr/>
        </p:nvSpPr>
        <p:spPr>
          <a:xfrm>
            <a:off x="-1" y="4682659"/>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DF5834-8569-054F-EBA5-B8CB5015566A}"/>
              </a:ext>
            </a:extLst>
          </p:cNvPr>
          <p:cNvSpPr>
            <a:spLocks noGrp="1"/>
          </p:cNvSpPr>
          <p:nvPr>
            <p:ph type="title"/>
          </p:nvPr>
        </p:nvSpPr>
        <p:spPr>
          <a:xfrm>
            <a:off x="311258" y="210142"/>
            <a:ext cx="10515600" cy="1325563"/>
          </a:xfrm>
        </p:spPr>
        <p:txBody>
          <a:bodyPr anchor="ctr">
            <a:normAutofit/>
          </a:bodyPr>
          <a:lstStyle/>
          <a:p>
            <a:r>
              <a:rPr lang="en-US"/>
              <a:t>Schedule Timing</a:t>
            </a:r>
          </a:p>
        </p:txBody>
      </p:sp>
      <p:graphicFrame>
        <p:nvGraphicFramePr>
          <p:cNvPr id="10" name="Table 9">
            <a:extLst>
              <a:ext uri="{FF2B5EF4-FFF2-40B4-BE49-F238E27FC236}">
                <a16:creationId xmlns:a16="http://schemas.microsoft.com/office/drawing/2014/main" id="{0029C4C9-A9CA-D7BF-585F-4B7087406D0C}"/>
              </a:ext>
            </a:extLst>
          </p:cNvPr>
          <p:cNvGraphicFramePr>
            <a:graphicFrameLocks noGrp="1"/>
          </p:cNvGraphicFramePr>
          <p:nvPr>
            <p:extLst>
              <p:ext uri="{D42A27DB-BD31-4B8C-83A1-F6EECF244321}">
                <p14:modId xmlns:p14="http://schemas.microsoft.com/office/powerpoint/2010/main" val="108780580"/>
              </p:ext>
            </p:extLst>
          </p:nvPr>
        </p:nvGraphicFramePr>
        <p:xfrm>
          <a:off x="497653" y="2657074"/>
          <a:ext cx="5598347" cy="548640"/>
        </p:xfrm>
        <a:graphic>
          <a:graphicData uri="http://schemas.openxmlformats.org/drawingml/2006/table">
            <a:tbl>
              <a:tblPr firstRow="1" bandRow="1">
                <a:tableStyleId>{5C22544A-7EE6-4342-B048-85BDC9FD1C3A}</a:tableStyleId>
              </a:tblPr>
              <a:tblGrid>
                <a:gridCol w="1668801">
                  <a:extLst>
                    <a:ext uri="{9D8B030D-6E8A-4147-A177-3AD203B41FA5}">
                      <a16:colId xmlns:a16="http://schemas.microsoft.com/office/drawing/2014/main" val="4238910656"/>
                    </a:ext>
                  </a:extLst>
                </a:gridCol>
                <a:gridCol w="3929546">
                  <a:extLst>
                    <a:ext uri="{9D8B030D-6E8A-4147-A177-3AD203B41FA5}">
                      <a16:colId xmlns:a16="http://schemas.microsoft.com/office/drawing/2014/main" val="2437301395"/>
                    </a:ext>
                  </a:extLst>
                </a:gridCol>
              </a:tblGrid>
              <a:tr h="531603">
                <a:tc>
                  <a:txBody>
                    <a:bodyPr/>
                    <a:lstStyle/>
                    <a:p>
                      <a:pPr algn="ctr"/>
                      <a:r>
                        <a:rPr lang="en-US" sz="1800">
                          <a:solidFill>
                            <a:schemeClr val="bg1"/>
                          </a:solidFill>
                          <a:latin typeface="Tahoma" panose="020B0604030504040204" pitchFamily="34" charset="0"/>
                          <a:ea typeface="Tahoma" panose="020B0604030504040204" pitchFamily="34" charset="0"/>
                          <a:cs typeface="Tahoma" panose="020B0604030504040204" pitchFamily="34" charset="0"/>
                        </a:rPr>
                        <a:t>R Line</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1D32F"/>
                    </a:solidFill>
                  </a:tcPr>
                </a:tc>
                <a:tc>
                  <a:txBody>
                    <a:bodyPr/>
                    <a:lstStyle/>
                    <a:p>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Lincoln Station to Peoria Station</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8045325"/>
                  </a:ext>
                </a:extLst>
              </a:tr>
            </a:tbl>
          </a:graphicData>
        </a:graphic>
      </p:graphicFrame>
      <p:sp>
        <p:nvSpPr>
          <p:cNvPr id="8" name="Title 1">
            <a:extLst>
              <a:ext uri="{FF2B5EF4-FFF2-40B4-BE49-F238E27FC236}">
                <a16:creationId xmlns:a16="http://schemas.microsoft.com/office/drawing/2014/main" id="{731B2424-78BF-6353-753D-A43D60392C71}"/>
              </a:ext>
            </a:extLst>
          </p:cNvPr>
          <p:cNvSpPr txBox="1">
            <a:spLocks/>
          </p:cNvSpPr>
          <p:nvPr/>
        </p:nvSpPr>
        <p:spPr>
          <a:xfrm>
            <a:off x="1272875" y="4682659"/>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Schedule Timing Adjustment</a:t>
            </a:r>
          </a:p>
        </p:txBody>
      </p:sp>
      <p:sp>
        <p:nvSpPr>
          <p:cNvPr id="11" name="Subtitle 3">
            <a:extLst>
              <a:ext uri="{FF2B5EF4-FFF2-40B4-BE49-F238E27FC236}">
                <a16:creationId xmlns:a16="http://schemas.microsoft.com/office/drawing/2014/main" id="{06CC5467-0186-9CD9-D0DD-14C70C048468}"/>
              </a:ext>
            </a:extLst>
          </p:cNvPr>
          <p:cNvSpPr txBox="1">
            <a:spLocks/>
          </p:cNvSpPr>
          <p:nvPr/>
        </p:nvSpPr>
        <p:spPr>
          <a:xfrm>
            <a:off x="1258354" y="5108115"/>
            <a:ext cx="4750559"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4000"/>
              </a:lnSpc>
            </a:pPr>
            <a:r>
              <a:rPr lang="en-US" sz="1400" b="0" i="0">
                <a:solidFill>
                  <a:srgbClr val="000000"/>
                </a:solidFill>
                <a:effectLst/>
                <a:latin typeface="Tahoma" panose="020B0604030504040204" pitchFamily="34" charset="0"/>
              </a:rPr>
              <a:t>Alterations to the running time of bus and rail services, typically to better align with customer demands and trip connections, and to improve on-time performance.</a:t>
            </a:r>
            <a:endParaRPr lang="en-US" sz="1400" b="0" i="0">
              <a:effectLst/>
              <a:latin typeface="Tahoma" panose="020B0604030504040204" pitchFamily="34" charset="0"/>
            </a:endParaRPr>
          </a:p>
        </p:txBody>
      </p:sp>
      <p:sp>
        <p:nvSpPr>
          <p:cNvPr id="23" name="Text Placeholder 6">
            <a:extLst>
              <a:ext uri="{FF2B5EF4-FFF2-40B4-BE49-F238E27FC236}">
                <a16:creationId xmlns:a16="http://schemas.microsoft.com/office/drawing/2014/main" id="{9DA693E1-8900-74A3-5539-B097E27446E8}"/>
              </a:ext>
            </a:extLst>
          </p:cNvPr>
          <p:cNvSpPr>
            <a:spLocks noGrp="1"/>
          </p:cNvSpPr>
          <p:nvPr>
            <p:ph type="body" sz="quarter" idx="10"/>
          </p:nvPr>
        </p:nvSpPr>
        <p:spPr>
          <a:xfrm>
            <a:off x="311258" y="1632858"/>
            <a:ext cx="5697656" cy="1024216"/>
          </a:xfrm>
        </p:spPr>
        <p:txBody>
          <a:bodyPr vert="horz" lIns="91440" tIns="45720" rIns="91440" bIns="45720" rtlCol="0" anchor="t">
            <a:noAutofit/>
          </a:bodyPr>
          <a:lstStyle/>
          <a:p>
            <a:pPr algn="l" rtl="0" fontAlgn="base"/>
            <a:r>
              <a:rPr lang="en-US" sz="1800" b="0" i="0">
                <a:effectLst/>
                <a:latin typeface="Tahoma"/>
                <a:ea typeface="Tahoma"/>
                <a:cs typeface="Tahoma"/>
              </a:rPr>
              <a:t>Trip time adjustments to accommodate schedule changes anticipated on the E and H Lines</a:t>
            </a:r>
            <a:endParaRPr lang="en-US" sz="1600" b="0" i="0">
              <a:effectLst/>
              <a:latin typeface="Tahoma"/>
              <a:ea typeface="Tahoma"/>
              <a:cs typeface="Tahoma"/>
            </a:endParaRPr>
          </a:p>
        </p:txBody>
      </p:sp>
      <p:pic>
        <p:nvPicPr>
          <p:cNvPr id="3" name="Graphic 2" descr="Stopwatch with solid fill">
            <a:extLst>
              <a:ext uri="{FF2B5EF4-FFF2-40B4-BE49-F238E27FC236}">
                <a16:creationId xmlns:a16="http://schemas.microsoft.com/office/drawing/2014/main" id="{220B3D47-C9C9-AFC4-7F36-D59B263DB41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3064" y="4860892"/>
            <a:ext cx="906746" cy="906746"/>
          </a:xfrm>
          <a:prstGeom prst="rect">
            <a:avLst/>
          </a:prstGeom>
        </p:spPr>
      </p:pic>
      <p:pic>
        <p:nvPicPr>
          <p:cNvPr id="7" name="Picture 6" descr="A train pulling into a station&#10;&#10;AI-generated content may be incorrect.">
            <a:extLst>
              <a:ext uri="{FF2B5EF4-FFF2-40B4-BE49-F238E27FC236}">
                <a16:creationId xmlns:a16="http://schemas.microsoft.com/office/drawing/2014/main" id="{86AA5C81-1B61-0B2E-E607-5B6ADBB25FB8}"/>
              </a:ext>
            </a:extLst>
          </p:cNvPr>
          <p:cNvPicPr>
            <a:picLocks noChangeAspect="1"/>
          </p:cNvPicPr>
          <p:nvPr/>
        </p:nvPicPr>
        <p:blipFill>
          <a:blip r:embed="rId7"/>
          <a:stretch>
            <a:fillRect/>
          </a:stretch>
        </p:blipFill>
        <p:spPr>
          <a:xfrm>
            <a:off x="6090868" y="361270"/>
            <a:ext cx="5789874" cy="3864741"/>
          </a:xfrm>
          <a:prstGeom prst="rect">
            <a:avLst/>
          </a:prstGeom>
        </p:spPr>
      </p:pic>
      <p:grpSp>
        <p:nvGrpSpPr>
          <p:cNvPr id="5" name="Group 4">
            <a:extLst>
              <a:ext uri="{FF2B5EF4-FFF2-40B4-BE49-F238E27FC236}">
                <a16:creationId xmlns:a16="http://schemas.microsoft.com/office/drawing/2014/main" id="{CCE3FD51-E984-C8D2-21D6-11ED8CEF0526}"/>
              </a:ext>
            </a:extLst>
          </p:cNvPr>
          <p:cNvGrpSpPr/>
          <p:nvPr/>
        </p:nvGrpSpPr>
        <p:grpSpPr>
          <a:xfrm>
            <a:off x="368068" y="5652350"/>
            <a:ext cx="11589195" cy="870828"/>
            <a:chOff x="311258" y="5717331"/>
            <a:chExt cx="11589195" cy="870828"/>
          </a:xfrm>
        </p:grpSpPr>
        <p:sp>
          <p:nvSpPr>
            <p:cNvPr id="6" name="Slide Number Placeholder 4">
              <a:extLst>
                <a:ext uri="{FF2B5EF4-FFF2-40B4-BE49-F238E27FC236}">
                  <a16:creationId xmlns:a16="http://schemas.microsoft.com/office/drawing/2014/main" id="{C361B9A8-B52A-65EB-9E0E-F6CC4E6ACF62}"/>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12</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red background with white text&#10;&#10;Description automatically generated with medium confidence">
              <a:extLst>
                <a:ext uri="{FF2B5EF4-FFF2-40B4-BE49-F238E27FC236}">
                  <a16:creationId xmlns:a16="http://schemas.microsoft.com/office/drawing/2014/main" id="{8DE6BBA3-B538-F348-EBBD-2F76E94914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11FD6CDF-9A45-768F-B5EA-08EC20612CE7}"/>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3" name="Rail timing 2">
            <a:hlinkClick r:id="" action="ppaction://media"/>
            <a:extLst>
              <a:ext uri="{FF2B5EF4-FFF2-40B4-BE49-F238E27FC236}">
                <a16:creationId xmlns:a16="http://schemas.microsoft.com/office/drawing/2014/main" id="{7C7B6FAC-1F6C-BFEF-CD72-763C45792F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91576" y="6137415"/>
            <a:ext cx="406400" cy="406400"/>
          </a:xfrm>
          <a:prstGeom prst="rect">
            <a:avLst/>
          </a:prstGeom>
        </p:spPr>
      </p:pic>
    </p:spTree>
    <p:extLst>
      <p:ext uri="{BB962C8B-B14F-4D97-AF65-F5344CB8AC3E}">
        <p14:creationId xmlns:p14="http://schemas.microsoft.com/office/powerpoint/2010/main" val="887802627"/>
      </p:ext>
    </p:extLst>
  </p:cSld>
  <p:clrMapOvr>
    <a:masterClrMapping/>
  </p:clrMapOvr>
  <mc:AlternateContent xmlns:mc="http://schemas.openxmlformats.org/markup-compatibility/2006" xmlns:p14="http://schemas.microsoft.com/office/powerpoint/2010/main">
    <mc:Choice Requires="p14">
      <p:transition spd="slow" p14:dur="2000" advTm="20543"/>
    </mc:Choice>
    <mc:Fallback xmlns="">
      <p:transition spd="slow" advTm="20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4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EFA6-DF12-4B3D-082C-5D963A701B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A21B2-D3A9-A931-D208-6D9D83FF9F2C}"/>
              </a:ext>
            </a:extLst>
          </p:cNvPr>
          <p:cNvSpPr>
            <a:spLocks noGrp="1"/>
          </p:cNvSpPr>
          <p:nvPr>
            <p:ph type="title"/>
          </p:nvPr>
        </p:nvSpPr>
        <p:spPr>
          <a:xfrm>
            <a:off x="311258" y="210142"/>
            <a:ext cx="10515600" cy="1325563"/>
          </a:xfrm>
        </p:spPr>
        <p:txBody>
          <a:bodyPr anchor="ctr">
            <a:normAutofit/>
          </a:bodyPr>
          <a:lstStyle/>
          <a:p>
            <a:r>
              <a:rPr lang="en-US"/>
              <a:t>Schedule timing</a:t>
            </a:r>
          </a:p>
        </p:txBody>
      </p:sp>
      <p:sp>
        <p:nvSpPr>
          <p:cNvPr id="23" name="Text Placeholder 6">
            <a:extLst>
              <a:ext uri="{FF2B5EF4-FFF2-40B4-BE49-F238E27FC236}">
                <a16:creationId xmlns:a16="http://schemas.microsoft.com/office/drawing/2014/main" id="{A6FAD6A5-0A0E-6C3B-2050-9EEACBCB233F}"/>
              </a:ext>
            </a:extLst>
          </p:cNvPr>
          <p:cNvSpPr>
            <a:spLocks noGrp="1"/>
          </p:cNvSpPr>
          <p:nvPr>
            <p:ph type="body" sz="quarter" idx="10"/>
          </p:nvPr>
        </p:nvSpPr>
        <p:spPr>
          <a:xfrm>
            <a:off x="311257" y="1444721"/>
            <a:ext cx="11522835" cy="715051"/>
          </a:xfrm>
        </p:spPr>
        <p:txBody>
          <a:bodyPr>
            <a:noAutofit/>
          </a:bodyPr>
          <a:lstStyle/>
          <a:p>
            <a:pPr marL="238125" indent="-238125">
              <a:lnSpc>
                <a:spcPct val="110000"/>
              </a:lnSpc>
              <a:spcBef>
                <a:spcPts val="600"/>
              </a:spcBef>
              <a:spcAft>
                <a:spcPts val="600"/>
              </a:spcAft>
            </a:pPr>
            <a:r>
              <a:rPr lang="en-US" sz="1800"/>
              <a:t>These adjustment are </a:t>
            </a:r>
            <a:r>
              <a:rPr lang="en-US" sz="1800">
                <a:effectLst/>
              </a:rPr>
              <a:t>recommended to improve on-time performance, connections with other routes, or increase coverage during highest ridership segments/times</a:t>
            </a:r>
            <a:endParaRPr lang="en-US" sz="1800"/>
          </a:p>
        </p:txBody>
      </p:sp>
      <p:grpSp>
        <p:nvGrpSpPr>
          <p:cNvPr id="15" name="Group 14">
            <a:extLst>
              <a:ext uri="{FF2B5EF4-FFF2-40B4-BE49-F238E27FC236}">
                <a16:creationId xmlns:a16="http://schemas.microsoft.com/office/drawing/2014/main" id="{F1F66BAB-FADD-3157-1ADA-0BE9B86C626D}"/>
              </a:ext>
            </a:extLst>
          </p:cNvPr>
          <p:cNvGrpSpPr/>
          <p:nvPr/>
        </p:nvGrpSpPr>
        <p:grpSpPr>
          <a:xfrm>
            <a:off x="-4148" y="5495283"/>
            <a:ext cx="7096539" cy="1034260"/>
            <a:chOff x="836249" y="4656854"/>
            <a:chExt cx="6008914" cy="1325564"/>
          </a:xfrm>
        </p:grpSpPr>
        <p:sp>
          <p:nvSpPr>
            <p:cNvPr id="7" name="Rectangle 6">
              <a:extLst>
                <a:ext uri="{FF2B5EF4-FFF2-40B4-BE49-F238E27FC236}">
                  <a16:creationId xmlns:a16="http://schemas.microsoft.com/office/drawing/2014/main" id="{91B35FA0-D054-860F-214B-EA61869789AE}"/>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9A04338-F3CF-BB58-D01D-9569F4F9AB48}"/>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Schedule Timing</a:t>
              </a:r>
            </a:p>
          </p:txBody>
        </p:sp>
        <p:sp>
          <p:nvSpPr>
            <p:cNvPr id="12" name="Subtitle 3">
              <a:extLst>
                <a:ext uri="{FF2B5EF4-FFF2-40B4-BE49-F238E27FC236}">
                  <a16:creationId xmlns:a16="http://schemas.microsoft.com/office/drawing/2014/main" id="{8E5408D3-95B2-48CD-07E5-386BF479A050}"/>
                </a:ext>
              </a:extLst>
            </p:cNvPr>
            <p:cNvSpPr txBox="1">
              <a:spLocks/>
            </p:cNvSpPr>
            <p:nvPr/>
          </p:nvSpPr>
          <p:spPr>
            <a:xfrm>
              <a:off x="1564944" y="5117493"/>
              <a:ext cx="4636878" cy="851420"/>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Alterations to the running time of bus and rail services, typically to better align with customer demands and trip connections, and to improve on- time performance.</a:t>
              </a:r>
            </a:p>
          </p:txBody>
        </p:sp>
      </p:grpSp>
      <p:pic>
        <p:nvPicPr>
          <p:cNvPr id="16" name="Graphic 15" descr="Stopwatch with solid fill">
            <a:extLst>
              <a:ext uri="{FF2B5EF4-FFF2-40B4-BE49-F238E27FC236}">
                <a16:creationId xmlns:a16="http://schemas.microsoft.com/office/drawing/2014/main" id="{A2F49A89-D8B4-0969-73AC-A35D411B218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527" y="5566163"/>
            <a:ext cx="770437" cy="770437"/>
          </a:xfrm>
          <a:prstGeom prst="rect">
            <a:avLst/>
          </a:prstGeom>
        </p:spPr>
      </p:pic>
      <p:graphicFrame>
        <p:nvGraphicFramePr>
          <p:cNvPr id="8" name="Table 7">
            <a:extLst>
              <a:ext uri="{FF2B5EF4-FFF2-40B4-BE49-F238E27FC236}">
                <a16:creationId xmlns:a16="http://schemas.microsoft.com/office/drawing/2014/main" id="{7054AAB8-CE30-265A-FA5F-896F896BBAFD}"/>
              </a:ext>
            </a:extLst>
          </p:cNvPr>
          <p:cNvGraphicFramePr>
            <a:graphicFrameLocks noGrp="1"/>
          </p:cNvGraphicFramePr>
          <p:nvPr>
            <p:extLst>
              <p:ext uri="{D42A27DB-BD31-4B8C-83A1-F6EECF244321}">
                <p14:modId xmlns:p14="http://schemas.microsoft.com/office/powerpoint/2010/main" val="3219061567"/>
              </p:ext>
            </p:extLst>
          </p:nvPr>
        </p:nvGraphicFramePr>
        <p:xfrm>
          <a:off x="447745" y="2145349"/>
          <a:ext cx="5576128" cy="2880692"/>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3L</a:t>
                      </a:r>
                      <a:endParaRPr lang="en-US" sz="18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a:ea typeface="Tahoma"/>
                          <a:cs typeface="Tahoma"/>
                        </a:rPr>
                        <a:t>East Alameda Limited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746562"/>
                  </a:ext>
                </a:extLst>
              </a:tr>
              <a:tr h="0">
                <a:tc>
                  <a:txBody>
                    <a:bodyPr/>
                    <a:lstStyle/>
                    <a:p>
                      <a:pPr algn="ctr"/>
                      <a:r>
                        <a:rPr lang="en-US" sz="1800">
                          <a:solidFill>
                            <a:schemeClr val="tx1"/>
                          </a:solidFill>
                          <a:latin typeface="Tahoma"/>
                          <a:ea typeface="Tahoma"/>
                          <a:cs typeface="Tahoma"/>
                        </a:rPr>
                        <a:t>10</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a:ea typeface="Tahoma"/>
                          <a:cs typeface="Tahoma"/>
                        </a:rPr>
                        <a:t>East 12</a:t>
                      </a:r>
                      <a:r>
                        <a:rPr lang="en-US" sz="1800" baseline="30000">
                          <a:solidFill>
                            <a:schemeClr val="tx1"/>
                          </a:solidFill>
                          <a:latin typeface="Tahoma"/>
                          <a:ea typeface="Tahoma"/>
                          <a:cs typeface="Tahoma"/>
                        </a:rPr>
                        <a:t>th</a:t>
                      </a:r>
                      <a:r>
                        <a:rPr lang="en-US" sz="1800">
                          <a:solidFill>
                            <a:schemeClr val="tx1"/>
                          </a:solidFill>
                          <a:latin typeface="Tahoma"/>
                          <a:ea typeface="Tahoma"/>
                          <a:cs typeface="Tahoma"/>
                        </a:rPr>
                        <a:t>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33849655"/>
                  </a:ext>
                </a:extLst>
              </a:tr>
              <a:tr h="0">
                <a:tc>
                  <a:txBody>
                    <a:bodyPr/>
                    <a:lstStyle/>
                    <a:p>
                      <a:pPr algn="ctr"/>
                      <a:r>
                        <a:rPr lang="en-US" sz="1800">
                          <a:solidFill>
                            <a:schemeClr val="tx1"/>
                          </a:solidFill>
                          <a:latin typeface="Tahoma"/>
                          <a:ea typeface="Tahoma"/>
                          <a:cs typeface="Tahoma"/>
                        </a:rPr>
                        <a:t>28</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a:ea typeface="Tahoma"/>
                          <a:cs typeface="Tahoma"/>
                        </a:rPr>
                        <a:t>28</a:t>
                      </a:r>
                      <a:r>
                        <a:rPr lang="en-US" sz="1800" baseline="30000">
                          <a:solidFill>
                            <a:schemeClr val="tx1"/>
                          </a:solidFill>
                          <a:latin typeface="Tahoma"/>
                          <a:ea typeface="Tahoma"/>
                          <a:cs typeface="Tahoma"/>
                        </a:rPr>
                        <a:t>th</a:t>
                      </a:r>
                      <a:r>
                        <a:rPr lang="en-US" sz="1800">
                          <a:solidFill>
                            <a:schemeClr val="tx1"/>
                          </a:solidFill>
                          <a:latin typeface="Tahoma"/>
                          <a:ea typeface="Tahoma"/>
                          <a:cs typeface="Tahoma"/>
                        </a:rPr>
                        <a:t>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98366525"/>
                  </a:ext>
                </a:extLst>
              </a:tr>
              <a:tr h="0">
                <a:tc>
                  <a:txBody>
                    <a:bodyPr/>
                    <a:lstStyle/>
                    <a:p>
                      <a:pPr algn="ctr"/>
                      <a:r>
                        <a:rPr lang="en-US" sz="1800">
                          <a:solidFill>
                            <a:schemeClr val="tx1"/>
                          </a:solidFill>
                          <a:latin typeface="Tahoma"/>
                          <a:ea typeface="Tahoma"/>
                          <a:cs typeface="Tahoma"/>
                        </a:rPr>
                        <a:t>36</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a:ea typeface="Tahoma"/>
                          <a:cs typeface="Tahoma"/>
                        </a:rPr>
                        <a:t>Fort Logan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3212309"/>
                  </a:ext>
                </a:extLst>
              </a:tr>
              <a:tr h="0">
                <a:tc>
                  <a:txBody>
                    <a:bodyPr/>
                    <a:lstStyle/>
                    <a:p>
                      <a:pPr algn="ctr"/>
                      <a:r>
                        <a:rPr lang="en-US" sz="1800">
                          <a:solidFill>
                            <a:schemeClr val="tx1"/>
                          </a:solidFill>
                          <a:latin typeface="Tahoma"/>
                          <a:ea typeface="Tahoma"/>
                          <a:cs typeface="Tahoma"/>
                        </a:rPr>
                        <a:t>44</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a:ea typeface="Tahoma"/>
                          <a:cs typeface="Tahoma"/>
                        </a:rPr>
                        <a:t>44</a:t>
                      </a:r>
                      <a:r>
                        <a:rPr lang="en-US" sz="1800" baseline="30000">
                          <a:solidFill>
                            <a:schemeClr val="tx1"/>
                          </a:solidFill>
                          <a:latin typeface="Tahoma"/>
                          <a:ea typeface="Tahoma"/>
                          <a:cs typeface="Tahoma"/>
                        </a:rPr>
                        <a:t>th</a:t>
                      </a:r>
                      <a:r>
                        <a:rPr lang="en-US" sz="1800">
                          <a:solidFill>
                            <a:schemeClr val="tx1"/>
                          </a:solidFill>
                          <a:latin typeface="Tahoma"/>
                          <a:ea typeface="Tahoma"/>
                          <a:cs typeface="Tahoma"/>
                        </a:rPr>
                        <a:t>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0790394"/>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76</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Wadsworth Crosstown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37281691"/>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83D/L</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Cherry Creek/ Parker Road Limited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23608451"/>
                  </a:ext>
                </a:extLst>
              </a:tr>
            </a:tbl>
          </a:graphicData>
        </a:graphic>
      </p:graphicFrame>
      <p:graphicFrame>
        <p:nvGraphicFramePr>
          <p:cNvPr id="11" name="Table 10">
            <a:extLst>
              <a:ext uri="{FF2B5EF4-FFF2-40B4-BE49-F238E27FC236}">
                <a16:creationId xmlns:a16="http://schemas.microsoft.com/office/drawing/2014/main" id="{C8824A67-AF2A-B008-1B59-AD9D1980777A}"/>
              </a:ext>
            </a:extLst>
          </p:cNvPr>
          <p:cNvGraphicFramePr>
            <a:graphicFrameLocks noGrp="1"/>
          </p:cNvGraphicFramePr>
          <p:nvPr>
            <p:extLst>
              <p:ext uri="{D42A27DB-BD31-4B8C-83A1-F6EECF244321}">
                <p14:modId xmlns:p14="http://schemas.microsoft.com/office/powerpoint/2010/main" val="4207009074"/>
              </p:ext>
            </p:extLst>
          </p:nvPr>
        </p:nvGraphicFramePr>
        <p:xfrm>
          <a:off x="6257965" y="2145349"/>
          <a:ext cx="5576128" cy="252141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323</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Skyline Crosstown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6260094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324</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Main Street Crosstown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6556623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CV</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Pine Junction/Conifer/Denver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89934434"/>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EV</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Evergreen/Denver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6893654"/>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RX</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Brighton/Denver Express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36056385"/>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116X</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South Simms Express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076756"/>
                  </a:ext>
                </a:extLst>
              </a:tr>
            </a:tbl>
          </a:graphicData>
        </a:graphic>
      </p:graphicFrame>
      <p:grpSp>
        <p:nvGrpSpPr>
          <p:cNvPr id="3" name="Group 2">
            <a:extLst>
              <a:ext uri="{FF2B5EF4-FFF2-40B4-BE49-F238E27FC236}">
                <a16:creationId xmlns:a16="http://schemas.microsoft.com/office/drawing/2014/main" id="{0220B584-0ED5-3743-AC2B-3944F5ED1F8B}"/>
              </a:ext>
            </a:extLst>
          </p:cNvPr>
          <p:cNvGrpSpPr/>
          <p:nvPr/>
        </p:nvGrpSpPr>
        <p:grpSpPr>
          <a:xfrm>
            <a:off x="390304" y="5933661"/>
            <a:ext cx="11589195" cy="917483"/>
            <a:chOff x="311258" y="5717331"/>
            <a:chExt cx="11589195" cy="917483"/>
          </a:xfrm>
        </p:grpSpPr>
        <p:sp>
          <p:nvSpPr>
            <p:cNvPr id="4" name="Slide Number Placeholder 4">
              <a:extLst>
                <a:ext uri="{FF2B5EF4-FFF2-40B4-BE49-F238E27FC236}">
                  <a16:creationId xmlns:a16="http://schemas.microsoft.com/office/drawing/2014/main" id="{A51BBC6A-0AC5-78E7-9782-C5E7CE05199B}"/>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13</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red background with white text&#10;&#10;Description automatically generated with medium confidence">
              <a:extLst>
                <a:ext uri="{FF2B5EF4-FFF2-40B4-BE49-F238E27FC236}">
                  <a16:creationId xmlns:a16="http://schemas.microsoft.com/office/drawing/2014/main" id="{F93822FA-9CE5-702A-8ABB-D81430F7F0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6" name="Date Placeholder 3">
              <a:extLst>
                <a:ext uri="{FF2B5EF4-FFF2-40B4-BE49-F238E27FC236}">
                  <a16:creationId xmlns:a16="http://schemas.microsoft.com/office/drawing/2014/main" id="{6C27F543-6F33-FDC6-46B9-030D21878A84}"/>
                </a:ext>
              </a:extLst>
            </p:cNvPr>
            <p:cNvSpPr txBox="1">
              <a:spLocks/>
            </p:cNvSpPr>
            <p:nvPr/>
          </p:nvSpPr>
          <p:spPr>
            <a:xfrm>
              <a:off x="311258" y="6269689"/>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0" name="Bus Schedule Timing">
            <a:hlinkClick r:id="" action="ppaction://media"/>
            <a:extLst>
              <a:ext uri="{FF2B5EF4-FFF2-40B4-BE49-F238E27FC236}">
                <a16:creationId xmlns:a16="http://schemas.microsoft.com/office/drawing/2014/main" id="{122ED3C7-EA6F-C8E7-3CB8-D6520637F7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03543" y="6341265"/>
            <a:ext cx="406400" cy="406400"/>
          </a:xfrm>
          <a:prstGeom prst="rect">
            <a:avLst/>
          </a:prstGeom>
        </p:spPr>
      </p:pic>
    </p:spTree>
    <p:extLst>
      <p:ext uri="{BB962C8B-B14F-4D97-AF65-F5344CB8AC3E}">
        <p14:creationId xmlns:p14="http://schemas.microsoft.com/office/powerpoint/2010/main" val="383222556"/>
      </p:ext>
    </p:extLst>
  </p:cSld>
  <p:clrMapOvr>
    <a:masterClrMapping/>
  </p:clrMapOvr>
  <mc:AlternateContent xmlns:mc="http://schemas.openxmlformats.org/markup-compatibility/2006" xmlns:p14="http://schemas.microsoft.com/office/powerpoint/2010/main">
    <mc:Choice Requires="p14">
      <p:transition spd="slow" p14:dur="2000" advTm="32777"/>
    </mc:Choice>
    <mc:Fallback xmlns="">
      <p:transition spd="slow" advTm="3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871F"/>
        </a:solidFill>
        <a:effectLst/>
      </p:bgPr>
    </p:bg>
    <p:spTree>
      <p:nvGrpSpPr>
        <p:cNvPr id="1" name="">
          <a:extLst>
            <a:ext uri="{FF2B5EF4-FFF2-40B4-BE49-F238E27FC236}">
              <a16:creationId xmlns:a16="http://schemas.microsoft.com/office/drawing/2014/main" id="{F355A7D8-8F12-1611-94BA-FCDE4287CC78}"/>
            </a:ext>
          </a:extLst>
        </p:cNvPr>
        <p:cNvGrpSpPr/>
        <p:nvPr/>
      </p:nvGrpSpPr>
      <p:grpSpPr>
        <a:xfrm>
          <a:off x="0" y="0"/>
          <a:ext cx="0" cy="0"/>
          <a:chOff x="0" y="0"/>
          <a:chExt cx="0" cy="0"/>
        </a:xfrm>
      </p:grpSpPr>
      <p:pic>
        <p:nvPicPr>
          <p:cNvPr id="6" name="Graphic 5" descr="Route (Two Pins With A Path) with solid fill">
            <a:extLst>
              <a:ext uri="{FF2B5EF4-FFF2-40B4-BE49-F238E27FC236}">
                <a16:creationId xmlns:a16="http://schemas.microsoft.com/office/drawing/2014/main" id="{1EC58767-4900-4C68-2FAD-324D290B07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849" y="391266"/>
            <a:ext cx="1575320" cy="1575320"/>
          </a:xfrm>
          <a:prstGeom prst="rect">
            <a:avLst/>
          </a:prstGeom>
        </p:spPr>
      </p:pic>
      <p:sp>
        <p:nvSpPr>
          <p:cNvPr id="7" name="Title 1">
            <a:extLst>
              <a:ext uri="{FF2B5EF4-FFF2-40B4-BE49-F238E27FC236}">
                <a16:creationId xmlns:a16="http://schemas.microsoft.com/office/drawing/2014/main" id="{C45404E1-F3F1-135E-2637-B510ACD6A178}"/>
              </a:ext>
            </a:extLst>
          </p:cNvPr>
          <p:cNvSpPr>
            <a:spLocks noGrp="1"/>
          </p:cNvSpPr>
          <p:nvPr>
            <p:ph type="ctrTitle"/>
          </p:nvPr>
        </p:nvSpPr>
        <p:spPr>
          <a:xfrm>
            <a:off x="535849" y="2856594"/>
            <a:ext cx="10872243" cy="2150836"/>
          </a:xfrm>
        </p:spPr>
        <p:txBody>
          <a:bodyPr>
            <a:normAutofit/>
          </a:bodyPr>
          <a:lstStyle/>
          <a:p>
            <a:r>
              <a:rPr lang="en-US"/>
              <a:t>Service Increases</a:t>
            </a:r>
          </a:p>
        </p:txBody>
      </p:sp>
      <p:pic>
        <p:nvPicPr>
          <p:cNvPr id="2" name="Service Increases">
            <a:hlinkClick r:id="" action="ppaction://media"/>
            <a:extLst>
              <a:ext uri="{FF2B5EF4-FFF2-40B4-BE49-F238E27FC236}">
                <a16:creationId xmlns:a16="http://schemas.microsoft.com/office/drawing/2014/main" id="{C06237D5-A8F2-6D29-4F11-8731236580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1692" y="6174274"/>
            <a:ext cx="406400" cy="406400"/>
          </a:xfrm>
          <a:prstGeom prst="rect">
            <a:avLst/>
          </a:prstGeom>
        </p:spPr>
      </p:pic>
    </p:spTree>
    <p:extLst>
      <p:ext uri="{BB962C8B-B14F-4D97-AF65-F5344CB8AC3E}">
        <p14:creationId xmlns:p14="http://schemas.microsoft.com/office/powerpoint/2010/main" val="176982605"/>
      </p:ext>
    </p:extLst>
  </p:cSld>
  <p:clrMapOvr>
    <a:masterClrMapping/>
  </p:clrMapOvr>
  <mc:AlternateContent xmlns:mc="http://schemas.openxmlformats.org/markup-compatibility/2006" xmlns:p14="http://schemas.microsoft.com/office/powerpoint/2010/main">
    <mc:Choice Requires="p14">
      <p:transition spd="slow" p14:dur="2000" advTm="6025"/>
    </mc:Choice>
    <mc:Fallback xmlns="">
      <p:transition spd="slow" advTm="6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3A7BD-9374-0831-3CA8-ECD6C282D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AE3BD-E3CC-98F7-56CF-6ADC75B9A1D6}"/>
              </a:ext>
            </a:extLst>
          </p:cNvPr>
          <p:cNvSpPr>
            <a:spLocks noGrp="1"/>
          </p:cNvSpPr>
          <p:nvPr>
            <p:ph type="title"/>
          </p:nvPr>
        </p:nvSpPr>
        <p:spPr>
          <a:xfrm>
            <a:off x="311258" y="210142"/>
            <a:ext cx="10515600" cy="1325563"/>
          </a:xfrm>
        </p:spPr>
        <p:txBody>
          <a:bodyPr anchor="ctr">
            <a:normAutofit/>
          </a:bodyPr>
          <a:lstStyle/>
          <a:p>
            <a:r>
              <a:rPr lang="en-US"/>
              <a:t>Proposed Service Increases</a:t>
            </a:r>
          </a:p>
        </p:txBody>
      </p:sp>
      <p:sp>
        <p:nvSpPr>
          <p:cNvPr id="4" name="Rectangle 3">
            <a:extLst>
              <a:ext uri="{FF2B5EF4-FFF2-40B4-BE49-F238E27FC236}">
                <a16:creationId xmlns:a16="http://schemas.microsoft.com/office/drawing/2014/main" id="{398E2EEE-43F4-10D5-8482-5503366D7205}"/>
              </a:ext>
            </a:extLst>
          </p:cNvPr>
          <p:cNvSpPr/>
          <p:nvPr/>
        </p:nvSpPr>
        <p:spPr>
          <a:xfrm>
            <a:off x="0" y="5208554"/>
            <a:ext cx="6008914" cy="1064468"/>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DB8670D-2BBE-8D29-18F5-2FDF404537D9}"/>
              </a:ext>
            </a:extLst>
          </p:cNvPr>
          <p:cNvSpPr txBox="1">
            <a:spLocks/>
          </p:cNvSpPr>
          <p:nvPr/>
        </p:nvSpPr>
        <p:spPr>
          <a:xfrm>
            <a:off x="1272875" y="524463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Service Increase</a:t>
            </a:r>
          </a:p>
        </p:txBody>
      </p:sp>
      <p:sp>
        <p:nvSpPr>
          <p:cNvPr id="11" name="Subtitle 3">
            <a:extLst>
              <a:ext uri="{FF2B5EF4-FFF2-40B4-BE49-F238E27FC236}">
                <a16:creationId xmlns:a16="http://schemas.microsoft.com/office/drawing/2014/main" id="{8B6722C6-5BEF-0B27-A2A3-75B14FF67A9F}"/>
              </a:ext>
            </a:extLst>
          </p:cNvPr>
          <p:cNvSpPr txBox="1">
            <a:spLocks/>
          </p:cNvSpPr>
          <p:nvPr/>
        </p:nvSpPr>
        <p:spPr>
          <a:xfrm>
            <a:off x="1258355" y="5670090"/>
            <a:ext cx="4195388"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Increases to the frequency, trips, span of service, or operating hours.</a:t>
            </a:r>
          </a:p>
        </p:txBody>
      </p:sp>
      <p:pic>
        <p:nvPicPr>
          <p:cNvPr id="17" name="Graphic 16" descr="Business Growth with solid fill">
            <a:extLst>
              <a:ext uri="{FF2B5EF4-FFF2-40B4-BE49-F238E27FC236}">
                <a16:creationId xmlns:a16="http://schemas.microsoft.com/office/drawing/2014/main" id="{E61558F1-C998-3F73-4866-285E2975AEC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10567" y="5305689"/>
            <a:ext cx="851421" cy="851421"/>
          </a:xfrm>
          <a:prstGeom prst="rect">
            <a:avLst/>
          </a:prstGeom>
        </p:spPr>
      </p:pic>
      <p:sp>
        <p:nvSpPr>
          <p:cNvPr id="23" name="Text Placeholder 6">
            <a:extLst>
              <a:ext uri="{FF2B5EF4-FFF2-40B4-BE49-F238E27FC236}">
                <a16:creationId xmlns:a16="http://schemas.microsoft.com/office/drawing/2014/main" id="{0C723C4A-9719-84DC-20F2-E13D5ADA5D70}"/>
              </a:ext>
            </a:extLst>
          </p:cNvPr>
          <p:cNvSpPr>
            <a:spLocks noGrp="1"/>
          </p:cNvSpPr>
          <p:nvPr>
            <p:ph type="body" sz="quarter" idx="10"/>
          </p:nvPr>
        </p:nvSpPr>
        <p:spPr>
          <a:xfrm>
            <a:off x="311258" y="1632858"/>
            <a:ext cx="8734771" cy="456700"/>
          </a:xfrm>
        </p:spPr>
        <p:txBody>
          <a:bodyPr>
            <a:noAutofit/>
          </a:bodyPr>
          <a:lstStyle/>
          <a:p>
            <a:pPr>
              <a:lnSpc>
                <a:spcPct val="114000"/>
              </a:lnSpc>
              <a:spcAft>
                <a:spcPts val="0"/>
              </a:spcAft>
              <a:buClr>
                <a:srgbClr val="C00000"/>
              </a:buClr>
              <a:buSzTx/>
              <a:defRPr/>
            </a:pPr>
            <a:r>
              <a:rPr lang="en-US" sz="1800" b="0" i="0">
                <a:solidFill>
                  <a:srgbClr val="000000"/>
                </a:solidFill>
                <a:effectLst/>
                <a:latin typeface="Tahoma" panose="020B0604030504040204" pitchFamily="34" charset="0"/>
              </a:rPr>
              <a:t>Increases to the frequency, trips, span of service, or operating hours.</a:t>
            </a:r>
            <a:endParaRPr lang="en-US" sz="1800" b="0" i="0">
              <a:effectLst/>
              <a:latin typeface="Tahoma" panose="020B0604030504040204" pitchFamily="34" charset="0"/>
            </a:endParaRPr>
          </a:p>
        </p:txBody>
      </p:sp>
      <p:graphicFrame>
        <p:nvGraphicFramePr>
          <p:cNvPr id="3" name="Table 2">
            <a:extLst>
              <a:ext uri="{FF2B5EF4-FFF2-40B4-BE49-F238E27FC236}">
                <a16:creationId xmlns:a16="http://schemas.microsoft.com/office/drawing/2014/main" id="{C8BBF334-7ECD-13BC-3D09-49891EEEF916}"/>
              </a:ext>
            </a:extLst>
          </p:cNvPr>
          <p:cNvGraphicFramePr>
            <a:graphicFrameLocks noGrp="1"/>
          </p:cNvGraphicFramePr>
          <p:nvPr>
            <p:extLst>
              <p:ext uri="{D42A27DB-BD31-4B8C-83A1-F6EECF244321}">
                <p14:modId xmlns:p14="http://schemas.microsoft.com/office/powerpoint/2010/main" val="132987608"/>
              </p:ext>
            </p:extLst>
          </p:nvPr>
        </p:nvGraphicFramePr>
        <p:xfrm>
          <a:off x="311258" y="2070479"/>
          <a:ext cx="10289671" cy="2266548"/>
        </p:xfrm>
        <a:graphic>
          <a:graphicData uri="http://schemas.openxmlformats.org/drawingml/2006/table">
            <a:tbl>
              <a:tblPr firstRow="1" bandRow="1">
                <a:tableStyleId>{5C22544A-7EE6-4342-B048-85BDC9FD1C3A}</a:tableStyleId>
              </a:tblPr>
              <a:tblGrid>
                <a:gridCol w="1091489">
                  <a:extLst>
                    <a:ext uri="{9D8B030D-6E8A-4147-A177-3AD203B41FA5}">
                      <a16:colId xmlns:a16="http://schemas.microsoft.com/office/drawing/2014/main" val="3065812770"/>
                    </a:ext>
                  </a:extLst>
                </a:gridCol>
                <a:gridCol w="3043690">
                  <a:extLst>
                    <a:ext uri="{9D8B030D-6E8A-4147-A177-3AD203B41FA5}">
                      <a16:colId xmlns:a16="http://schemas.microsoft.com/office/drawing/2014/main" val="1351207427"/>
                    </a:ext>
                  </a:extLst>
                </a:gridCol>
                <a:gridCol w="6154492">
                  <a:extLst>
                    <a:ext uri="{9D8B030D-6E8A-4147-A177-3AD203B41FA5}">
                      <a16:colId xmlns:a16="http://schemas.microsoft.com/office/drawing/2014/main" val="1378604181"/>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104L</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Wagon Road/DEN Limited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Tahoma" panose="020B0604030504040204" pitchFamily="34" charset="0"/>
                          <a:ea typeface="Tahoma" panose="020B0604030504040204" pitchFamily="34" charset="0"/>
                          <a:cs typeface="Tahoma" panose="020B0604030504040204" pitchFamily="34" charset="0"/>
                        </a:rPr>
                        <a:t>Extend the service hours to 12:20am from DEN to increase connections for airport personnel and customers</a:t>
                      </a:r>
                      <a:endParaRPr lang="en-US" sz="1800" b="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4253122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135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Smoky Hill Road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kern="1200">
                          <a:solidFill>
                            <a:schemeClr val="dk1"/>
                          </a:solidFill>
                          <a:effectLst/>
                          <a:latin typeface="Tahoma" panose="020B0604030504040204" pitchFamily="34" charset="0"/>
                          <a:ea typeface="Tahoma" panose="020B0604030504040204" pitchFamily="34" charset="0"/>
                          <a:cs typeface="Tahoma" panose="020B0604030504040204" pitchFamily="34" charset="0"/>
                        </a:rPr>
                        <a:t>Increase peak AM and PM period service frequency to 30 minutes per the Systems Optimization Plan</a:t>
                      </a:r>
                      <a:endParaRPr lang="en-US" sz="1800" b="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850798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225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Boulder/Lafayette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via Baseline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Reinstate regular service levels and include extension to Willoughby</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8261340"/>
                  </a:ext>
                </a:extLst>
              </a:tr>
            </a:tbl>
          </a:graphicData>
        </a:graphic>
      </p:graphicFrame>
      <p:grpSp>
        <p:nvGrpSpPr>
          <p:cNvPr id="5" name="Group 4">
            <a:extLst>
              <a:ext uri="{FF2B5EF4-FFF2-40B4-BE49-F238E27FC236}">
                <a16:creationId xmlns:a16="http://schemas.microsoft.com/office/drawing/2014/main" id="{5564504A-F556-800C-6207-124866A79E32}"/>
              </a:ext>
            </a:extLst>
          </p:cNvPr>
          <p:cNvGrpSpPr/>
          <p:nvPr/>
        </p:nvGrpSpPr>
        <p:grpSpPr>
          <a:xfrm>
            <a:off x="311258" y="5837608"/>
            <a:ext cx="11589195" cy="870828"/>
            <a:chOff x="311258" y="5717331"/>
            <a:chExt cx="11589195" cy="870828"/>
          </a:xfrm>
        </p:grpSpPr>
        <p:sp>
          <p:nvSpPr>
            <p:cNvPr id="6" name="Slide Number Placeholder 4">
              <a:extLst>
                <a:ext uri="{FF2B5EF4-FFF2-40B4-BE49-F238E27FC236}">
                  <a16:creationId xmlns:a16="http://schemas.microsoft.com/office/drawing/2014/main" id="{B866E96F-DF94-BE05-7F55-5FF211563694}"/>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15</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red background with white text&#10;&#10;Description automatically generated with medium confidence">
              <a:extLst>
                <a:ext uri="{FF2B5EF4-FFF2-40B4-BE49-F238E27FC236}">
                  <a16:creationId xmlns:a16="http://schemas.microsoft.com/office/drawing/2014/main" id="{5863F680-1F96-E558-4DBB-F133A8947E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9" name="Date Placeholder 3">
              <a:extLst>
                <a:ext uri="{FF2B5EF4-FFF2-40B4-BE49-F238E27FC236}">
                  <a16:creationId xmlns:a16="http://schemas.microsoft.com/office/drawing/2014/main" id="{EE1009BD-94D0-70B0-4C9A-4664AD089A0A}"/>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0" name="Service Increases 1">
            <a:hlinkClick r:id="" action="ppaction://media"/>
            <a:extLst>
              <a:ext uri="{FF2B5EF4-FFF2-40B4-BE49-F238E27FC236}">
                <a16:creationId xmlns:a16="http://schemas.microsoft.com/office/drawing/2014/main" id="{CDF7C6E6-8246-2DDE-7674-80C8B54A0A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03627" y="6343311"/>
            <a:ext cx="406400" cy="406400"/>
          </a:xfrm>
          <a:prstGeom prst="rect">
            <a:avLst/>
          </a:prstGeom>
        </p:spPr>
      </p:pic>
    </p:spTree>
    <p:extLst>
      <p:ext uri="{BB962C8B-B14F-4D97-AF65-F5344CB8AC3E}">
        <p14:creationId xmlns:p14="http://schemas.microsoft.com/office/powerpoint/2010/main" val="3450546647"/>
      </p:ext>
    </p:extLst>
  </p:cSld>
  <p:clrMapOvr>
    <a:masterClrMapping/>
  </p:clrMapOvr>
  <mc:AlternateContent xmlns:mc="http://schemas.openxmlformats.org/markup-compatibility/2006" xmlns:p14="http://schemas.microsoft.com/office/powerpoint/2010/main">
    <mc:Choice Requires="p14">
      <p:transition spd="slow" p14:dur="2000" advTm="16311"/>
    </mc:Choice>
    <mc:Fallback xmlns="">
      <p:transition spd="slow" advTm="1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C5C2F-67DF-B08B-57B2-0801AB294A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B0826-B97D-C570-8556-8E078F1A423D}"/>
              </a:ext>
            </a:extLst>
          </p:cNvPr>
          <p:cNvSpPr>
            <a:spLocks noGrp="1"/>
          </p:cNvSpPr>
          <p:nvPr>
            <p:ph type="title"/>
          </p:nvPr>
        </p:nvSpPr>
        <p:spPr>
          <a:xfrm>
            <a:off x="311258" y="210142"/>
            <a:ext cx="10515600" cy="1325563"/>
          </a:xfrm>
        </p:spPr>
        <p:txBody>
          <a:bodyPr anchor="ctr">
            <a:normAutofit/>
          </a:bodyPr>
          <a:lstStyle/>
          <a:p>
            <a:r>
              <a:rPr lang="en-US"/>
              <a:t>Proposed Service Increases</a:t>
            </a:r>
          </a:p>
        </p:txBody>
      </p:sp>
      <p:sp>
        <p:nvSpPr>
          <p:cNvPr id="4" name="Rectangle 3">
            <a:extLst>
              <a:ext uri="{FF2B5EF4-FFF2-40B4-BE49-F238E27FC236}">
                <a16:creationId xmlns:a16="http://schemas.microsoft.com/office/drawing/2014/main" id="{712C69ED-6039-09DB-CE9E-DB4EBD0DCEAE}"/>
              </a:ext>
            </a:extLst>
          </p:cNvPr>
          <p:cNvSpPr/>
          <p:nvPr/>
        </p:nvSpPr>
        <p:spPr>
          <a:xfrm>
            <a:off x="0" y="5583390"/>
            <a:ext cx="6008914" cy="1064468"/>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74910CF-6E74-BA02-A1BA-99B15739B70C}"/>
              </a:ext>
            </a:extLst>
          </p:cNvPr>
          <p:cNvSpPr txBox="1">
            <a:spLocks/>
          </p:cNvSpPr>
          <p:nvPr/>
        </p:nvSpPr>
        <p:spPr>
          <a:xfrm>
            <a:off x="1258355" y="5552448"/>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Service Increase</a:t>
            </a:r>
          </a:p>
        </p:txBody>
      </p:sp>
      <p:sp>
        <p:nvSpPr>
          <p:cNvPr id="11" name="Subtitle 3">
            <a:extLst>
              <a:ext uri="{FF2B5EF4-FFF2-40B4-BE49-F238E27FC236}">
                <a16:creationId xmlns:a16="http://schemas.microsoft.com/office/drawing/2014/main" id="{9AEED1C4-6870-AFD6-10BE-8153D2B882D1}"/>
              </a:ext>
            </a:extLst>
          </p:cNvPr>
          <p:cNvSpPr txBox="1">
            <a:spLocks/>
          </p:cNvSpPr>
          <p:nvPr/>
        </p:nvSpPr>
        <p:spPr>
          <a:xfrm>
            <a:off x="1258355" y="5880601"/>
            <a:ext cx="4195388"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Increases to the frequency, trips, span of service, or operating hours.</a:t>
            </a:r>
          </a:p>
        </p:txBody>
      </p:sp>
      <p:pic>
        <p:nvPicPr>
          <p:cNvPr id="17" name="Graphic 16" descr="Business Growth with solid fill">
            <a:extLst>
              <a:ext uri="{FF2B5EF4-FFF2-40B4-BE49-F238E27FC236}">
                <a16:creationId xmlns:a16="http://schemas.microsoft.com/office/drawing/2014/main" id="{E2E6B482-50D3-7662-30E1-1C7C4FA5948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06934" y="5685320"/>
            <a:ext cx="851421" cy="851421"/>
          </a:xfrm>
          <a:prstGeom prst="rect">
            <a:avLst/>
          </a:prstGeom>
        </p:spPr>
      </p:pic>
      <p:sp>
        <p:nvSpPr>
          <p:cNvPr id="23" name="Text Placeholder 6">
            <a:extLst>
              <a:ext uri="{FF2B5EF4-FFF2-40B4-BE49-F238E27FC236}">
                <a16:creationId xmlns:a16="http://schemas.microsoft.com/office/drawing/2014/main" id="{0D15224B-BC9F-B37F-7CC6-2C598E5BF835}"/>
              </a:ext>
            </a:extLst>
          </p:cNvPr>
          <p:cNvSpPr>
            <a:spLocks noGrp="1"/>
          </p:cNvSpPr>
          <p:nvPr>
            <p:ph type="body" sz="quarter" idx="10"/>
          </p:nvPr>
        </p:nvSpPr>
        <p:spPr>
          <a:xfrm>
            <a:off x="311258" y="1431600"/>
            <a:ext cx="8734771" cy="456700"/>
          </a:xfrm>
        </p:spPr>
        <p:txBody>
          <a:bodyPr>
            <a:noAutofit/>
          </a:bodyPr>
          <a:lstStyle/>
          <a:p>
            <a:pPr>
              <a:lnSpc>
                <a:spcPct val="114000"/>
              </a:lnSpc>
              <a:spcAft>
                <a:spcPts val="0"/>
              </a:spcAft>
              <a:buClr>
                <a:srgbClr val="C00000"/>
              </a:buClr>
              <a:buSzTx/>
              <a:defRPr/>
            </a:pPr>
            <a:r>
              <a:rPr lang="en-US" sz="1800" b="0" i="0">
                <a:solidFill>
                  <a:srgbClr val="000000"/>
                </a:solidFill>
                <a:effectLst/>
                <a:latin typeface="Tahoma" panose="020B0604030504040204" pitchFamily="34" charset="0"/>
              </a:rPr>
              <a:t>Increases to the frequency, trips, span of service, or operating hours. </a:t>
            </a:r>
            <a:endParaRPr lang="en-US" sz="1800" b="0" i="0">
              <a:effectLst/>
              <a:latin typeface="Tahoma" panose="020B0604030504040204" pitchFamily="34" charset="0"/>
            </a:endParaRPr>
          </a:p>
        </p:txBody>
      </p:sp>
      <p:graphicFrame>
        <p:nvGraphicFramePr>
          <p:cNvPr id="3" name="Table 2">
            <a:extLst>
              <a:ext uri="{FF2B5EF4-FFF2-40B4-BE49-F238E27FC236}">
                <a16:creationId xmlns:a16="http://schemas.microsoft.com/office/drawing/2014/main" id="{9C219DBA-BCA4-57BA-CB6D-4B69EFC60412}"/>
              </a:ext>
            </a:extLst>
          </p:cNvPr>
          <p:cNvGraphicFramePr>
            <a:graphicFrameLocks noGrp="1"/>
          </p:cNvGraphicFramePr>
          <p:nvPr>
            <p:extLst>
              <p:ext uri="{D42A27DB-BD31-4B8C-83A1-F6EECF244321}">
                <p14:modId xmlns:p14="http://schemas.microsoft.com/office/powerpoint/2010/main" val="1543102824"/>
              </p:ext>
            </p:extLst>
          </p:nvPr>
        </p:nvGraphicFramePr>
        <p:xfrm>
          <a:off x="308907" y="1807911"/>
          <a:ext cx="10289671" cy="1907272"/>
        </p:xfrm>
        <a:graphic>
          <a:graphicData uri="http://schemas.openxmlformats.org/drawingml/2006/table">
            <a:tbl>
              <a:tblPr firstRow="1" bandRow="1">
                <a:tableStyleId>{5C22544A-7EE6-4342-B048-85BDC9FD1C3A}</a:tableStyleId>
              </a:tblPr>
              <a:tblGrid>
                <a:gridCol w="1091489">
                  <a:extLst>
                    <a:ext uri="{9D8B030D-6E8A-4147-A177-3AD203B41FA5}">
                      <a16:colId xmlns:a16="http://schemas.microsoft.com/office/drawing/2014/main" val="3065812770"/>
                    </a:ext>
                  </a:extLst>
                </a:gridCol>
                <a:gridCol w="3043690">
                  <a:extLst>
                    <a:ext uri="{9D8B030D-6E8A-4147-A177-3AD203B41FA5}">
                      <a16:colId xmlns:a16="http://schemas.microsoft.com/office/drawing/2014/main" val="1351207427"/>
                    </a:ext>
                  </a:extLst>
                </a:gridCol>
                <a:gridCol w="6154492">
                  <a:extLst>
                    <a:ext uri="{9D8B030D-6E8A-4147-A177-3AD203B41FA5}">
                      <a16:colId xmlns:a16="http://schemas.microsoft.com/office/drawing/2014/main" val="1378604181"/>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327</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a:ea typeface="Tahoma"/>
                          <a:cs typeface="Tahoma"/>
                        </a:rPr>
                        <a:t>Eastside Crosstown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Tahoma"/>
                          <a:ea typeface="Tahoma"/>
                          <a:cs typeface="Tahoma"/>
                        </a:rPr>
                        <a:t>Extend the weekday service span until 7 p.m., southbound, to address needs of transit dependent workers and match service hours of local Longmont routes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algn="ctr"/>
                      <a:r>
                        <a:rPr lang="en-US" sz="1800">
                          <a:solidFill>
                            <a:schemeClr val="tx1"/>
                          </a:solidFill>
                          <a:latin typeface="Tahoma"/>
                          <a:ea typeface="Tahoma"/>
                          <a:cs typeface="Tahoma"/>
                        </a:rPr>
                        <a:t>AT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a:ea typeface="Tahoma"/>
                          <a:cs typeface="Tahoma"/>
                        </a:rPr>
                        <a:t>Arapahoe Station/DEN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kern="1200">
                          <a:solidFill>
                            <a:schemeClr val="dk1"/>
                          </a:solidFill>
                          <a:effectLst/>
                          <a:latin typeface="Tahoma"/>
                          <a:ea typeface="Tahoma"/>
                          <a:cs typeface="Tahoma"/>
                        </a:rPr>
                        <a:t>Add an additional northbound trip at 10:03 p.m. from Arapahoe Station on Weekdays.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457093"/>
                  </a:ext>
                </a:extLst>
              </a:tr>
            </a:tbl>
          </a:graphicData>
        </a:graphic>
      </p:graphicFrame>
      <p:grpSp>
        <p:nvGrpSpPr>
          <p:cNvPr id="5" name="Group 4">
            <a:extLst>
              <a:ext uri="{FF2B5EF4-FFF2-40B4-BE49-F238E27FC236}">
                <a16:creationId xmlns:a16="http://schemas.microsoft.com/office/drawing/2014/main" id="{DCC2C51A-F2FA-2000-782C-4642743FF474}"/>
              </a:ext>
            </a:extLst>
          </p:cNvPr>
          <p:cNvGrpSpPr/>
          <p:nvPr/>
        </p:nvGrpSpPr>
        <p:grpSpPr>
          <a:xfrm>
            <a:off x="368068" y="5883839"/>
            <a:ext cx="11589195" cy="870828"/>
            <a:chOff x="311258" y="5717331"/>
            <a:chExt cx="11589195" cy="870828"/>
          </a:xfrm>
        </p:grpSpPr>
        <p:sp>
          <p:nvSpPr>
            <p:cNvPr id="6" name="Slide Number Placeholder 4">
              <a:extLst>
                <a:ext uri="{FF2B5EF4-FFF2-40B4-BE49-F238E27FC236}">
                  <a16:creationId xmlns:a16="http://schemas.microsoft.com/office/drawing/2014/main" id="{94AE0A28-9244-5392-0C88-6E446007DA49}"/>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16</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red background with white text&#10;&#10;Description automatically generated with medium confidence">
              <a:extLst>
                <a:ext uri="{FF2B5EF4-FFF2-40B4-BE49-F238E27FC236}">
                  <a16:creationId xmlns:a16="http://schemas.microsoft.com/office/drawing/2014/main" id="{F3F7EDD5-17EF-DB38-BA7D-89DA42D659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9" name="Date Placeholder 3">
              <a:extLst>
                <a:ext uri="{FF2B5EF4-FFF2-40B4-BE49-F238E27FC236}">
                  <a16:creationId xmlns:a16="http://schemas.microsoft.com/office/drawing/2014/main" id="{BACE2240-0745-130A-7940-06BD26D0B42B}"/>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0" name="Service increases 2">
            <a:hlinkClick r:id="" action="ppaction://media"/>
            <a:extLst>
              <a:ext uri="{FF2B5EF4-FFF2-40B4-BE49-F238E27FC236}">
                <a16:creationId xmlns:a16="http://schemas.microsoft.com/office/drawing/2014/main" id="{D73FE3D0-9EC0-0878-6BF2-AC5BDB63BA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4186" y="6306311"/>
            <a:ext cx="406400" cy="406400"/>
          </a:xfrm>
          <a:prstGeom prst="rect">
            <a:avLst/>
          </a:prstGeom>
        </p:spPr>
      </p:pic>
    </p:spTree>
    <p:extLst>
      <p:ext uri="{BB962C8B-B14F-4D97-AF65-F5344CB8AC3E}">
        <p14:creationId xmlns:p14="http://schemas.microsoft.com/office/powerpoint/2010/main" val="3715162173"/>
      </p:ext>
    </p:extLst>
  </p:cSld>
  <p:clrMapOvr>
    <a:masterClrMapping/>
  </p:clrMapOvr>
  <mc:AlternateContent xmlns:mc="http://schemas.openxmlformats.org/markup-compatibility/2006" xmlns:p14="http://schemas.microsoft.com/office/powerpoint/2010/main">
    <mc:Choice Requires="p14">
      <p:transition spd="slow" p14:dur="2000" advTm="10920"/>
    </mc:Choice>
    <mc:Fallback xmlns="">
      <p:transition spd="slow" advTm="1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5"/>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A4EE4-18D4-FD44-A56D-E148DAC52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F6134-857C-369B-8E00-9DBDDB7AD619}"/>
              </a:ext>
            </a:extLst>
          </p:cNvPr>
          <p:cNvSpPr>
            <a:spLocks noGrp="1"/>
          </p:cNvSpPr>
          <p:nvPr>
            <p:ph type="title"/>
          </p:nvPr>
        </p:nvSpPr>
        <p:spPr>
          <a:xfrm>
            <a:off x="311258" y="210142"/>
            <a:ext cx="10515600" cy="1325563"/>
          </a:xfrm>
        </p:spPr>
        <p:txBody>
          <a:bodyPr anchor="ctr">
            <a:normAutofit/>
          </a:bodyPr>
          <a:lstStyle/>
          <a:p>
            <a:r>
              <a:rPr lang="en-US"/>
              <a:t>Proposed Service Increases</a:t>
            </a:r>
          </a:p>
        </p:txBody>
      </p:sp>
      <p:sp>
        <p:nvSpPr>
          <p:cNvPr id="4" name="Rectangle 3">
            <a:extLst>
              <a:ext uri="{FF2B5EF4-FFF2-40B4-BE49-F238E27FC236}">
                <a16:creationId xmlns:a16="http://schemas.microsoft.com/office/drawing/2014/main" id="{D4FDA9D0-0C0D-1378-2BE8-328D002DCDE9}"/>
              </a:ext>
            </a:extLst>
          </p:cNvPr>
          <p:cNvSpPr/>
          <p:nvPr/>
        </p:nvSpPr>
        <p:spPr>
          <a:xfrm>
            <a:off x="0" y="5583390"/>
            <a:ext cx="6008914" cy="1064468"/>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743327A-5E88-A882-EE4F-25529F68DDC7}"/>
              </a:ext>
            </a:extLst>
          </p:cNvPr>
          <p:cNvSpPr txBox="1">
            <a:spLocks/>
          </p:cNvSpPr>
          <p:nvPr/>
        </p:nvSpPr>
        <p:spPr>
          <a:xfrm>
            <a:off x="1258355" y="5552448"/>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Service Increase</a:t>
            </a:r>
          </a:p>
        </p:txBody>
      </p:sp>
      <p:sp>
        <p:nvSpPr>
          <p:cNvPr id="11" name="Subtitle 3">
            <a:extLst>
              <a:ext uri="{FF2B5EF4-FFF2-40B4-BE49-F238E27FC236}">
                <a16:creationId xmlns:a16="http://schemas.microsoft.com/office/drawing/2014/main" id="{47392B5D-903B-7405-BBF1-0EC8338894C1}"/>
              </a:ext>
            </a:extLst>
          </p:cNvPr>
          <p:cNvSpPr txBox="1">
            <a:spLocks/>
          </p:cNvSpPr>
          <p:nvPr/>
        </p:nvSpPr>
        <p:spPr>
          <a:xfrm>
            <a:off x="1258355" y="5880601"/>
            <a:ext cx="4195388"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Increases to the frequency, trips, span of service, or operating hours.</a:t>
            </a:r>
          </a:p>
        </p:txBody>
      </p:sp>
      <p:pic>
        <p:nvPicPr>
          <p:cNvPr id="17" name="Graphic 16" descr="Business Growth with solid fill">
            <a:extLst>
              <a:ext uri="{FF2B5EF4-FFF2-40B4-BE49-F238E27FC236}">
                <a16:creationId xmlns:a16="http://schemas.microsoft.com/office/drawing/2014/main" id="{8D11CA2F-E20E-9942-656F-DD48FA65D0F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6934" y="5685320"/>
            <a:ext cx="851421" cy="851421"/>
          </a:xfrm>
          <a:prstGeom prst="rect">
            <a:avLst/>
          </a:prstGeom>
        </p:spPr>
      </p:pic>
      <p:sp>
        <p:nvSpPr>
          <p:cNvPr id="23" name="Text Placeholder 6">
            <a:extLst>
              <a:ext uri="{FF2B5EF4-FFF2-40B4-BE49-F238E27FC236}">
                <a16:creationId xmlns:a16="http://schemas.microsoft.com/office/drawing/2014/main" id="{9ED60630-1842-29E8-604E-8EB49FA99666}"/>
              </a:ext>
            </a:extLst>
          </p:cNvPr>
          <p:cNvSpPr>
            <a:spLocks noGrp="1"/>
          </p:cNvSpPr>
          <p:nvPr>
            <p:ph type="body" sz="quarter" idx="10"/>
          </p:nvPr>
        </p:nvSpPr>
        <p:spPr>
          <a:xfrm>
            <a:off x="311258" y="1431600"/>
            <a:ext cx="8734771" cy="456700"/>
          </a:xfrm>
        </p:spPr>
        <p:txBody>
          <a:bodyPr>
            <a:noAutofit/>
          </a:bodyPr>
          <a:lstStyle/>
          <a:p>
            <a:pPr>
              <a:lnSpc>
                <a:spcPct val="114000"/>
              </a:lnSpc>
              <a:spcAft>
                <a:spcPts val="0"/>
              </a:spcAft>
              <a:buClr>
                <a:srgbClr val="C00000"/>
              </a:buClr>
              <a:buSzTx/>
              <a:defRPr/>
            </a:pPr>
            <a:r>
              <a:rPr lang="en-US" sz="1800" b="0" i="0">
                <a:solidFill>
                  <a:srgbClr val="000000"/>
                </a:solidFill>
                <a:effectLst/>
                <a:latin typeface="Tahoma" panose="020B0604030504040204" pitchFamily="34" charset="0"/>
              </a:rPr>
              <a:t>Increases to the frequency, trips, span of service, or operating hours. </a:t>
            </a:r>
            <a:endParaRPr lang="en-US" sz="1800" b="0" i="0">
              <a:effectLst/>
              <a:latin typeface="Tahoma" panose="020B0604030504040204" pitchFamily="34" charset="0"/>
            </a:endParaRPr>
          </a:p>
        </p:txBody>
      </p:sp>
      <p:graphicFrame>
        <p:nvGraphicFramePr>
          <p:cNvPr id="3" name="Table 2">
            <a:extLst>
              <a:ext uri="{FF2B5EF4-FFF2-40B4-BE49-F238E27FC236}">
                <a16:creationId xmlns:a16="http://schemas.microsoft.com/office/drawing/2014/main" id="{3636C19D-58DA-21D8-32E5-5C3B150E96C6}"/>
              </a:ext>
            </a:extLst>
          </p:cNvPr>
          <p:cNvGraphicFramePr>
            <a:graphicFrameLocks noGrp="1"/>
          </p:cNvGraphicFramePr>
          <p:nvPr>
            <p:extLst>
              <p:ext uri="{D42A27DB-BD31-4B8C-83A1-F6EECF244321}">
                <p14:modId xmlns:p14="http://schemas.microsoft.com/office/powerpoint/2010/main" val="206641125"/>
              </p:ext>
            </p:extLst>
          </p:nvPr>
        </p:nvGraphicFramePr>
        <p:xfrm>
          <a:off x="308907" y="1807911"/>
          <a:ext cx="10777528" cy="2266548"/>
        </p:xfrm>
        <a:graphic>
          <a:graphicData uri="http://schemas.openxmlformats.org/drawingml/2006/table">
            <a:tbl>
              <a:tblPr firstRow="1" bandRow="1">
                <a:tableStyleId>{5C22544A-7EE6-4342-B048-85BDC9FD1C3A}</a:tableStyleId>
              </a:tblPr>
              <a:tblGrid>
                <a:gridCol w="1143239">
                  <a:extLst>
                    <a:ext uri="{9D8B030D-6E8A-4147-A177-3AD203B41FA5}">
                      <a16:colId xmlns:a16="http://schemas.microsoft.com/office/drawing/2014/main" val="3065812770"/>
                    </a:ext>
                  </a:extLst>
                </a:gridCol>
                <a:gridCol w="3187998">
                  <a:extLst>
                    <a:ext uri="{9D8B030D-6E8A-4147-A177-3AD203B41FA5}">
                      <a16:colId xmlns:a16="http://schemas.microsoft.com/office/drawing/2014/main" val="1351207427"/>
                    </a:ext>
                  </a:extLst>
                </a:gridCol>
                <a:gridCol w="6446291">
                  <a:extLst>
                    <a:ext uri="{9D8B030D-6E8A-4147-A177-3AD203B41FA5}">
                      <a16:colId xmlns:a16="http://schemas.microsoft.com/office/drawing/2014/main" val="1378604181"/>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FF2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Boulder/Denver Express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Tahoma" panose="020B0604030504040204" pitchFamily="34" charset="0"/>
                          <a:ea typeface="Tahoma" panose="020B0604030504040204" pitchFamily="34" charset="0"/>
                          <a:cs typeface="Tahoma" panose="020B0604030504040204" pitchFamily="34" charset="0"/>
                        </a:rPr>
                        <a:t>Add three eastbound AM and PM peak trips, as well as two westbound AM and three PM peak trips to increase capacity</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FF4</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Boulder Junction/Civic Center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kern="1200">
                          <a:solidFill>
                            <a:schemeClr val="dk1"/>
                          </a:solidFill>
                          <a:effectLst/>
                          <a:latin typeface="Tahoma" panose="020B0604030504040204" pitchFamily="34" charset="0"/>
                          <a:ea typeface="Tahoma" panose="020B0604030504040204" pitchFamily="34" charset="0"/>
                          <a:cs typeface="Tahoma" panose="020B0604030504040204" pitchFamily="34" charset="0"/>
                        </a:rPr>
                        <a:t>Reinstate Route FF4 by adding four AM peak and four PM peak trips in each direction</a:t>
                      </a:r>
                      <a:endParaRPr lang="en-US" sz="1800" b="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457093"/>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LX2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Longmont/Denver Express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kern="1200">
                          <a:solidFill>
                            <a:schemeClr val="dk1"/>
                          </a:solidFill>
                          <a:effectLst/>
                          <a:latin typeface="Tahoma" panose="020B0604030504040204" pitchFamily="34" charset="0"/>
                          <a:ea typeface="Tahoma" panose="020B0604030504040204" pitchFamily="34" charset="0"/>
                          <a:cs typeface="Tahoma" panose="020B0604030504040204" pitchFamily="34" charset="0"/>
                        </a:rPr>
                        <a:t>Add three AM and two PM southbound peak trips; add two AM and three PM peak trips northbound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4512836"/>
                  </a:ext>
                </a:extLst>
              </a:tr>
            </a:tbl>
          </a:graphicData>
        </a:graphic>
      </p:graphicFrame>
      <p:grpSp>
        <p:nvGrpSpPr>
          <p:cNvPr id="5" name="Group 4">
            <a:extLst>
              <a:ext uri="{FF2B5EF4-FFF2-40B4-BE49-F238E27FC236}">
                <a16:creationId xmlns:a16="http://schemas.microsoft.com/office/drawing/2014/main" id="{B758A043-E4D3-7B8E-9CFA-36DC94D893D4}"/>
              </a:ext>
            </a:extLst>
          </p:cNvPr>
          <p:cNvGrpSpPr/>
          <p:nvPr/>
        </p:nvGrpSpPr>
        <p:grpSpPr>
          <a:xfrm>
            <a:off x="368068" y="5918568"/>
            <a:ext cx="11589195" cy="870828"/>
            <a:chOff x="311258" y="5717331"/>
            <a:chExt cx="11589195" cy="870828"/>
          </a:xfrm>
        </p:grpSpPr>
        <p:sp>
          <p:nvSpPr>
            <p:cNvPr id="6" name="Slide Number Placeholder 4">
              <a:extLst>
                <a:ext uri="{FF2B5EF4-FFF2-40B4-BE49-F238E27FC236}">
                  <a16:creationId xmlns:a16="http://schemas.microsoft.com/office/drawing/2014/main" id="{3A318CD4-9EFC-E194-37C6-00CD02100A77}"/>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17</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red background with white text&#10;&#10;Description automatically generated with medium confidence">
              <a:extLst>
                <a:ext uri="{FF2B5EF4-FFF2-40B4-BE49-F238E27FC236}">
                  <a16:creationId xmlns:a16="http://schemas.microsoft.com/office/drawing/2014/main" id="{69A7F66D-A33A-D248-B765-B8F6BB28C8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9" name="Date Placeholder 3">
              <a:extLst>
                <a:ext uri="{FF2B5EF4-FFF2-40B4-BE49-F238E27FC236}">
                  <a16:creationId xmlns:a16="http://schemas.microsoft.com/office/drawing/2014/main" id="{794F37B6-509B-F12A-B8D0-DE43FE47A9A0}"/>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0" name="service increases 3">
            <a:hlinkClick r:id="" action="ppaction://media"/>
            <a:extLst>
              <a:ext uri="{FF2B5EF4-FFF2-40B4-BE49-F238E27FC236}">
                <a16:creationId xmlns:a16="http://schemas.microsoft.com/office/drawing/2014/main" id="{B9C877B9-C0AA-C35F-BDFA-5883A4D067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24864" y="6348299"/>
            <a:ext cx="406400" cy="406400"/>
          </a:xfrm>
          <a:prstGeom prst="rect">
            <a:avLst/>
          </a:prstGeom>
        </p:spPr>
      </p:pic>
    </p:spTree>
    <p:extLst>
      <p:ext uri="{BB962C8B-B14F-4D97-AF65-F5344CB8AC3E}">
        <p14:creationId xmlns:p14="http://schemas.microsoft.com/office/powerpoint/2010/main" val="1584914566"/>
      </p:ext>
    </p:extLst>
  </p:cSld>
  <p:clrMapOvr>
    <a:masterClrMapping/>
  </p:clrMapOvr>
  <mc:AlternateContent xmlns:mc="http://schemas.openxmlformats.org/markup-compatibility/2006" xmlns:p14="http://schemas.microsoft.com/office/powerpoint/2010/main">
    <mc:Choice Requires="p14">
      <p:transition spd="slow" p14:dur="2000" advTm="8404"/>
    </mc:Choice>
    <mc:Fallback xmlns="">
      <p:transition spd="slow" advTm="8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871F"/>
        </a:solidFill>
        <a:effectLst/>
      </p:bgPr>
    </p:bg>
    <p:spTree>
      <p:nvGrpSpPr>
        <p:cNvPr id="1" name="">
          <a:extLst>
            <a:ext uri="{FF2B5EF4-FFF2-40B4-BE49-F238E27FC236}">
              <a16:creationId xmlns:a16="http://schemas.microsoft.com/office/drawing/2014/main" id="{95347E20-EF84-76FF-C7E3-6E85F425B585}"/>
            </a:ext>
          </a:extLst>
        </p:cNvPr>
        <p:cNvGrpSpPr/>
        <p:nvPr/>
      </p:nvGrpSpPr>
      <p:grpSpPr>
        <a:xfrm>
          <a:off x="0" y="0"/>
          <a:ext cx="0" cy="0"/>
          <a:chOff x="0" y="0"/>
          <a:chExt cx="0" cy="0"/>
        </a:xfrm>
      </p:grpSpPr>
      <p:pic>
        <p:nvPicPr>
          <p:cNvPr id="6" name="Graphic 5" descr="Route (Two Pins With A Path) with solid fill">
            <a:extLst>
              <a:ext uri="{FF2B5EF4-FFF2-40B4-BE49-F238E27FC236}">
                <a16:creationId xmlns:a16="http://schemas.microsoft.com/office/drawing/2014/main" id="{7FBE0440-8389-BDB9-A51C-F6D5F652F4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849" y="391266"/>
            <a:ext cx="1575320" cy="1575320"/>
          </a:xfrm>
          <a:prstGeom prst="rect">
            <a:avLst/>
          </a:prstGeom>
        </p:spPr>
      </p:pic>
      <p:sp>
        <p:nvSpPr>
          <p:cNvPr id="7" name="Title 1">
            <a:extLst>
              <a:ext uri="{FF2B5EF4-FFF2-40B4-BE49-F238E27FC236}">
                <a16:creationId xmlns:a16="http://schemas.microsoft.com/office/drawing/2014/main" id="{EBB71878-CC7F-0FFE-C941-A651A68ACD22}"/>
              </a:ext>
            </a:extLst>
          </p:cNvPr>
          <p:cNvSpPr>
            <a:spLocks noGrp="1"/>
          </p:cNvSpPr>
          <p:nvPr>
            <p:ph type="ctrTitle"/>
          </p:nvPr>
        </p:nvSpPr>
        <p:spPr>
          <a:xfrm>
            <a:off x="535849" y="2856594"/>
            <a:ext cx="10872243" cy="2150836"/>
          </a:xfrm>
        </p:spPr>
        <p:txBody>
          <a:bodyPr>
            <a:normAutofit/>
          </a:bodyPr>
          <a:lstStyle/>
          <a:p>
            <a:r>
              <a:rPr lang="en-US"/>
              <a:t>Route Adjustments</a:t>
            </a:r>
          </a:p>
        </p:txBody>
      </p:sp>
      <p:pic>
        <p:nvPicPr>
          <p:cNvPr id="2" name="Route Adjustments">
            <a:hlinkClick r:id="" action="ppaction://media"/>
            <a:extLst>
              <a:ext uri="{FF2B5EF4-FFF2-40B4-BE49-F238E27FC236}">
                <a16:creationId xmlns:a16="http://schemas.microsoft.com/office/drawing/2014/main" id="{BB844E8A-5C30-796C-E523-6A3876864D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4892" y="6090298"/>
            <a:ext cx="406400" cy="406400"/>
          </a:xfrm>
          <a:prstGeom prst="rect">
            <a:avLst/>
          </a:prstGeom>
        </p:spPr>
      </p:pic>
    </p:spTree>
    <p:extLst>
      <p:ext uri="{BB962C8B-B14F-4D97-AF65-F5344CB8AC3E}">
        <p14:creationId xmlns:p14="http://schemas.microsoft.com/office/powerpoint/2010/main" val="3627959877"/>
      </p:ext>
    </p:extLst>
  </p:cSld>
  <p:clrMapOvr>
    <a:masterClrMapping/>
  </p:clrMapOvr>
  <mc:AlternateContent xmlns:mc="http://schemas.openxmlformats.org/markup-compatibility/2006" xmlns:p14="http://schemas.microsoft.com/office/powerpoint/2010/main">
    <mc:Choice Requires="p14">
      <p:transition spd="slow" p14:dur="2000" advTm="5811"/>
    </mc:Choice>
    <mc:Fallback xmlns="">
      <p:transition spd="slow" advTm="5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2CEA4-A117-A7AA-0C92-9C4D1B949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9CA0A-AC51-570D-ECF9-88E8CB9ACFE1}"/>
              </a:ext>
            </a:extLst>
          </p:cNvPr>
          <p:cNvSpPr>
            <a:spLocks noGrp="1"/>
          </p:cNvSpPr>
          <p:nvPr>
            <p:ph type="title"/>
          </p:nvPr>
        </p:nvSpPr>
        <p:spPr>
          <a:xfrm>
            <a:off x="311258" y="210142"/>
            <a:ext cx="10515600" cy="1325563"/>
          </a:xfrm>
        </p:spPr>
        <p:txBody>
          <a:bodyPr anchor="ctr">
            <a:normAutofit/>
          </a:bodyPr>
          <a:lstStyle/>
          <a:p>
            <a:r>
              <a:rPr lang="en-US"/>
              <a:t>Route Adjustment </a:t>
            </a:r>
          </a:p>
        </p:txBody>
      </p:sp>
      <p:graphicFrame>
        <p:nvGraphicFramePr>
          <p:cNvPr id="10" name="Table 9">
            <a:extLst>
              <a:ext uri="{FF2B5EF4-FFF2-40B4-BE49-F238E27FC236}">
                <a16:creationId xmlns:a16="http://schemas.microsoft.com/office/drawing/2014/main" id="{29FEEBAF-82ED-CCA8-8659-98B313F773E8}"/>
              </a:ext>
            </a:extLst>
          </p:cNvPr>
          <p:cNvGraphicFramePr>
            <a:graphicFrameLocks noGrp="1"/>
          </p:cNvGraphicFramePr>
          <p:nvPr>
            <p:extLst>
              <p:ext uri="{D42A27DB-BD31-4B8C-83A1-F6EECF244321}">
                <p14:modId xmlns:p14="http://schemas.microsoft.com/office/powerpoint/2010/main" val="768330305"/>
              </p:ext>
            </p:extLst>
          </p:nvPr>
        </p:nvGraphicFramePr>
        <p:xfrm>
          <a:off x="315733" y="2657120"/>
          <a:ext cx="5598347" cy="548640"/>
        </p:xfrm>
        <a:graphic>
          <a:graphicData uri="http://schemas.openxmlformats.org/drawingml/2006/table">
            <a:tbl>
              <a:tblPr firstRow="1" bandRow="1">
                <a:tableStyleId>{5C22544A-7EE6-4342-B048-85BDC9FD1C3A}</a:tableStyleId>
              </a:tblPr>
              <a:tblGrid>
                <a:gridCol w="1668801">
                  <a:extLst>
                    <a:ext uri="{9D8B030D-6E8A-4147-A177-3AD203B41FA5}">
                      <a16:colId xmlns:a16="http://schemas.microsoft.com/office/drawing/2014/main" val="4238910656"/>
                    </a:ext>
                  </a:extLst>
                </a:gridCol>
                <a:gridCol w="3929546">
                  <a:extLst>
                    <a:ext uri="{9D8B030D-6E8A-4147-A177-3AD203B41FA5}">
                      <a16:colId xmlns:a16="http://schemas.microsoft.com/office/drawing/2014/main" val="2437301395"/>
                    </a:ext>
                  </a:extLst>
                </a:gridCol>
              </a:tblGrid>
              <a:tr h="313348">
                <a:tc>
                  <a:txBody>
                    <a:bodyPr/>
                    <a:lstStyle/>
                    <a:p>
                      <a:pPr algn="ctr"/>
                      <a:r>
                        <a:rPr lang="en-US" sz="1800">
                          <a:solidFill>
                            <a:schemeClr val="bg1"/>
                          </a:solidFill>
                          <a:latin typeface="Tahoma" panose="020B0604030504040204" pitchFamily="34" charset="0"/>
                          <a:ea typeface="Tahoma" panose="020B0604030504040204" pitchFamily="34" charset="0"/>
                          <a:cs typeface="Tahoma" panose="020B0604030504040204" pitchFamily="34" charset="0"/>
                        </a:rPr>
                        <a:t>D Line</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9483"/>
                    </a:solidFill>
                  </a:tcPr>
                </a:tc>
                <a:tc>
                  <a:txBody>
                    <a:bodyPr/>
                    <a:lstStyle/>
                    <a:p>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18</a:t>
                      </a:r>
                      <a:r>
                        <a:rPr lang="en-US" sz="1800" b="0" baseline="30000">
                          <a:solidFill>
                            <a:schemeClr val="tx1"/>
                          </a:solidFill>
                          <a:latin typeface="Tahoma" panose="020B0604030504040204" pitchFamily="34" charset="0"/>
                          <a:ea typeface="Tahoma" panose="020B0604030504040204" pitchFamily="34" charset="0"/>
                          <a:cs typeface="Tahoma" panose="020B0604030504040204" pitchFamily="34" charset="0"/>
                        </a:rPr>
                        <a:t>th</a:t>
                      </a: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 &amp; California Station to Mineral</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8045325"/>
                  </a:ext>
                </a:extLst>
              </a:tr>
            </a:tbl>
          </a:graphicData>
        </a:graphic>
      </p:graphicFrame>
      <p:sp>
        <p:nvSpPr>
          <p:cNvPr id="4" name="Rectangle 3">
            <a:extLst>
              <a:ext uri="{FF2B5EF4-FFF2-40B4-BE49-F238E27FC236}">
                <a16:creationId xmlns:a16="http://schemas.microsoft.com/office/drawing/2014/main" id="{EE85329D-B962-2012-D78A-69751C9195ED}"/>
              </a:ext>
            </a:extLst>
          </p:cNvPr>
          <p:cNvSpPr/>
          <p:nvPr/>
        </p:nvSpPr>
        <p:spPr>
          <a:xfrm>
            <a:off x="0" y="4583521"/>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A95D1F4-2042-41F1-307A-88F26FAD5043}"/>
              </a:ext>
            </a:extLst>
          </p:cNvPr>
          <p:cNvSpPr txBox="1">
            <a:spLocks/>
          </p:cNvSpPr>
          <p:nvPr/>
        </p:nvSpPr>
        <p:spPr>
          <a:xfrm>
            <a:off x="1272875" y="4682659"/>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11" name="Subtitle 3">
            <a:extLst>
              <a:ext uri="{FF2B5EF4-FFF2-40B4-BE49-F238E27FC236}">
                <a16:creationId xmlns:a16="http://schemas.microsoft.com/office/drawing/2014/main" id="{DE8F0426-1C0F-DE4D-8F9C-190B40D1DF4F}"/>
              </a:ext>
            </a:extLst>
          </p:cNvPr>
          <p:cNvSpPr txBox="1">
            <a:spLocks/>
          </p:cNvSpPr>
          <p:nvPr/>
        </p:nvSpPr>
        <p:spPr>
          <a:xfrm>
            <a:off x="1258355" y="5108115"/>
            <a:ext cx="4195388"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0" i="0">
                <a:solidFill>
                  <a:srgbClr val="000000"/>
                </a:solidFill>
                <a:effectLst/>
                <a:latin typeface="Tahoma" panose="020B0604030504040204" pitchFamily="34" charset="0"/>
              </a:rPr>
              <a:t>changes to routes or stops to optimize efficiency, improve accessibility, respond to changing travel patterns, or facilitate maintenance projects.</a:t>
            </a:r>
            <a:endParaRPr lang="en-US" sz="1400"/>
          </a:p>
        </p:txBody>
      </p:sp>
      <p:sp>
        <p:nvSpPr>
          <p:cNvPr id="23" name="Text Placeholder 6">
            <a:extLst>
              <a:ext uri="{FF2B5EF4-FFF2-40B4-BE49-F238E27FC236}">
                <a16:creationId xmlns:a16="http://schemas.microsoft.com/office/drawing/2014/main" id="{1482969B-55AD-0061-9CBC-AFF7D2F06DE4}"/>
              </a:ext>
            </a:extLst>
          </p:cNvPr>
          <p:cNvSpPr>
            <a:spLocks noGrp="1"/>
          </p:cNvSpPr>
          <p:nvPr>
            <p:ph type="body" sz="quarter" idx="10"/>
          </p:nvPr>
        </p:nvSpPr>
        <p:spPr>
          <a:xfrm>
            <a:off x="311258" y="1632858"/>
            <a:ext cx="5697656" cy="598806"/>
          </a:xfrm>
        </p:spPr>
        <p:txBody>
          <a:bodyPr>
            <a:noAutofit/>
          </a:bodyPr>
          <a:lstStyle/>
          <a:p>
            <a:pPr marL="238125" indent="-238125">
              <a:lnSpc>
                <a:spcPct val="110000"/>
              </a:lnSpc>
              <a:spcBef>
                <a:spcPts val="600"/>
              </a:spcBef>
              <a:spcAft>
                <a:spcPts val="600"/>
              </a:spcAft>
            </a:pPr>
            <a:r>
              <a:rPr lang="en-US" sz="1800" kern="100">
                <a:effectLst/>
              </a:rPr>
              <a:t>Recommended to be diverted to Denver Union Station during construction project </a:t>
            </a:r>
          </a:p>
          <a:p>
            <a:pPr marL="238125" indent="-238125">
              <a:lnSpc>
                <a:spcPct val="110000"/>
              </a:lnSpc>
              <a:spcBef>
                <a:spcPts val="600"/>
              </a:spcBef>
              <a:spcAft>
                <a:spcPts val="600"/>
              </a:spcAft>
            </a:pPr>
            <a:endParaRPr lang="en-US" sz="1800">
              <a:latin typeface="Tahoma"/>
              <a:ea typeface="Tahoma"/>
              <a:cs typeface="Tahoma"/>
            </a:endParaRPr>
          </a:p>
        </p:txBody>
      </p:sp>
      <p:pic>
        <p:nvPicPr>
          <p:cNvPr id="7" name="Graphic 6" descr="Route (Two Pins With A Path) with solid fill">
            <a:extLst>
              <a:ext uri="{FF2B5EF4-FFF2-40B4-BE49-F238E27FC236}">
                <a16:creationId xmlns:a16="http://schemas.microsoft.com/office/drawing/2014/main" id="{902F9350-9F3F-61D1-9D10-5DD45E3EC2F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9354" y="4786667"/>
            <a:ext cx="919272" cy="919272"/>
          </a:xfrm>
          <a:prstGeom prst="rect">
            <a:avLst/>
          </a:prstGeom>
        </p:spPr>
      </p:pic>
      <p:pic>
        <p:nvPicPr>
          <p:cNvPr id="12" name="Picture 11" descr="People boarding a train&#10;&#10;AI-generated content may be incorrect.">
            <a:extLst>
              <a:ext uri="{FF2B5EF4-FFF2-40B4-BE49-F238E27FC236}">
                <a16:creationId xmlns:a16="http://schemas.microsoft.com/office/drawing/2014/main" id="{82E915C2-3EAA-2EFE-36E0-C228C3C11249}"/>
              </a:ext>
            </a:extLst>
          </p:cNvPr>
          <p:cNvPicPr>
            <a:picLocks noChangeAspect="1"/>
          </p:cNvPicPr>
          <p:nvPr/>
        </p:nvPicPr>
        <p:blipFill>
          <a:blip r:embed="rId7"/>
          <a:stretch>
            <a:fillRect/>
          </a:stretch>
        </p:blipFill>
        <p:spPr>
          <a:xfrm>
            <a:off x="6098497" y="538556"/>
            <a:ext cx="5801956" cy="3872806"/>
          </a:xfrm>
          <a:prstGeom prst="rect">
            <a:avLst/>
          </a:prstGeom>
        </p:spPr>
      </p:pic>
      <p:grpSp>
        <p:nvGrpSpPr>
          <p:cNvPr id="3" name="Group 2">
            <a:extLst>
              <a:ext uri="{FF2B5EF4-FFF2-40B4-BE49-F238E27FC236}">
                <a16:creationId xmlns:a16="http://schemas.microsoft.com/office/drawing/2014/main" id="{22259980-4075-2892-B905-8059D546D93E}"/>
              </a:ext>
            </a:extLst>
          </p:cNvPr>
          <p:cNvGrpSpPr/>
          <p:nvPr/>
        </p:nvGrpSpPr>
        <p:grpSpPr>
          <a:xfrm>
            <a:off x="368068" y="5652350"/>
            <a:ext cx="11589195" cy="870828"/>
            <a:chOff x="311258" y="5717331"/>
            <a:chExt cx="11589195" cy="870828"/>
          </a:xfrm>
        </p:grpSpPr>
        <p:sp>
          <p:nvSpPr>
            <p:cNvPr id="5" name="Slide Number Placeholder 4">
              <a:extLst>
                <a:ext uri="{FF2B5EF4-FFF2-40B4-BE49-F238E27FC236}">
                  <a16:creationId xmlns:a16="http://schemas.microsoft.com/office/drawing/2014/main" id="{45BC15BA-71A8-1E2E-DD84-075538648CE2}"/>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19</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red background with white text&#10;&#10;Description automatically generated with medium confidence">
              <a:extLst>
                <a:ext uri="{FF2B5EF4-FFF2-40B4-BE49-F238E27FC236}">
                  <a16:creationId xmlns:a16="http://schemas.microsoft.com/office/drawing/2014/main" id="{C9589758-0ADB-D748-C4CE-BDC217CA8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9" name="Date Placeholder 3">
              <a:extLst>
                <a:ext uri="{FF2B5EF4-FFF2-40B4-BE49-F238E27FC236}">
                  <a16:creationId xmlns:a16="http://schemas.microsoft.com/office/drawing/2014/main" id="{E4E0594C-DC72-75A7-5361-ED3A84BEC99C}"/>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3" name="route adjustments 1">
            <a:hlinkClick r:id="" action="ppaction://media"/>
            <a:extLst>
              <a:ext uri="{FF2B5EF4-FFF2-40B4-BE49-F238E27FC236}">
                <a16:creationId xmlns:a16="http://schemas.microsoft.com/office/drawing/2014/main" id="{C2B59107-25B2-71E5-AE79-9EE342E194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10237" y="6116244"/>
            <a:ext cx="406400" cy="406400"/>
          </a:xfrm>
          <a:prstGeom prst="rect">
            <a:avLst/>
          </a:prstGeom>
        </p:spPr>
      </p:pic>
    </p:spTree>
    <p:extLst>
      <p:ext uri="{BB962C8B-B14F-4D97-AF65-F5344CB8AC3E}">
        <p14:creationId xmlns:p14="http://schemas.microsoft.com/office/powerpoint/2010/main" val="2323332694"/>
      </p:ext>
    </p:extLst>
  </p:cSld>
  <p:clrMapOvr>
    <a:masterClrMapping/>
  </p:clrMapOvr>
  <mc:AlternateContent xmlns:mc="http://schemas.openxmlformats.org/markup-compatibility/2006" xmlns:p14="http://schemas.microsoft.com/office/powerpoint/2010/main">
    <mc:Choice Requires="p14">
      <p:transition spd="slow" p14:dur="2000" advTm="21492"/>
    </mc:Choice>
    <mc:Fallback xmlns="">
      <p:transition spd="slow" advTm="21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9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p:txBody>
          <a:bodyPr/>
          <a:lstStyle/>
          <a:p>
            <a:r>
              <a:rPr lang="en-US"/>
              <a:t>Safety Update</a:t>
            </a:r>
          </a:p>
        </p:txBody>
      </p:sp>
      <p:sp>
        <p:nvSpPr>
          <p:cNvPr id="7" name="Text Placeholder 6">
            <a:extLst>
              <a:ext uri="{FF2B5EF4-FFF2-40B4-BE49-F238E27FC236}">
                <a16:creationId xmlns:a16="http://schemas.microsoft.com/office/drawing/2014/main" id="{EE7EB12F-B610-EDA6-3545-5495943DF9F1}"/>
              </a:ext>
            </a:extLst>
          </p:cNvPr>
          <p:cNvSpPr>
            <a:spLocks noGrp="1"/>
          </p:cNvSpPr>
          <p:nvPr>
            <p:ph type="body" sz="quarter" idx="10"/>
          </p:nvPr>
        </p:nvSpPr>
        <p:spPr>
          <a:xfrm>
            <a:off x="311259" y="1632857"/>
            <a:ext cx="4260742" cy="4723493"/>
          </a:xfrm>
        </p:spPr>
        <p:txBody>
          <a:bodyPr vert="horz" lIns="91440" tIns="45720" rIns="91440" bIns="45720" rtlCol="0" anchor="t">
            <a:normAutofit/>
          </a:bodyPr>
          <a:lstStyle/>
          <a:p>
            <a:pPr marL="238125" indent="-238125">
              <a:lnSpc>
                <a:spcPct val="110000"/>
              </a:lnSpc>
              <a:spcBef>
                <a:spcPts val="600"/>
              </a:spcBef>
              <a:spcAft>
                <a:spcPts val="600"/>
              </a:spcAft>
            </a:pPr>
            <a:r>
              <a:rPr lang="en-US" sz="1800">
                <a:latin typeface="Tahoma"/>
                <a:ea typeface="Tahoma"/>
                <a:cs typeface="Tahoma"/>
              </a:rPr>
              <a:t>May 13: Steve Martingano sworn-in as RTD’s new Chief of Police and Emergency Management</a:t>
            </a:r>
            <a:endParaRPr lang="en-US" sz="1800" i="0">
              <a:effectLst/>
              <a:latin typeface="Tahoma"/>
              <a:ea typeface="Tahoma"/>
              <a:cs typeface="Tahoma"/>
            </a:endParaRPr>
          </a:p>
          <a:p>
            <a:pPr marL="695325" lvl="1" indent="-238125">
              <a:lnSpc>
                <a:spcPct val="110000"/>
              </a:lnSpc>
              <a:spcBef>
                <a:spcPts val="600"/>
              </a:spcBef>
              <a:spcAft>
                <a:spcPts val="600"/>
              </a:spcAft>
            </a:pPr>
            <a:r>
              <a:rPr lang="en-US" sz="1600" i="0">
                <a:effectLst/>
                <a:latin typeface="Tahoma"/>
                <a:ea typeface="Tahoma"/>
                <a:cs typeface="Tahoma"/>
              </a:rPr>
              <a:t>Served as Acting Chief of Police from November 2024 – May 2025</a:t>
            </a:r>
            <a:endParaRPr lang="en-US" sz="1600">
              <a:latin typeface="Tahoma"/>
              <a:ea typeface="Tahoma"/>
              <a:cs typeface="Tahoma"/>
            </a:endParaRPr>
          </a:p>
          <a:p>
            <a:pPr marL="238125" indent="-238125">
              <a:lnSpc>
                <a:spcPct val="110000"/>
              </a:lnSpc>
              <a:spcBef>
                <a:spcPts val="600"/>
              </a:spcBef>
              <a:spcAft>
                <a:spcPts val="600"/>
              </a:spcAft>
            </a:pPr>
            <a:r>
              <a:rPr lang="en-US" sz="1800">
                <a:latin typeface="Tahoma"/>
                <a:ea typeface="Tahoma"/>
                <a:cs typeface="Tahoma"/>
              </a:rPr>
              <a:t>RTD-PD headcount is currently at 90 officers, with an additional 60 budgeted for 2025 </a:t>
            </a:r>
          </a:p>
          <a:p>
            <a:pPr marL="238125" indent="-238125">
              <a:lnSpc>
                <a:spcPct val="110000"/>
              </a:lnSpc>
              <a:spcBef>
                <a:spcPts val="600"/>
              </a:spcBef>
              <a:spcAft>
                <a:spcPts val="600"/>
              </a:spcAft>
            </a:pPr>
            <a:endParaRPr lang="en-US" sz="1800">
              <a:latin typeface="Tahoma"/>
              <a:ea typeface="Tahoma"/>
              <a:cs typeface="Tahoma"/>
            </a:endParaRPr>
          </a:p>
        </p:txBody>
      </p:sp>
      <p:grpSp>
        <p:nvGrpSpPr>
          <p:cNvPr id="3" name="Group 2">
            <a:extLst>
              <a:ext uri="{FF2B5EF4-FFF2-40B4-BE49-F238E27FC236}">
                <a16:creationId xmlns:a16="http://schemas.microsoft.com/office/drawing/2014/main" id="{37E36430-E662-4C10-D303-6246DDB384AD}"/>
              </a:ext>
            </a:extLst>
          </p:cNvPr>
          <p:cNvGrpSpPr/>
          <p:nvPr/>
        </p:nvGrpSpPr>
        <p:grpSpPr>
          <a:xfrm>
            <a:off x="311258" y="5717331"/>
            <a:ext cx="11589195" cy="870828"/>
            <a:chOff x="311258" y="5717331"/>
            <a:chExt cx="11589195" cy="870828"/>
          </a:xfrm>
        </p:grpSpPr>
        <p:sp>
          <p:nvSpPr>
            <p:cNvPr id="4" name="Slide Number Placeholder 4">
              <a:extLst>
                <a:ext uri="{FF2B5EF4-FFF2-40B4-BE49-F238E27FC236}">
                  <a16:creationId xmlns:a16="http://schemas.microsoft.com/office/drawing/2014/main" id="{2B203458-9CC4-66EB-A197-66616FA9B77F}"/>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red background with white text&#10;&#10;Description automatically generated with medium confidence">
              <a:extLst>
                <a:ext uri="{FF2B5EF4-FFF2-40B4-BE49-F238E27FC236}">
                  <a16:creationId xmlns:a16="http://schemas.microsoft.com/office/drawing/2014/main" id="{DAAA078B-CAEB-D14E-B9C7-CC6EC9A462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9" name="Date Placeholder 3">
              <a:extLst>
                <a:ext uri="{FF2B5EF4-FFF2-40B4-BE49-F238E27FC236}">
                  <a16:creationId xmlns:a16="http://schemas.microsoft.com/office/drawing/2014/main" id="{83574F2B-7BA3-173F-65F2-1999058ED293}"/>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6" name="Picture 5" descr="A group of people posing for a photo&#10;&#10;AI-generated content may be incorrect.">
            <a:extLst>
              <a:ext uri="{FF2B5EF4-FFF2-40B4-BE49-F238E27FC236}">
                <a16:creationId xmlns:a16="http://schemas.microsoft.com/office/drawing/2014/main" id="{4FF526FF-164D-7730-2839-08CD6895FA29}"/>
              </a:ext>
            </a:extLst>
          </p:cNvPr>
          <p:cNvPicPr>
            <a:picLocks noChangeAspect="1"/>
          </p:cNvPicPr>
          <p:nvPr/>
        </p:nvPicPr>
        <p:blipFill>
          <a:blip r:embed="rId7"/>
          <a:stretch>
            <a:fillRect/>
          </a:stretch>
        </p:blipFill>
        <p:spPr>
          <a:xfrm>
            <a:off x="6195176" y="1535705"/>
            <a:ext cx="5269863" cy="3952397"/>
          </a:xfrm>
          <a:prstGeom prst="rect">
            <a:avLst/>
          </a:prstGeom>
        </p:spPr>
      </p:pic>
      <p:pic>
        <p:nvPicPr>
          <p:cNvPr id="5" name="Safety Update">
            <a:hlinkClick r:id="" action="ppaction://media"/>
            <a:extLst>
              <a:ext uri="{FF2B5EF4-FFF2-40B4-BE49-F238E27FC236}">
                <a16:creationId xmlns:a16="http://schemas.microsoft.com/office/drawing/2014/main" id="{C5B1A2A5-B46B-0E69-2971-EFE9D2920F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10236" y="6152745"/>
            <a:ext cx="406400" cy="406400"/>
          </a:xfrm>
          <a:prstGeom prst="rect">
            <a:avLst/>
          </a:prstGeom>
        </p:spPr>
      </p:pic>
    </p:spTree>
    <p:extLst>
      <p:ext uri="{BB962C8B-B14F-4D97-AF65-F5344CB8AC3E}">
        <p14:creationId xmlns:p14="http://schemas.microsoft.com/office/powerpoint/2010/main" val="2046287320"/>
      </p:ext>
    </p:extLst>
  </p:cSld>
  <p:clrMapOvr>
    <a:masterClrMapping/>
  </p:clrMapOvr>
  <mc:AlternateContent xmlns:mc="http://schemas.openxmlformats.org/markup-compatibility/2006" xmlns:p14="http://schemas.microsoft.com/office/powerpoint/2010/main">
    <mc:Choice Requires="p14">
      <p:transition spd="slow" p14:dur="2000" advTm="32293"/>
    </mc:Choice>
    <mc:Fallback xmlns="">
      <p:transition spd="slow" advTm="3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3A0D-C72F-C1C4-9768-832475E66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4B828-4B83-9ADC-BA28-CC1072E6E29E}"/>
              </a:ext>
            </a:extLst>
          </p:cNvPr>
          <p:cNvSpPr>
            <a:spLocks noGrp="1"/>
          </p:cNvSpPr>
          <p:nvPr>
            <p:ph type="title"/>
          </p:nvPr>
        </p:nvSpPr>
        <p:spPr>
          <a:xfrm>
            <a:off x="311258" y="210142"/>
            <a:ext cx="10515600" cy="1325563"/>
          </a:xfrm>
        </p:spPr>
        <p:txBody>
          <a:bodyPr anchor="ctr">
            <a:normAutofit/>
          </a:bodyPr>
          <a:lstStyle/>
          <a:p>
            <a:r>
              <a:rPr lang="en-US"/>
              <a:t>Route Adjustment </a:t>
            </a:r>
          </a:p>
        </p:txBody>
      </p:sp>
      <p:graphicFrame>
        <p:nvGraphicFramePr>
          <p:cNvPr id="10" name="Table 9">
            <a:extLst>
              <a:ext uri="{FF2B5EF4-FFF2-40B4-BE49-F238E27FC236}">
                <a16:creationId xmlns:a16="http://schemas.microsoft.com/office/drawing/2014/main" id="{A06C1812-FCD6-1796-2CB2-6A4305E7F970}"/>
              </a:ext>
            </a:extLst>
          </p:cNvPr>
          <p:cNvGraphicFramePr>
            <a:graphicFrameLocks noGrp="1"/>
          </p:cNvGraphicFramePr>
          <p:nvPr>
            <p:extLst>
              <p:ext uri="{D42A27DB-BD31-4B8C-83A1-F6EECF244321}">
                <p14:modId xmlns:p14="http://schemas.microsoft.com/office/powerpoint/2010/main" val="3408172102"/>
              </p:ext>
            </p:extLst>
          </p:nvPr>
        </p:nvGraphicFramePr>
        <p:xfrm>
          <a:off x="497653" y="3574257"/>
          <a:ext cx="5221740" cy="822960"/>
        </p:xfrm>
        <a:graphic>
          <a:graphicData uri="http://schemas.openxmlformats.org/drawingml/2006/table">
            <a:tbl>
              <a:tblPr firstRow="1" bandRow="1">
                <a:tableStyleId>{5C22544A-7EE6-4342-B048-85BDC9FD1C3A}</a:tableStyleId>
              </a:tblPr>
              <a:tblGrid>
                <a:gridCol w="1495270">
                  <a:extLst>
                    <a:ext uri="{9D8B030D-6E8A-4147-A177-3AD203B41FA5}">
                      <a16:colId xmlns:a16="http://schemas.microsoft.com/office/drawing/2014/main" val="4238910656"/>
                    </a:ext>
                  </a:extLst>
                </a:gridCol>
                <a:gridCol w="3726470">
                  <a:extLst>
                    <a:ext uri="{9D8B030D-6E8A-4147-A177-3AD203B41FA5}">
                      <a16:colId xmlns:a16="http://schemas.microsoft.com/office/drawing/2014/main" val="2437301395"/>
                    </a:ext>
                  </a:extLst>
                </a:gridCol>
              </a:tblGrid>
              <a:tr h="524594">
                <a:tc>
                  <a:txBody>
                    <a:bodyPr/>
                    <a:lstStyle/>
                    <a:p>
                      <a:pPr algn="ctr"/>
                      <a:r>
                        <a:rPr lang="en-US" sz="1800">
                          <a:solidFill>
                            <a:schemeClr val="bg1"/>
                          </a:solidFill>
                          <a:latin typeface="Tahoma" panose="020B0604030504040204" pitchFamily="34" charset="0"/>
                          <a:ea typeface="Tahoma" panose="020B0604030504040204" pitchFamily="34" charset="0"/>
                          <a:cs typeface="Tahoma" panose="020B0604030504040204" pitchFamily="34" charset="0"/>
                        </a:rPr>
                        <a:t>H Line</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F87"/>
                    </a:solidFill>
                  </a:tcPr>
                </a:tc>
                <a:tc>
                  <a:txBody>
                    <a:bodyPr/>
                    <a:lstStyle/>
                    <a:p>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18</a:t>
                      </a:r>
                      <a:r>
                        <a:rPr lang="en-US" sz="1800" b="0" baseline="30000">
                          <a:solidFill>
                            <a:schemeClr val="tx1"/>
                          </a:solidFill>
                          <a:latin typeface="Tahoma" panose="020B0604030504040204" pitchFamily="34" charset="0"/>
                          <a:ea typeface="Tahoma" panose="020B0604030504040204" pitchFamily="34" charset="0"/>
                          <a:cs typeface="Tahoma" panose="020B0604030504040204" pitchFamily="34" charset="0"/>
                        </a:rPr>
                        <a:t>th</a:t>
                      </a: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 &amp; California Station to Florida Station</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8045325"/>
                  </a:ext>
                </a:extLst>
              </a:tr>
            </a:tbl>
          </a:graphicData>
        </a:graphic>
      </p:graphicFrame>
      <p:sp>
        <p:nvSpPr>
          <p:cNvPr id="4" name="Rectangle 3">
            <a:extLst>
              <a:ext uri="{FF2B5EF4-FFF2-40B4-BE49-F238E27FC236}">
                <a16:creationId xmlns:a16="http://schemas.microsoft.com/office/drawing/2014/main" id="{D7CF9751-2476-E5D6-9804-E8A84CE98E6F}"/>
              </a:ext>
            </a:extLst>
          </p:cNvPr>
          <p:cNvSpPr/>
          <p:nvPr/>
        </p:nvSpPr>
        <p:spPr>
          <a:xfrm>
            <a:off x="0" y="4583521"/>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3102448-2E92-42B7-C622-B662C856AF91}"/>
              </a:ext>
            </a:extLst>
          </p:cNvPr>
          <p:cNvSpPr txBox="1">
            <a:spLocks/>
          </p:cNvSpPr>
          <p:nvPr/>
        </p:nvSpPr>
        <p:spPr>
          <a:xfrm>
            <a:off x="1272875" y="4682659"/>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11" name="Subtitle 3">
            <a:extLst>
              <a:ext uri="{FF2B5EF4-FFF2-40B4-BE49-F238E27FC236}">
                <a16:creationId xmlns:a16="http://schemas.microsoft.com/office/drawing/2014/main" id="{681AFD02-D751-9B09-DBD5-FCE9ECC0F6E6}"/>
              </a:ext>
            </a:extLst>
          </p:cNvPr>
          <p:cNvSpPr txBox="1">
            <a:spLocks/>
          </p:cNvSpPr>
          <p:nvPr/>
        </p:nvSpPr>
        <p:spPr>
          <a:xfrm>
            <a:off x="1258355" y="5108115"/>
            <a:ext cx="4195388"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0" i="0">
                <a:solidFill>
                  <a:srgbClr val="000000"/>
                </a:solidFill>
                <a:effectLst/>
                <a:latin typeface="Tahoma" panose="020B0604030504040204" pitchFamily="34" charset="0"/>
              </a:rPr>
              <a:t>changes to routes or stops to optimize efficiency, improve accessibility, respond to changing travel patterns, or facilitate maintenance projects.</a:t>
            </a:r>
            <a:endParaRPr lang="en-US" sz="1400"/>
          </a:p>
        </p:txBody>
      </p:sp>
      <p:sp>
        <p:nvSpPr>
          <p:cNvPr id="23" name="Text Placeholder 6">
            <a:extLst>
              <a:ext uri="{FF2B5EF4-FFF2-40B4-BE49-F238E27FC236}">
                <a16:creationId xmlns:a16="http://schemas.microsoft.com/office/drawing/2014/main" id="{C1A433EA-EC88-DCBF-4047-E22051D77008}"/>
              </a:ext>
            </a:extLst>
          </p:cNvPr>
          <p:cNvSpPr>
            <a:spLocks noGrp="1"/>
          </p:cNvSpPr>
          <p:nvPr>
            <p:ph type="body" sz="quarter" idx="10"/>
          </p:nvPr>
        </p:nvSpPr>
        <p:spPr>
          <a:xfrm>
            <a:off x="332864" y="1615590"/>
            <a:ext cx="5676050" cy="1783632"/>
          </a:xfrm>
        </p:spPr>
        <p:txBody>
          <a:bodyPr vert="horz" lIns="91440" tIns="45720" rIns="91440" bIns="45720" rtlCol="0" anchor="t">
            <a:noAutofit/>
          </a:bodyPr>
          <a:lstStyle/>
          <a:p>
            <a:pPr fontAlgn="base"/>
            <a:r>
              <a:rPr lang="en-US" sz="1800" b="0" i="0">
                <a:effectLst/>
                <a:latin typeface="Tahoma"/>
                <a:ea typeface="Tahoma"/>
                <a:cs typeface="Tahoma"/>
              </a:rPr>
              <a:t>Due to light rail reconstruction,</a:t>
            </a:r>
            <a:r>
              <a:rPr lang="en-US" sz="1800">
                <a:latin typeface="Tahoma"/>
                <a:ea typeface="Tahoma"/>
                <a:cs typeface="Tahoma"/>
              </a:rPr>
              <a:t> it is proposed for H Line Trains to operate only between Florida and </a:t>
            </a:r>
            <a:r>
              <a:rPr lang="en-US" sz="1800" err="1">
                <a:latin typeface="Tahoma"/>
                <a:ea typeface="Tahoma"/>
                <a:cs typeface="Tahoma"/>
              </a:rPr>
              <a:t>Southmoor</a:t>
            </a:r>
            <a:r>
              <a:rPr lang="en-US" sz="1800">
                <a:latin typeface="Tahoma"/>
                <a:ea typeface="Tahoma"/>
                <a:cs typeface="Tahoma"/>
              </a:rPr>
              <a:t> stations</a:t>
            </a:r>
            <a:endParaRPr lang="en-US" sz="1800" b="0" i="0">
              <a:effectLst/>
              <a:latin typeface="Tahoma"/>
              <a:ea typeface="Tahoma"/>
              <a:cs typeface="Tahoma"/>
            </a:endParaRPr>
          </a:p>
          <a:p>
            <a:pPr fontAlgn="base"/>
            <a:r>
              <a:rPr lang="en-US" sz="1800" b="0" i="0">
                <a:effectLst/>
              </a:rPr>
              <a:t>Customers must transfer to the E Line to continue to destinations along the Southeast and Central Platte Valley corridors</a:t>
            </a:r>
          </a:p>
          <a:p>
            <a:pPr algn="l" rtl="0" fontAlgn="base"/>
            <a:endParaRPr lang="en-US" sz="1800"/>
          </a:p>
        </p:txBody>
      </p:sp>
      <p:pic>
        <p:nvPicPr>
          <p:cNvPr id="7" name="Graphic 6" descr="Route (Two Pins With A Path) with solid fill">
            <a:extLst>
              <a:ext uri="{FF2B5EF4-FFF2-40B4-BE49-F238E27FC236}">
                <a16:creationId xmlns:a16="http://schemas.microsoft.com/office/drawing/2014/main" id="{6F7009B1-2615-BBF5-2C3E-F0C5FABB90F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9354" y="4786667"/>
            <a:ext cx="919272" cy="919272"/>
          </a:xfrm>
          <a:prstGeom prst="rect">
            <a:avLst/>
          </a:prstGeom>
        </p:spPr>
      </p:pic>
      <p:pic>
        <p:nvPicPr>
          <p:cNvPr id="5" name="Picture 4" descr="A picture containing text, building&#10;&#10;AI-generated content may be incorrect.">
            <a:extLst>
              <a:ext uri="{FF2B5EF4-FFF2-40B4-BE49-F238E27FC236}">
                <a16:creationId xmlns:a16="http://schemas.microsoft.com/office/drawing/2014/main" id="{33F4AB15-B8B8-0C45-4897-40760AD51235}"/>
              </a:ext>
            </a:extLst>
          </p:cNvPr>
          <p:cNvPicPr>
            <a:picLocks noChangeAspect="1"/>
          </p:cNvPicPr>
          <p:nvPr/>
        </p:nvPicPr>
        <p:blipFill>
          <a:blip r:embed="rId8"/>
          <a:stretch>
            <a:fillRect/>
          </a:stretch>
        </p:blipFill>
        <p:spPr>
          <a:xfrm>
            <a:off x="6472608" y="294926"/>
            <a:ext cx="5511259" cy="4133444"/>
          </a:xfrm>
          <a:prstGeom prst="rect">
            <a:avLst/>
          </a:prstGeom>
        </p:spPr>
      </p:pic>
      <p:grpSp>
        <p:nvGrpSpPr>
          <p:cNvPr id="3" name="Group 2">
            <a:extLst>
              <a:ext uri="{FF2B5EF4-FFF2-40B4-BE49-F238E27FC236}">
                <a16:creationId xmlns:a16="http://schemas.microsoft.com/office/drawing/2014/main" id="{500EDC63-F141-93AF-88DF-B888E186D67F}"/>
              </a:ext>
            </a:extLst>
          </p:cNvPr>
          <p:cNvGrpSpPr/>
          <p:nvPr/>
        </p:nvGrpSpPr>
        <p:grpSpPr>
          <a:xfrm>
            <a:off x="368068" y="5652350"/>
            <a:ext cx="11589195" cy="870828"/>
            <a:chOff x="311258" y="5717331"/>
            <a:chExt cx="11589195" cy="870828"/>
          </a:xfrm>
        </p:grpSpPr>
        <p:sp>
          <p:nvSpPr>
            <p:cNvPr id="6" name="Slide Number Placeholder 4">
              <a:extLst>
                <a:ext uri="{FF2B5EF4-FFF2-40B4-BE49-F238E27FC236}">
                  <a16:creationId xmlns:a16="http://schemas.microsoft.com/office/drawing/2014/main" id="{A85C5152-AC21-713F-2018-D6C44A4D1A82}"/>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20</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red background with white text&#10;&#10;Description automatically generated with medium confidence">
              <a:extLst>
                <a:ext uri="{FF2B5EF4-FFF2-40B4-BE49-F238E27FC236}">
                  <a16:creationId xmlns:a16="http://schemas.microsoft.com/office/drawing/2014/main" id="{59F1ACB8-BA58-8AE1-4F25-83CF4BFD7E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1DA113D1-57E2-9A21-09F6-6508F0CDFC74}"/>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3" name="route adjustments 2">
            <a:hlinkClick r:id="" action="ppaction://media"/>
            <a:extLst>
              <a:ext uri="{FF2B5EF4-FFF2-40B4-BE49-F238E27FC236}">
                <a16:creationId xmlns:a16="http://schemas.microsoft.com/office/drawing/2014/main" id="{45CB8BBE-2F6A-916A-10C5-2CE7B5CAC5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19567" y="6137296"/>
            <a:ext cx="406400" cy="406400"/>
          </a:xfrm>
          <a:prstGeom prst="rect">
            <a:avLst/>
          </a:prstGeom>
        </p:spPr>
      </p:pic>
    </p:spTree>
    <p:extLst>
      <p:ext uri="{BB962C8B-B14F-4D97-AF65-F5344CB8AC3E}">
        <p14:creationId xmlns:p14="http://schemas.microsoft.com/office/powerpoint/2010/main" val="140683882"/>
      </p:ext>
    </p:extLst>
  </p:cSld>
  <p:clrMapOvr>
    <a:masterClrMapping/>
  </p:clrMapOvr>
  <mc:AlternateContent xmlns:mc="http://schemas.openxmlformats.org/markup-compatibility/2006" xmlns:p14="http://schemas.microsoft.com/office/powerpoint/2010/main">
    <mc:Choice Requires="p14">
      <p:transition spd="slow" p14:dur="2000" advTm="30519"/>
    </mc:Choice>
    <mc:Fallback xmlns="">
      <p:transition spd="slow" advTm="3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CD435-74D3-0917-B77C-32CA7D88A428}"/>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A844A66-795C-1722-A873-71300F84C83E}"/>
              </a:ext>
            </a:extLst>
          </p:cNvPr>
          <p:cNvGrpSpPr/>
          <p:nvPr/>
        </p:nvGrpSpPr>
        <p:grpSpPr>
          <a:xfrm>
            <a:off x="0" y="5165032"/>
            <a:ext cx="6222005" cy="1172340"/>
            <a:chOff x="-167332" y="4987104"/>
            <a:chExt cx="6222005" cy="1172340"/>
          </a:xfrm>
        </p:grpSpPr>
        <p:sp>
          <p:nvSpPr>
            <p:cNvPr id="5" name="Rectangle 4">
              <a:extLst>
                <a:ext uri="{FF2B5EF4-FFF2-40B4-BE49-F238E27FC236}">
                  <a16:creationId xmlns:a16="http://schemas.microsoft.com/office/drawing/2014/main" id="{396D2121-5233-79D0-2F10-CD716D742AF2}"/>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4BDFF20-2E65-2280-A4AE-352FDA389A03}"/>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04E6D4DB-66E5-F843-BE82-F1386C66662D}"/>
                </a:ext>
              </a:extLst>
            </p:cNvPr>
            <p:cNvSpPr txBox="1">
              <a:spLocks/>
            </p:cNvSpPr>
            <p:nvPr/>
          </p:nvSpPr>
          <p:spPr>
            <a:xfrm>
              <a:off x="1312786" y="5308023"/>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B27EDEFA-0AA9-D771-66D5-06547071C25E}"/>
              </a:ext>
            </a:extLst>
          </p:cNvPr>
          <p:cNvSpPr>
            <a:spLocks noGrp="1"/>
          </p:cNvSpPr>
          <p:nvPr>
            <p:ph type="title"/>
          </p:nvPr>
        </p:nvSpPr>
        <p:spPr>
          <a:xfrm>
            <a:off x="311258" y="210142"/>
            <a:ext cx="10515600" cy="1325563"/>
          </a:xfrm>
        </p:spPr>
        <p:txBody>
          <a:bodyPr anchor="ctr">
            <a:normAutofit/>
          </a:bodyPr>
          <a:lstStyle/>
          <a:p>
            <a:r>
              <a:rPr lang="en-US"/>
              <a:t>Proposed Route Adjustment (cont.)</a:t>
            </a:r>
          </a:p>
        </p:txBody>
      </p:sp>
      <p:graphicFrame>
        <p:nvGraphicFramePr>
          <p:cNvPr id="15" name="Table 14">
            <a:extLst>
              <a:ext uri="{FF2B5EF4-FFF2-40B4-BE49-F238E27FC236}">
                <a16:creationId xmlns:a16="http://schemas.microsoft.com/office/drawing/2014/main" id="{9C8EECF7-7281-500F-AFE2-370404A195F3}"/>
              </a:ext>
            </a:extLst>
          </p:cNvPr>
          <p:cNvGraphicFramePr>
            <a:graphicFrameLocks noGrp="1"/>
          </p:cNvGraphicFramePr>
          <p:nvPr>
            <p:extLst>
              <p:ext uri="{D42A27DB-BD31-4B8C-83A1-F6EECF244321}">
                <p14:modId xmlns:p14="http://schemas.microsoft.com/office/powerpoint/2010/main" val="3620139476"/>
              </p:ext>
            </p:extLst>
          </p:nvPr>
        </p:nvGraphicFramePr>
        <p:xfrm>
          <a:off x="424113" y="1472321"/>
          <a:ext cx="5576128" cy="72503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6</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East 6</a:t>
                      </a:r>
                      <a:r>
                        <a:rPr lang="en-US" sz="1800" b="0" baseline="30000">
                          <a:solidFill>
                            <a:schemeClr val="tx1"/>
                          </a:solidFill>
                          <a:latin typeface="Tahoma" panose="020B0604030504040204" pitchFamily="34" charset="0"/>
                          <a:ea typeface="Tahoma" panose="020B0604030504040204" pitchFamily="34" charset="0"/>
                          <a:cs typeface="Tahoma" panose="020B0604030504040204" pitchFamily="34" charset="0"/>
                        </a:rPr>
                        <a:t>th</a:t>
                      </a: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bl>
          </a:graphicData>
        </a:graphic>
      </p:graphicFrame>
      <p:sp>
        <p:nvSpPr>
          <p:cNvPr id="16" name="Text Placeholder 6">
            <a:extLst>
              <a:ext uri="{FF2B5EF4-FFF2-40B4-BE49-F238E27FC236}">
                <a16:creationId xmlns:a16="http://schemas.microsoft.com/office/drawing/2014/main" id="{FBA42B52-90A5-807B-5707-E447A32191F3}"/>
              </a:ext>
            </a:extLst>
          </p:cNvPr>
          <p:cNvSpPr>
            <a:spLocks noGrp="1"/>
          </p:cNvSpPr>
          <p:nvPr>
            <p:ph type="body" sz="quarter" idx="10"/>
          </p:nvPr>
        </p:nvSpPr>
        <p:spPr>
          <a:xfrm>
            <a:off x="431604" y="2250079"/>
            <a:ext cx="5728555" cy="2374905"/>
          </a:xfrm>
        </p:spPr>
        <p:txBody>
          <a:bodyPr vert="horz" lIns="91440" tIns="45720" rIns="91440" bIns="45720" rtlCol="0" anchor="t">
            <a:noAutofit/>
          </a:bodyPr>
          <a:lstStyle/>
          <a:p>
            <a:pPr marL="238125" indent="-238125">
              <a:lnSpc>
                <a:spcPct val="110000"/>
              </a:lnSpc>
              <a:spcBef>
                <a:spcPts val="600"/>
              </a:spcBef>
              <a:spcAft>
                <a:spcPts val="600"/>
              </a:spcAft>
            </a:pPr>
            <a:r>
              <a:rPr lang="en-US" sz="1800">
                <a:latin typeface="Tahoma"/>
                <a:ea typeface="Tahoma"/>
                <a:cs typeface="Tahoma"/>
              </a:rPr>
              <a:t>Select trips to extend past Aurora Metro Center to serve Community College of Aurora via </a:t>
            </a:r>
            <a:r>
              <a:rPr lang="en-US" sz="1800" err="1">
                <a:latin typeface="Tahoma"/>
                <a:ea typeface="Tahoma"/>
                <a:cs typeface="Tahoma"/>
              </a:rPr>
              <a:t>Centretech</a:t>
            </a:r>
            <a:r>
              <a:rPr lang="en-US" sz="1800">
                <a:latin typeface="Tahoma"/>
                <a:ea typeface="Tahoma"/>
                <a:cs typeface="Tahoma"/>
              </a:rPr>
              <a:t> Parkway on weekdays only</a:t>
            </a:r>
            <a:endParaRPr lang="en-US" sz="1600" b="0" i="0">
              <a:effectLst/>
              <a:latin typeface="Tahoma"/>
              <a:ea typeface="Tahoma"/>
              <a:cs typeface="Tahoma"/>
            </a:endParaRPr>
          </a:p>
        </p:txBody>
      </p:sp>
      <p:pic>
        <p:nvPicPr>
          <p:cNvPr id="4" name="Graphic 3" descr="Route (Two Pins With A Path) with solid fill">
            <a:extLst>
              <a:ext uri="{FF2B5EF4-FFF2-40B4-BE49-F238E27FC236}">
                <a16:creationId xmlns:a16="http://schemas.microsoft.com/office/drawing/2014/main" id="{54E62737-7C52-1F71-77E8-7B8E3E72912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0DD0FF93-0973-5438-63B3-49F3EE776110}"/>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CCF6FE75-73C5-CF08-3FBF-6F880C7FFEBC}"/>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21</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660ECBC5-6A17-EE14-4741-AC1EF59A1C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0667606B-AFFB-0666-0BB4-E3A1F518473E}"/>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4" name="Picture 13">
            <a:extLst>
              <a:ext uri="{FF2B5EF4-FFF2-40B4-BE49-F238E27FC236}">
                <a16:creationId xmlns:a16="http://schemas.microsoft.com/office/drawing/2014/main" id="{DCBBF939-F611-70BD-3CE4-7EB249CAE79A}"/>
              </a:ext>
            </a:extLst>
          </p:cNvPr>
          <p:cNvPicPr>
            <a:picLocks noChangeAspect="1"/>
          </p:cNvPicPr>
          <p:nvPr/>
        </p:nvPicPr>
        <p:blipFill>
          <a:blip r:embed="rId8"/>
          <a:stretch>
            <a:fillRect/>
          </a:stretch>
        </p:blipFill>
        <p:spPr>
          <a:xfrm>
            <a:off x="6709754" y="1472321"/>
            <a:ext cx="5247509" cy="3745433"/>
          </a:xfrm>
          <a:prstGeom prst="rect">
            <a:avLst/>
          </a:prstGeom>
        </p:spPr>
      </p:pic>
      <p:pic>
        <p:nvPicPr>
          <p:cNvPr id="17" name="route adjustment 3">
            <a:hlinkClick r:id="" action="ppaction://media"/>
            <a:extLst>
              <a:ext uri="{FF2B5EF4-FFF2-40B4-BE49-F238E27FC236}">
                <a16:creationId xmlns:a16="http://schemas.microsoft.com/office/drawing/2014/main" id="{343E3B1C-B7A6-8A25-7076-327F28DC3B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28898" y="6183715"/>
            <a:ext cx="406400" cy="406400"/>
          </a:xfrm>
          <a:prstGeom prst="rect">
            <a:avLst/>
          </a:prstGeom>
        </p:spPr>
      </p:pic>
    </p:spTree>
    <p:extLst>
      <p:ext uri="{BB962C8B-B14F-4D97-AF65-F5344CB8AC3E}">
        <p14:creationId xmlns:p14="http://schemas.microsoft.com/office/powerpoint/2010/main" val="2275975632"/>
      </p:ext>
    </p:extLst>
  </p:cSld>
  <p:clrMapOvr>
    <a:masterClrMapping/>
  </p:clrMapOvr>
  <mc:AlternateContent xmlns:mc="http://schemas.openxmlformats.org/markup-compatibility/2006" xmlns:p14="http://schemas.microsoft.com/office/powerpoint/2010/main">
    <mc:Choice Requires="p14">
      <p:transition spd="slow" p14:dur="2000" advTm="11035"/>
    </mc:Choice>
    <mc:Fallback xmlns="">
      <p:transition spd="slow" advTm="11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C64D6-F92A-1971-143C-11F0FF2BB01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F29E558-57B7-74F1-17D4-055971F16F10}"/>
              </a:ext>
            </a:extLst>
          </p:cNvPr>
          <p:cNvGrpSpPr/>
          <p:nvPr/>
        </p:nvGrpSpPr>
        <p:grpSpPr>
          <a:xfrm>
            <a:off x="0" y="5165032"/>
            <a:ext cx="6222005" cy="1172340"/>
            <a:chOff x="-167332" y="4987104"/>
            <a:chExt cx="6222005" cy="1172340"/>
          </a:xfrm>
        </p:grpSpPr>
        <p:sp>
          <p:nvSpPr>
            <p:cNvPr id="5" name="Rectangle 4">
              <a:extLst>
                <a:ext uri="{FF2B5EF4-FFF2-40B4-BE49-F238E27FC236}">
                  <a16:creationId xmlns:a16="http://schemas.microsoft.com/office/drawing/2014/main" id="{AEA0E079-985D-773C-410D-F41B91933F1F}"/>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37E6214-92AF-6E9F-ED8D-A332D4FF77AB}"/>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9ECA9A00-E627-F051-FB9E-CFDEF31B4D63}"/>
                </a:ext>
              </a:extLst>
            </p:cNvPr>
            <p:cNvSpPr txBox="1">
              <a:spLocks/>
            </p:cNvSpPr>
            <p:nvPr/>
          </p:nvSpPr>
          <p:spPr>
            <a:xfrm>
              <a:off x="1312786" y="5308023"/>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EE0CA622-4291-DF19-4BEF-BD20BC2D8767}"/>
              </a:ext>
            </a:extLst>
          </p:cNvPr>
          <p:cNvSpPr>
            <a:spLocks noGrp="1"/>
          </p:cNvSpPr>
          <p:nvPr>
            <p:ph type="title"/>
          </p:nvPr>
        </p:nvSpPr>
        <p:spPr>
          <a:xfrm>
            <a:off x="311258" y="210142"/>
            <a:ext cx="10515600" cy="1325563"/>
          </a:xfrm>
        </p:spPr>
        <p:txBody>
          <a:bodyPr anchor="ctr">
            <a:normAutofit/>
          </a:bodyPr>
          <a:lstStyle/>
          <a:p>
            <a:r>
              <a:rPr lang="en-US"/>
              <a:t>Proposed Route Adjustment (cont.)</a:t>
            </a:r>
          </a:p>
        </p:txBody>
      </p:sp>
      <p:graphicFrame>
        <p:nvGraphicFramePr>
          <p:cNvPr id="15" name="Table 14">
            <a:extLst>
              <a:ext uri="{FF2B5EF4-FFF2-40B4-BE49-F238E27FC236}">
                <a16:creationId xmlns:a16="http://schemas.microsoft.com/office/drawing/2014/main" id="{3600A241-3999-4805-B937-C339B0122DFE}"/>
              </a:ext>
            </a:extLst>
          </p:cNvPr>
          <p:cNvGraphicFramePr>
            <a:graphicFrameLocks noGrp="1"/>
          </p:cNvGraphicFramePr>
          <p:nvPr>
            <p:extLst>
              <p:ext uri="{D42A27DB-BD31-4B8C-83A1-F6EECF244321}">
                <p14:modId xmlns:p14="http://schemas.microsoft.com/office/powerpoint/2010/main" val="2092627065"/>
              </p:ext>
            </p:extLst>
          </p:nvPr>
        </p:nvGraphicFramePr>
        <p:xfrm>
          <a:off x="424113" y="1472321"/>
          <a:ext cx="5576128" cy="72503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30</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South Federal</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bl>
          </a:graphicData>
        </a:graphic>
      </p:graphicFrame>
      <p:sp>
        <p:nvSpPr>
          <p:cNvPr id="16" name="Text Placeholder 6">
            <a:extLst>
              <a:ext uri="{FF2B5EF4-FFF2-40B4-BE49-F238E27FC236}">
                <a16:creationId xmlns:a16="http://schemas.microsoft.com/office/drawing/2014/main" id="{F1B524DF-1C65-A944-7B69-E14A6479CB26}"/>
              </a:ext>
            </a:extLst>
          </p:cNvPr>
          <p:cNvSpPr>
            <a:spLocks noGrp="1"/>
          </p:cNvSpPr>
          <p:nvPr>
            <p:ph type="body" sz="quarter" idx="10"/>
          </p:nvPr>
        </p:nvSpPr>
        <p:spPr>
          <a:xfrm>
            <a:off x="403056" y="2196008"/>
            <a:ext cx="5576128" cy="2879311"/>
          </a:xfrm>
        </p:spPr>
        <p:txBody>
          <a:bodyPr vert="horz" lIns="91440" tIns="45720" rIns="91440" bIns="45720" rtlCol="0" anchor="t">
            <a:noAutofit/>
          </a:bodyPr>
          <a:lstStyle/>
          <a:p>
            <a:pPr>
              <a:lnSpc>
                <a:spcPct val="115000"/>
              </a:lnSpc>
              <a:spcAft>
                <a:spcPts val="800"/>
              </a:spcAft>
            </a:pPr>
            <a:r>
              <a:rPr lang="en-US" sz="1800" kern="100">
                <a:effectLst/>
                <a:latin typeface="Tahoma"/>
                <a:ea typeface="Aptos" panose="020B0004020202020204" pitchFamily="34" charset="0"/>
                <a:cs typeface="Times New Roman"/>
              </a:rPr>
              <a:t>Extend </a:t>
            </a:r>
            <a:r>
              <a:rPr lang="en-US" sz="1800" kern="100">
                <a:latin typeface="Tahoma"/>
                <a:ea typeface="Aptos" panose="020B0004020202020204" pitchFamily="34" charset="0"/>
                <a:cs typeface="Times New Roman"/>
              </a:rPr>
              <a:t>the Route</a:t>
            </a:r>
            <a:r>
              <a:rPr lang="en-US" sz="1800" kern="100">
                <a:effectLst/>
                <a:latin typeface="Tahoma"/>
                <a:ea typeface="Aptos" panose="020B0004020202020204" pitchFamily="34" charset="0"/>
                <a:cs typeface="Times New Roman"/>
              </a:rPr>
              <a:t> 30 </a:t>
            </a:r>
            <a:r>
              <a:rPr lang="en-US" sz="1800" kern="100">
                <a:latin typeface="Tahoma"/>
                <a:ea typeface="Aptos" panose="020B0004020202020204" pitchFamily="34" charset="0"/>
                <a:cs typeface="Times New Roman"/>
              </a:rPr>
              <a:t>to serve </a:t>
            </a:r>
            <a:r>
              <a:rPr lang="en-US" sz="1800" kern="100">
                <a:effectLst/>
                <a:latin typeface="Tahoma"/>
                <a:ea typeface="Aptos" panose="020B0004020202020204" pitchFamily="34" charset="0"/>
                <a:cs typeface="Times New Roman"/>
              </a:rPr>
              <a:t>Littleton/ Downtown Station</a:t>
            </a:r>
            <a:r>
              <a:rPr lang="en-US" sz="1800" kern="100">
                <a:latin typeface="Tahoma"/>
                <a:ea typeface="Aptos" panose="020B0004020202020204" pitchFamily="34" charset="0"/>
                <a:cs typeface="Times New Roman"/>
              </a:rPr>
              <a:t> via Federal Blvd.</a:t>
            </a:r>
            <a:endParaRPr lang="en-US" sz="1800" kern="100">
              <a:effectLst/>
              <a:latin typeface="Tahoma"/>
              <a:ea typeface="Aptos" panose="020B0004020202020204" pitchFamily="34" charset="0"/>
              <a:cs typeface="Times New Roman"/>
            </a:endParaRPr>
          </a:p>
        </p:txBody>
      </p:sp>
      <p:pic>
        <p:nvPicPr>
          <p:cNvPr id="4" name="Graphic 3" descr="Route (Two Pins With A Path) with solid fill">
            <a:extLst>
              <a:ext uri="{FF2B5EF4-FFF2-40B4-BE49-F238E27FC236}">
                <a16:creationId xmlns:a16="http://schemas.microsoft.com/office/drawing/2014/main" id="{FF3FA267-B9A9-48FA-EA03-1D2A16B4EE1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6DA46144-F786-7FAC-AE61-4C150C7221F3}"/>
              </a:ext>
            </a:extLst>
          </p:cNvPr>
          <p:cNvGrpSpPr/>
          <p:nvPr/>
        </p:nvGrpSpPr>
        <p:grpSpPr>
          <a:xfrm>
            <a:off x="368068" y="5710225"/>
            <a:ext cx="11589195" cy="870828"/>
            <a:chOff x="311258" y="5717331"/>
            <a:chExt cx="11589195" cy="870828"/>
          </a:xfrm>
        </p:grpSpPr>
        <p:sp>
          <p:nvSpPr>
            <p:cNvPr id="10" name="Slide Number Placeholder 4">
              <a:extLst>
                <a:ext uri="{FF2B5EF4-FFF2-40B4-BE49-F238E27FC236}">
                  <a16:creationId xmlns:a16="http://schemas.microsoft.com/office/drawing/2014/main" id="{B9B7DC98-4F7F-92D6-8D65-1B4436E9DBE7}"/>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22</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BF6DC81B-3F39-9C02-5B12-080F88DE41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BB7CC271-087E-E794-F7A2-61BFC91C108C}"/>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3" name="route adjustment 4">
            <a:hlinkClick r:id="" action="ppaction://media"/>
            <a:extLst>
              <a:ext uri="{FF2B5EF4-FFF2-40B4-BE49-F238E27FC236}">
                <a16:creationId xmlns:a16="http://schemas.microsoft.com/office/drawing/2014/main" id="{EB2E6D95-DA5C-2E4F-C2A8-40EFDD1020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90331" y="6174653"/>
            <a:ext cx="406400" cy="406400"/>
          </a:xfrm>
          <a:prstGeom prst="rect">
            <a:avLst/>
          </a:prstGeom>
        </p:spPr>
      </p:pic>
      <p:pic>
        <p:nvPicPr>
          <p:cNvPr id="17" name="Picture 16">
            <a:extLst>
              <a:ext uri="{FF2B5EF4-FFF2-40B4-BE49-F238E27FC236}">
                <a16:creationId xmlns:a16="http://schemas.microsoft.com/office/drawing/2014/main" id="{7480530F-E910-8A68-0D42-061A79B250C4}"/>
              </a:ext>
            </a:extLst>
          </p:cNvPr>
          <p:cNvPicPr>
            <a:picLocks noChangeAspect="1"/>
          </p:cNvPicPr>
          <p:nvPr/>
        </p:nvPicPr>
        <p:blipFill>
          <a:blip r:embed="rId9"/>
          <a:stretch>
            <a:fillRect/>
          </a:stretch>
        </p:blipFill>
        <p:spPr>
          <a:xfrm>
            <a:off x="8348869" y="1138034"/>
            <a:ext cx="3610127" cy="4480888"/>
          </a:xfrm>
          <a:prstGeom prst="rect">
            <a:avLst/>
          </a:prstGeom>
        </p:spPr>
      </p:pic>
    </p:spTree>
    <p:extLst>
      <p:ext uri="{BB962C8B-B14F-4D97-AF65-F5344CB8AC3E}">
        <p14:creationId xmlns:p14="http://schemas.microsoft.com/office/powerpoint/2010/main" val="3502063137"/>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A3D4C-2186-358D-1215-548CBC76BF1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C6E667F-5EB9-07B3-7427-E50846D2583F}"/>
              </a:ext>
            </a:extLst>
          </p:cNvPr>
          <p:cNvGrpSpPr/>
          <p:nvPr/>
        </p:nvGrpSpPr>
        <p:grpSpPr>
          <a:xfrm>
            <a:off x="0" y="5172028"/>
            <a:ext cx="6208430" cy="1192765"/>
            <a:chOff x="-167332" y="4987104"/>
            <a:chExt cx="6208430" cy="1192765"/>
          </a:xfrm>
        </p:grpSpPr>
        <p:sp>
          <p:nvSpPr>
            <p:cNvPr id="5" name="Rectangle 4">
              <a:extLst>
                <a:ext uri="{FF2B5EF4-FFF2-40B4-BE49-F238E27FC236}">
                  <a16:creationId xmlns:a16="http://schemas.microsoft.com/office/drawing/2014/main" id="{F08C8769-CC56-249F-BF9B-8B1908535D3D}"/>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13F5D70-789C-3C83-714C-70FD411F91CF}"/>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362EFB1A-D8C9-0F17-8E2F-AC1E4F813922}"/>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65B879E2-86C6-F5F2-6674-DB86761E8941}"/>
              </a:ext>
            </a:extLst>
          </p:cNvPr>
          <p:cNvSpPr>
            <a:spLocks noGrp="1"/>
          </p:cNvSpPr>
          <p:nvPr>
            <p:ph type="title"/>
          </p:nvPr>
        </p:nvSpPr>
        <p:spPr>
          <a:xfrm>
            <a:off x="311258" y="210142"/>
            <a:ext cx="10515600" cy="1325563"/>
          </a:xfrm>
        </p:spPr>
        <p:txBody>
          <a:bodyPr anchor="ctr">
            <a:normAutofit/>
          </a:bodyPr>
          <a:lstStyle/>
          <a:p>
            <a:r>
              <a:rPr lang="en-US"/>
              <a:t>Proposed Route Adjustment (cont.)</a:t>
            </a:r>
          </a:p>
        </p:txBody>
      </p:sp>
      <p:graphicFrame>
        <p:nvGraphicFramePr>
          <p:cNvPr id="15" name="Table 14">
            <a:extLst>
              <a:ext uri="{FF2B5EF4-FFF2-40B4-BE49-F238E27FC236}">
                <a16:creationId xmlns:a16="http://schemas.microsoft.com/office/drawing/2014/main" id="{6B8195EA-E205-A57E-82E3-D5F87ACD2A36}"/>
              </a:ext>
            </a:extLst>
          </p:cNvPr>
          <p:cNvGraphicFramePr>
            <a:graphicFrameLocks noGrp="1"/>
          </p:cNvGraphicFramePr>
          <p:nvPr>
            <p:extLst>
              <p:ext uri="{D42A27DB-BD31-4B8C-83A1-F6EECF244321}">
                <p14:modId xmlns:p14="http://schemas.microsoft.com/office/powerpoint/2010/main" val="1287247981"/>
              </p:ext>
            </p:extLst>
          </p:nvPr>
        </p:nvGraphicFramePr>
        <p:xfrm>
          <a:off x="424113" y="1472321"/>
          <a:ext cx="5576128" cy="72503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32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32</a:t>
                      </a:r>
                      <a:r>
                        <a:rPr lang="en-US" sz="1800" b="0" baseline="30000">
                          <a:solidFill>
                            <a:schemeClr val="tx1"/>
                          </a:solidFill>
                          <a:latin typeface="Tahoma" panose="020B0604030504040204" pitchFamily="34" charset="0"/>
                          <a:ea typeface="Tahoma" panose="020B0604030504040204" pitchFamily="34" charset="0"/>
                          <a:cs typeface="Tahoma" panose="020B0604030504040204" pitchFamily="34" charset="0"/>
                        </a:rPr>
                        <a:t>nd</a:t>
                      </a: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bl>
          </a:graphicData>
        </a:graphic>
      </p:graphicFrame>
      <p:sp>
        <p:nvSpPr>
          <p:cNvPr id="16" name="Text Placeholder 6">
            <a:extLst>
              <a:ext uri="{FF2B5EF4-FFF2-40B4-BE49-F238E27FC236}">
                <a16:creationId xmlns:a16="http://schemas.microsoft.com/office/drawing/2014/main" id="{850A0B42-FC05-8BE0-0CB4-79FA3775B9EE}"/>
              </a:ext>
            </a:extLst>
          </p:cNvPr>
          <p:cNvSpPr>
            <a:spLocks noGrp="1"/>
          </p:cNvSpPr>
          <p:nvPr>
            <p:ph type="body" sz="quarter" idx="10"/>
          </p:nvPr>
        </p:nvSpPr>
        <p:spPr>
          <a:xfrm>
            <a:off x="403056" y="2196008"/>
            <a:ext cx="5576128" cy="2879311"/>
          </a:xfrm>
        </p:spPr>
        <p:txBody>
          <a:bodyPr vert="horz" lIns="91440" tIns="45720" rIns="91440" bIns="45720" rtlCol="0" anchor="t">
            <a:noAutofit/>
          </a:bodyPr>
          <a:lstStyle/>
          <a:p>
            <a:pPr>
              <a:lnSpc>
                <a:spcPct val="114999"/>
              </a:lnSpc>
              <a:spcAft>
                <a:spcPts val="800"/>
              </a:spcAft>
            </a:pPr>
            <a:r>
              <a:rPr lang="en-US" kern="100">
                <a:effectLst/>
                <a:latin typeface="Aptos"/>
                <a:ea typeface="Aptos" panose="020B0004020202020204" pitchFamily="34" charset="0"/>
                <a:cs typeface="Times New Roman"/>
              </a:rPr>
              <a:t>Extend Route 32 </a:t>
            </a:r>
            <a:r>
              <a:rPr lang="en-US" kern="100">
                <a:latin typeface="Aptos"/>
                <a:ea typeface="Aptos" panose="020B0004020202020204" pitchFamily="34" charset="0"/>
                <a:cs typeface="Times New Roman"/>
              </a:rPr>
              <a:t>via </a:t>
            </a:r>
            <a:r>
              <a:rPr lang="en-US" kern="100">
                <a:effectLst/>
                <a:latin typeface="Aptos"/>
                <a:ea typeface="Aptos" panose="020B0004020202020204" pitchFamily="34" charset="0"/>
                <a:cs typeface="Times New Roman"/>
              </a:rPr>
              <a:t>15</a:t>
            </a:r>
            <a:r>
              <a:rPr lang="en-US" kern="100" baseline="30000">
                <a:effectLst/>
                <a:latin typeface="Aptos"/>
                <a:ea typeface="Aptos" panose="020B0004020202020204" pitchFamily="34" charset="0"/>
                <a:cs typeface="Times New Roman"/>
              </a:rPr>
              <a:t>th</a:t>
            </a:r>
            <a:r>
              <a:rPr lang="en-US" kern="100">
                <a:latin typeface="Aptos"/>
                <a:ea typeface="Aptos" panose="020B0004020202020204" pitchFamily="34" charset="0"/>
                <a:cs typeface="Times New Roman"/>
              </a:rPr>
              <a:t> </a:t>
            </a:r>
            <a:r>
              <a:rPr lang="en-US" kern="100">
                <a:effectLst/>
                <a:latin typeface="Aptos"/>
                <a:ea typeface="Aptos" panose="020B0004020202020204" pitchFamily="34" charset="0"/>
                <a:cs typeface="Times New Roman"/>
              </a:rPr>
              <a:t>and 17</a:t>
            </a:r>
            <a:r>
              <a:rPr lang="en-US" kern="100" baseline="30000">
                <a:effectLst/>
                <a:latin typeface="Aptos"/>
                <a:ea typeface="Aptos" panose="020B0004020202020204" pitchFamily="34" charset="0"/>
                <a:cs typeface="Times New Roman"/>
              </a:rPr>
              <a:t>th</a:t>
            </a:r>
            <a:r>
              <a:rPr lang="en-US" kern="100">
                <a:latin typeface="Aptos"/>
                <a:ea typeface="Aptos" panose="020B0004020202020204" pitchFamily="34" charset="0"/>
                <a:cs typeface="Times New Roman"/>
              </a:rPr>
              <a:t> streets from Denver Union Station to Civic Center Station</a:t>
            </a:r>
            <a:endParaRPr lang="en-US"/>
          </a:p>
        </p:txBody>
      </p:sp>
      <p:pic>
        <p:nvPicPr>
          <p:cNvPr id="4" name="Graphic 3" descr="Route (Two Pins With A Path) with solid fill">
            <a:extLst>
              <a:ext uri="{FF2B5EF4-FFF2-40B4-BE49-F238E27FC236}">
                <a16:creationId xmlns:a16="http://schemas.microsoft.com/office/drawing/2014/main" id="{1C6B55F1-115F-FEC5-5885-4B891799B29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D3105C94-E8A8-F0E4-8202-7FBD5EFAB792}"/>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76C87777-7EBD-B8D5-CE34-06189AFD746A}"/>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23</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64D37547-4B49-759D-21E9-50F5310D29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E753C76F-5AE7-FF61-C983-0F5FD60C0879}"/>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3" name="route adjustment 5">
            <a:hlinkClick r:id="" action="ppaction://media"/>
            <a:extLst>
              <a:ext uri="{FF2B5EF4-FFF2-40B4-BE49-F238E27FC236}">
                <a16:creationId xmlns:a16="http://schemas.microsoft.com/office/drawing/2014/main" id="{7266A798-C7E6-0BD6-E1FA-D41AAC8FEF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970277" y="6161593"/>
            <a:ext cx="406400" cy="406400"/>
          </a:xfrm>
          <a:prstGeom prst="rect">
            <a:avLst/>
          </a:prstGeom>
        </p:spPr>
      </p:pic>
      <p:pic>
        <p:nvPicPr>
          <p:cNvPr id="17" name="Picture 16">
            <a:extLst>
              <a:ext uri="{FF2B5EF4-FFF2-40B4-BE49-F238E27FC236}">
                <a16:creationId xmlns:a16="http://schemas.microsoft.com/office/drawing/2014/main" id="{22F7F28F-79A0-1328-38D5-D79EB24CE18D}"/>
              </a:ext>
            </a:extLst>
          </p:cNvPr>
          <p:cNvPicPr>
            <a:picLocks noChangeAspect="1"/>
          </p:cNvPicPr>
          <p:nvPr/>
        </p:nvPicPr>
        <p:blipFill>
          <a:blip r:embed="rId10"/>
          <a:stretch>
            <a:fillRect/>
          </a:stretch>
        </p:blipFill>
        <p:spPr>
          <a:xfrm>
            <a:off x="6353610" y="1483465"/>
            <a:ext cx="5603653" cy="3073645"/>
          </a:xfrm>
          <a:prstGeom prst="rect">
            <a:avLst/>
          </a:prstGeom>
        </p:spPr>
      </p:pic>
    </p:spTree>
    <p:extLst>
      <p:ext uri="{BB962C8B-B14F-4D97-AF65-F5344CB8AC3E}">
        <p14:creationId xmlns:p14="http://schemas.microsoft.com/office/powerpoint/2010/main" val="2774572341"/>
      </p:ext>
    </p:extLst>
  </p:cSld>
  <p:clrMapOvr>
    <a:masterClrMapping/>
  </p:clrMapOvr>
  <mc:AlternateContent xmlns:mc="http://schemas.openxmlformats.org/markup-compatibility/2006" xmlns:p14="http://schemas.microsoft.com/office/powerpoint/2010/main">
    <mc:Choice Requires="p14">
      <p:transition spd="slow" p14:dur="2000" advTm="9136"/>
    </mc:Choice>
    <mc:Fallback xmlns="">
      <p:transition spd="slow" advTm="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5"/>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53E86-723A-C8D9-2CF6-194E4ED59A6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10FCD8F-5FE9-0890-824E-2AFC2405418F}"/>
              </a:ext>
            </a:extLst>
          </p:cNvPr>
          <p:cNvGrpSpPr/>
          <p:nvPr/>
        </p:nvGrpSpPr>
        <p:grpSpPr>
          <a:xfrm>
            <a:off x="0" y="5172028"/>
            <a:ext cx="6208430" cy="1192765"/>
            <a:chOff x="-167332" y="4987104"/>
            <a:chExt cx="6208430" cy="1192765"/>
          </a:xfrm>
        </p:grpSpPr>
        <p:sp>
          <p:nvSpPr>
            <p:cNvPr id="5" name="Rectangle 4">
              <a:extLst>
                <a:ext uri="{FF2B5EF4-FFF2-40B4-BE49-F238E27FC236}">
                  <a16:creationId xmlns:a16="http://schemas.microsoft.com/office/drawing/2014/main" id="{E6CB7B1F-A8DD-E85F-0909-2AB4F2040302}"/>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CC6D81E-5C2F-E90A-CA63-36BFE8B96516}"/>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1AD08754-5ADE-3645-7D05-9C8FD32E8E55}"/>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BDF19C52-A919-C58D-1DD3-366663DA36EA}"/>
              </a:ext>
            </a:extLst>
          </p:cNvPr>
          <p:cNvSpPr>
            <a:spLocks noGrp="1"/>
          </p:cNvSpPr>
          <p:nvPr>
            <p:ph type="title"/>
          </p:nvPr>
        </p:nvSpPr>
        <p:spPr>
          <a:xfrm>
            <a:off x="311258" y="210142"/>
            <a:ext cx="10515600" cy="1325563"/>
          </a:xfrm>
        </p:spPr>
        <p:txBody>
          <a:bodyPr anchor="ctr">
            <a:normAutofit/>
          </a:bodyPr>
          <a:lstStyle/>
          <a:p>
            <a:r>
              <a:rPr lang="en-US"/>
              <a:t>Proposed Route Adjustment (cont.)</a:t>
            </a:r>
          </a:p>
        </p:txBody>
      </p:sp>
      <p:graphicFrame>
        <p:nvGraphicFramePr>
          <p:cNvPr id="15" name="Table 14">
            <a:extLst>
              <a:ext uri="{FF2B5EF4-FFF2-40B4-BE49-F238E27FC236}">
                <a16:creationId xmlns:a16="http://schemas.microsoft.com/office/drawing/2014/main" id="{20C36005-BD19-CE34-2B13-F8AFE1AA9245}"/>
              </a:ext>
            </a:extLst>
          </p:cNvPr>
          <p:cNvGraphicFramePr>
            <a:graphicFrameLocks noGrp="1"/>
          </p:cNvGraphicFramePr>
          <p:nvPr>
            <p:extLst>
              <p:ext uri="{D42A27DB-BD31-4B8C-83A1-F6EECF244321}">
                <p14:modId xmlns:p14="http://schemas.microsoft.com/office/powerpoint/2010/main" val="2887447024"/>
              </p:ext>
            </p:extLst>
          </p:nvPr>
        </p:nvGraphicFramePr>
        <p:xfrm>
          <a:off x="424113" y="1472321"/>
          <a:ext cx="5576128" cy="72503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35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Hampden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bl>
          </a:graphicData>
        </a:graphic>
      </p:graphicFrame>
      <p:sp>
        <p:nvSpPr>
          <p:cNvPr id="16" name="Text Placeholder 6">
            <a:extLst>
              <a:ext uri="{FF2B5EF4-FFF2-40B4-BE49-F238E27FC236}">
                <a16:creationId xmlns:a16="http://schemas.microsoft.com/office/drawing/2014/main" id="{EAA7088E-FBF3-8423-E8E2-4C5E0BA01EDC}"/>
              </a:ext>
            </a:extLst>
          </p:cNvPr>
          <p:cNvSpPr>
            <a:spLocks noGrp="1"/>
          </p:cNvSpPr>
          <p:nvPr>
            <p:ph type="body" sz="quarter" idx="10"/>
          </p:nvPr>
        </p:nvSpPr>
        <p:spPr>
          <a:xfrm>
            <a:off x="403056" y="2196009"/>
            <a:ext cx="5478998" cy="2928026"/>
          </a:xfrm>
        </p:spPr>
        <p:txBody>
          <a:bodyPr vert="horz" lIns="91440" tIns="45720" rIns="91440" bIns="45720" rtlCol="0" anchor="t">
            <a:noAutofit/>
          </a:bodyPr>
          <a:lstStyle/>
          <a:p>
            <a:pPr>
              <a:lnSpc>
                <a:spcPct val="115000"/>
              </a:lnSpc>
              <a:spcAft>
                <a:spcPts val="800"/>
              </a:spcAft>
            </a:pPr>
            <a:r>
              <a:rPr lang="en-US" sz="1800" kern="100">
                <a:latin typeface="Tahoma"/>
                <a:ea typeface="Tahoma"/>
                <a:cs typeface="Tahoma"/>
              </a:rPr>
              <a:t>Provide service between Nine Mile Station and Wadsworth/Hampden Park-n-Ride via Hampden and Dartmouth Avenues, eliminating the deviation to Evans/Federal Transfer Center and the portion of the route south of the Wadsworth/Hampden Park-n-Ride to Long and Bowles</a:t>
            </a:r>
            <a:endParaRPr lang="en-US" sz="1800" kern="100">
              <a:effectLst/>
            </a:endParaRPr>
          </a:p>
        </p:txBody>
      </p:sp>
      <p:pic>
        <p:nvPicPr>
          <p:cNvPr id="4" name="Graphic 3" descr="Route (Two Pins With A Path) with solid fill">
            <a:extLst>
              <a:ext uri="{FF2B5EF4-FFF2-40B4-BE49-F238E27FC236}">
                <a16:creationId xmlns:a16="http://schemas.microsoft.com/office/drawing/2014/main" id="{517F5A49-C18F-D777-6D25-B414C1BC5D0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0AB96C7D-9080-D4F5-0753-EED9925A81E5}"/>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EE09E7DB-F95E-31BF-17D3-AE0793F2C000}"/>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24</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1ABFB845-5B04-C1FC-E7D7-2AD230C4A5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4080734F-153B-4972-6B92-AA2971A53C10}"/>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3" name="route adjustment 6">
            <a:hlinkClick r:id="" action="ppaction://media"/>
            <a:extLst>
              <a:ext uri="{FF2B5EF4-FFF2-40B4-BE49-F238E27FC236}">
                <a16:creationId xmlns:a16="http://schemas.microsoft.com/office/drawing/2014/main" id="{F15B7E82-650B-F9E5-3F16-927C0A08F4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56682" y="6163078"/>
            <a:ext cx="406400" cy="406400"/>
          </a:xfrm>
          <a:prstGeom prst="rect">
            <a:avLst/>
          </a:prstGeom>
        </p:spPr>
      </p:pic>
      <p:pic>
        <p:nvPicPr>
          <p:cNvPr id="17" name="Picture 16">
            <a:extLst>
              <a:ext uri="{FF2B5EF4-FFF2-40B4-BE49-F238E27FC236}">
                <a16:creationId xmlns:a16="http://schemas.microsoft.com/office/drawing/2014/main" id="{5736CE76-79FC-071D-3FF8-A57CA7581B83}"/>
              </a:ext>
            </a:extLst>
          </p:cNvPr>
          <p:cNvPicPr>
            <a:picLocks noChangeAspect="1"/>
          </p:cNvPicPr>
          <p:nvPr/>
        </p:nvPicPr>
        <p:blipFill>
          <a:blip r:embed="rId9"/>
          <a:stretch>
            <a:fillRect/>
          </a:stretch>
        </p:blipFill>
        <p:spPr>
          <a:xfrm>
            <a:off x="6096000" y="1505562"/>
            <a:ext cx="5861263" cy="2471843"/>
          </a:xfrm>
          <a:prstGeom prst="rect">
            <a:avLst/>
          </a:prstGeom>
        </p:spPr>
      </p:pic>
    </p:spTree>
    <p:extLst>
      <p:ext uri="{BB962C8B-B14F-4D97-AF65-F5344CB8AC3E}">
        <p14:creationId xmlns:p14="http://schemas.microsoft.com/office/powerpoint/2010/main" val="2627437230"/>
      </p:ext>
    </p:extLst>
  </p:cSld>
  <p:clrMapOvr>
    <a:masterClrMapping/>
  </p:clrMapOvr>
  <mc:AlternateContent xmlns:mc="http://schemas.openxmlformats.org/markup-compatibility/2006" xmlns:p14="http://schemas.microsoft.com/office/powerpoint/2010/main">
    <mc:Choice Requires="p14">
      <p:transition spd="slow" p14:dur="2000" advTm="51590"/>
    </mc:Choice>
    <mc:Fallback xmlns="">
      <p:transition spd="slow" advTm="51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9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E7AAD-37C7-19EC-75D8-E4EC548E9C9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5BCC040-9F96-F331-6972-261CA727375C}"/>
              </a:ext>
            </a:extLst>
          </p:cNvPr>
          <p:cNvGrpSpPr/>
          <p:nvPr/>
        </p:nvGrpSpPr>
        <p:grpSpPr>
          <a:xfrm>
            <a:off x="0" y="5172028"/>
            <a:ext cx="6208430" cy="1192765"/>
            <a:chOff x="-167332" y="4987104"/>
            <a:chExt cx="6208430" cy="1192765"/>
          </a:xfrm>
        </p:grpSpPr>
        <p:sp>
          <p:nvSpPr>
            <p:cNvPr id="5" name="Rectangle 4">
              <a:extLst>
                <a:ext uri="{FF2B5EF4-FFF2-40B4-BE49-F238E27FC236}">
                  <a16:creationId xmlns:a16="http://schemas.microsoft.com/office/drawing/2014/main" id="{745FD0BC-26ED-381B-20DD-A4B0CD2A7FBB}"/>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AE19F78-F7AD-8760-D92C-D50523DB5C90}"/>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E6E38311-0B83-B232-DCB2-9A19D60F72EE}"/>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0B9B796B-1B43-B918-4870-76A67043140E}"/>
              </a:ext>
            </a:extLst>
          </p:cNvPr>
          <p:cNvSpPr>
            <a:spLocks noGrp="1"/>
          </p:cNvSpPr>
          <p:nvPr>
            <p:ph type="title"/>
          </p:nvPr>
        </p:nvSpPr>
        <p:spPr>
          <a:xfrm>
            <a:off x="311258" y="210142"/>
            <a:ext cx="10515600" cy="1325563"/>
          </a:xfrm>
        </p:spPr>
        <p:txBody>
          <a:bodyPr anchor="ctr">
            <a:normAutofit/>
          </a:bodyPr>
          <a:lstStyle/>
          <a:p>
            <a:r>
              <a:rPr lang="en-US"/>
              <a:t>Proposed Route Adjustment (cont.)</a:t>
            </a:r>
          </a:p>
        </p:txBody>
      </p:sp>
      <p:graphicFrame>
        <p:nvGraphicFramePr>
          <p:cNvPr id="15" name="Table 14">
            <a:extLst>
              <a:ext uri="{FF2B5EF4-FFF2-40B4-BE49-F238E27FC236}">
                <a16:creationId xmlns:a16="http://schemas.microsoft.com/office/drawing/2014/main" id="{E88521E0-E362-3016-62FB-7A10F437BE3D}"/>
              </a:ext>
            </a:extLst>
          </p:cNvPr>
          <p:cNvGraphicFramePr>
            <a:graphicFrameLocks noGrp="1"/>
          </p:cNvGraphicFramePr>
          <p:nvPr>
            <p:extLst>
              <p:ext uri="{D42A27DB-BD31-4B8C-83A1-F6EECF244321}">
                <p14:modId xmlns:p14="http://schemas.microsoft.com/office/powerpoint/2010/main" val="1038160303"/>
              </p:ext>
            </p:extLst>
          </p:nvPr>
        </p:nvGraphicFramePr>
        <p:xfrm>
          <a:off x="424113" y="1472321"/>
          <a:ext cx="5576128" cy="1084312"/>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52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West 52</a:t>
                      </a:r>
                      <a:r>
                        <a:rPr lang="en-US" sz="1800" b="0" baseline="30000">
                          <a:solidFill>
                            <a:schemeClr val="tx1"/>
                          </a:solidFill>
                          <a:latin typeface="Tahoma" panose="020B0604030504040204" pitchFamily="34" charset="0"/>
                          <a:ea typeface="Tahoma" panose="020B0604030504040204" pitchFamily="34" charset="0"/>
                          <a:cs typeface="Tahoma" panose="020B0604030504040204" pitchFamily="34" charset="0"/>
                        </a:rPr>
                        <a:t>nd</a:t>
                      </a: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 Avenue/South Bannock St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ART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Art District Connector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8951892"/>
                  </a:ext>
                </a:extLst>
              </a:tr>
            </a:tbl>
          </a:graphicData>
        </a:graphic>
      </p:graphicFrame>
      <p:sp>
        <p:nvSpPr>
          <p:cNvPr id="16" name="Text Placeholder 6">
            <a:extLst>
              <a:ext uri="{FF2B5EF4-FFF2-40B4-BE49-F238E27FC236}">
                <a16:creationId xmlns:a16="http://schemas.microsoft.com/office/drawing/2014/main" id="{D1AABF6A-1847-8171-F8B7-00590633110D}"/>
              </a:ext>
            </a:extLst>
          </p:cNvPr>
          <p:cNvSpPr>
            <a:spLocks noGrp="1"/>
          </p:cNvSpPr>
          <p:nvPr>
            <p:ph type="body" sz="quarter" idx="10"/>
          </p:nvPr>
        </p:nvSpPr>
        <p:spPr>
          <a:xfrm>
            <a:off x="403056" y="2609355"/>
            <a:ext cx="5576128" cy="2514680"/>
          </a:xfrm>
        </p:spPr>
        <p:txBody>
          <a:bodyPr vert="horz" lIns="91440" tIns="45720" rIns="91440" bIns="45720" rtlCol="0" anchor="t">
            <a:noAutofit/>
          </a:bodyPr>
          <a:lstStyle/>
          <a:p>
            <a:pPr>
              <a:lnSpc>
                <a:spcPct val="115000"/>
              </a:lnSpc>
              <a:spcAft>
                <a:spcPts val="800"/>
              </a:spcAft>
            </a:pPr>
            <a:r>
              <a:rPr lang="en-US" sz="1800" kern="100">
                <a:effectLst/>
                <a:latin typeface="Tahoma"/>
                <a:ea typeface="Tahoma"/>
                <a:cs typeface="Tahoma"/>
              </a:rPr>
              <a:t>Reroute </a:t>
            </a:r>
            <a:r>
              <a:rPr lang="en-US" sz="1800" kern="100">
                <a:latin typeface="Tahoma"/>
                <a:ea typeface="Tahoma"/>
                <a:cs typeface="Tahoma"/>
              </a:rPr>
              <a:t>northbound trips on Route</a:t>
            </a:r>
            <a:r>
              <a:rPr lang="en-US" sz="1800" kern="100">
                <a:effectLst/>
                <a:latin typeface="Tahoma"/>
                <a:ea typeface="Tahoma"/>
                <a:cs typeface="Tahoma"/>
              </a:rPr>
              <a:t> 52 and Route ART near the southern terminal </a:t>
            </a:r>
            <a:r>
              <a:rPr lang="en-US" sz="1800" kern="100">
                <a:latin typeface="Tahoma"/>
                <a:ea typeface="Tahoma"/>
                <a:cs typeface="Tahoma"/>
              </a:rPr>
              <a:t>to take a left on Dakota Ave instead of Alameda Ave to</a:t>
            </a:r>
            <a:r>
              <a:rPr lang="en-US" sz="1800" kern="100">
                <a:effectLst/>
                <a:latin typeface="Tahoma"/>
                <a:ea typeface="Tahoma"/>
                <a:cs typeface="Tahoma"/>
              </a:rPr>
              <a:t> improve on-time performance, as well as enhancing operational safety. </a:t>
            </a:r>
          </a:p>
          <a:p>
            <a:pPr>
              <a:lnSpc>
                <a:spcPct val="115000"/>
              </a:lnSpc>
              <a:spcAft>
                <a:spcPts val="800"/>
              </a:spcAft>
            </a:pPr>
            <a:endParaRPr lang="en-US" sz="1800" kern="100">
              <a:effectLst/>
            </a:endParaRPr>
          </a:p>
        </p:txBody>
      </p:sp>
      <p:pic>
        <p:nvPicPr>
          <p:cNvPr id="4" name="Graphic 3" descr="Route (Two Pins With A Path) with solid fill">
            <a:extLst>
              <a:ext uri="{FF2B5EF4-FFF2-40B4-BE49-F238E27FC236}">
                <a16:creationId xmlns:a16="http://schemas.microsoft.com/office/drawing/2014/main" id="{C4701F5D-F263-D7AC-B090-72234243F83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FEA52D22-C703-DA82-6724-214F54D015BD}"/>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3AE023D6-E597-FEA8-83FB-EA7BAC27F5DA}"/>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25</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F6BC433E-A6CE-B934-C83B-09017B23BA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ECC8F35F-BCB6-8226-D9E8-C1A3F9DCA9B7}"/>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8" name="Picture 17">
            <a:extLst>
              <a:ext uri="{FF2B5EF4-FFF2-40B4-BE49-F238E27FC236}">
                <a16:creationId xmlns:a16="http://schemas.microsoft.com/office/drawing/2014/main" id="{19DA4FD6-F932-5D9A-92B3-ED3049518291}"/>
              </a:ext>
            </a:extLst>
          </p:cNvPr>
          <p:cNvPicPr>
            <a:picLocks noChangeAspect="1"/>
          </p:cNvPicPr>
          <p:nvPr/>
        </p:nvPicPr>
        <p:blipFill>
          <a:blip r:embed="rId8"/>
          <a:stretch>
            <a:fillRect/>
          </a:stretch>
        </p:blipFill>
        <p:spPr>
          <a:xfrm>
            <a:off x="6118648" y="1472321"/>
            <a:ext cx="5838615" cy="4131164"/>
          </a:xfrm>
          <a:prstGeom prst="rect">
            <a:avLst/>
          </a:prstGeom>
        </p:spPr>
      </p:pic>
      <p:pic>
        <p:nvPicPr>
          <p:cNvPr id="19" name="route adjustment 7">
            <a:hlinkClick r:id="" action="ppaction://media"/>
            <a:extLst>
              <a:ext uri="{FF2B5EF4-FFF2-40B4-BE49-F238E27FC236}">
                <a16:creationId xmlns:a16="http://schemas.microsoft.com/office/drawing/2014/main" id="{05DF9757-9A11-CA4E-ECE4-C7B47636EB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16930" y="6161593"/>
            <a:ext cx="406400" cy="406400"/>
          </a:xfrm>
          <a:prstGeom prst="rect">
            <a:avLst/>
          </a:prstGeom>
        </p:spPr>
      </p:pic>
    </p:spTree>
    <p:extLst>
      <p:ext uri="{BB962C8B-B14F-4D97-AF65-F5344CB8AC3E}">
        <p14:creationId xmlns:p14="http://schemas.microsoft.com/office/powerpoint/2010/main" val="40074430"/>
      </p:ext>
    </p:extLst>
  </p:cSld>
  <p:clrMapOvr>
    <a:masterClrMapping/>
  </p:clrMapOvr>
  <mc:AlternateContent xmlns:mc="http://schemas.openxmlformats.org/markup-compatibility/2006" xmlns:p14="http://schemas.microsoft.com/office/powerpoint/2010/main">
    <mc:Choice Requires="p14">
      <p:transition spd="slow" p14:dur="2000" advTm="17937"/>
    </mc:Choice>
    <mc:Fallback xmlns="">
      <p:transition spd="slow" advTm="1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3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37624-0C94-6707-EF2F-79E5FCF4925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53B95F5-33EC-72D5-EBCE-8256477373EB}"/>
              </a:ext>
            </a:extLst>
          </p:cNvPr>
          <p:cNvGrpSpPr/>
          <p:nvPr/>
        </p:nvGrpSpPr>
        <p:grpSpPr>
          <a:xfrm>
            <a:off x="0" y="5172028"/>
            <a:ext cx="6208430" cy="1192765"/>
            <a:chOff x="-167332" y="4987104"/>
            <a:chExt cx="6208430" cy="1192765"/>
          </a:xfrm>
        </p:grpSpPr>
        <p:sp>
          <p:nvSpPr>
            <p:cNvPr id="5" name="Rectangle 4">
              <a:extLst>
                <a:ext uri="{FF2B5EF4-FFF2-40B4-BE49-F238E27FC236}">
                  <a16:creationId xmlns:a16="http://schemas.microsoft.com/office/drawing/2014/main" id="{68DBB2C1-78DF-0920-1680-94A1892BDFED}"/>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C5ABF61-02FD-C441-2097-7404EF0CE5B2}"/>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D09331A7-CA9A-4602-95D5-FC31DE5D2403}"/>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5A4AAF5C-F5B7-0788-12BD-E625EC9FFEF7}"/>
              </a:ext>
            </a:extLst>
          </p:cNvPr>
          <p:cNvSpPr>
            <a:spLocks noGrp="1"/>
          </p:cNvSpPr>
          <p:nvPr>
            <p:ph type="title"/>
          </p:nvPr>
        </p:nvSpPr>
        <p:spPr>
          <a:xfrm>
            <a:off x="311258" y="210142"/>
            <a:ext cx="5688983" cy="1325563"/>
          </a:xfrm>
        </p:spPr>
        <p:txBody>
          <a:bodyPr anchor="ctr">
            <a:normAutofit/>
          </a:bodyPr>
          <a:lstStyle/>
          <a:p>
            <a:r>
              <a:rPr lang="en-US"/>
              <a:t>Proposed Route Adjustment (cont.)</a:t>
            </a:r>
          </a:p>
        </p:txBody>
      </p:sp>
      <p:graphicFrame>
        <p:nvGraphicFramePr>
          <p:cNvPr id="15" name="Table 14">
            <a:extLst>
              <a:ext uri="{FF2B5EF4-FFF2-40B4-BE49-F238E27FC236}">
                <a16:creationId xmlns:a16="http://schemas.microsoft.com/office/drawing/2014/main" id="{73D11305-3C61-F135-08FA-E21D503F5DB9}"/>
              </a:ext>
            </a:extLst>
          </p:cNvPr>
          <p:cNvGraphicFramePr>
            <a:graphicFrameLocks noGrp="1"/>
          </p:cNvGraphicFramePr>
          <p:nvPr>
            <p:extLst>
              <p:ext uri="{D42A27DB-BD31-4B8C-83A1-F6EECF244321}">
                <p14:modId xmlns:p14="http://schemas.microsoft.com/office/powerpoint/2010/main" val="1157498159"/>
              </p:ext>
            </p:extLst>
          </p:nvPr>
        </p:nvGraphicFramePr>
        <p:xfrm>
          <a:off x="424113" y="1472321"/>
          <a:ext cx="5576128" cy="72503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228</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Louisville/Broomfield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bl>
          </a:graphicData>
        </a:graphic>
      </p:graphicFrame>
      <p:sp>
        <p:nvSpPr>
          <p:cNvPr id="16" name="Text Placeholder 6">
            <a:extLst>
              <a:ext uri="{FF2B5EF4-FFF2-40B4-BE49-F238E27FC236}">
                <a16:creationId xmlns:a16="http://schemas.microsoft.com/office/drawing/2014/main" id="{392AD262-C651-80E0-8576-5239439D4267}"/>
              </a:ext>
            </a:extLst>
          </p:cNvPr>
          <p:cNvSpPr>
            <a:spLocks noGrp="1"/>
          </p:cNvSpPr>
          <p:nvPr>
            <p:ph type="body" sz="quarter" idx="10"/>
          </p:nvPr>
        </p:nvSpPr>
        <p:spPr>
          <a:xfrm>
            <a:off x="403056" y="2196009"/>
            <a:ext cx="5597185" cy="2928026"/>
          </a:xfrm>
        </p:spPr>
        <p:txBody>
          <a:bodyPr>
            <a:noAutofit/>
          </a:bodyPr>
          <a:lstStyle/>
          <a:p>
            <a:pPr>
              <a:lnSpc>
                <a:spcPct val="115000"/>
              </a:lnSpc>
              <a:spcAft>
                <a:spcPts val="800"/>
              </a:spcAft>
            </a:pPr>
            <a:r>
              <a:rPr lang="en-US" sz="1800" kern="100">
                <a:effectLst/>
              </a:rPr>
              <a:t>Reroute Route 228 to serve US36 &amp; McCaslin Station</a:t>
            </a:r>
            <a:r>
              <a:rPr lang="en-US" sz="1800" kern="100"/>
              <a:t> </a:t>
            </a:r>
            <a:r>
              <a:rPr lang="en-US" sz="1800" kern="100">
                <a:effectLst/>
              </a:rPr>
              <a:t>to improve connections to nearby routes </a:t>
            </a:r>
          </a:p>
        </p:txBody>
      </p:sp>
      <p:pic>
        <p:nvPicPr>
          <p:cNvPr id="4" name="Graphic 3" descr="Route (Two Pins With A Path) with solid fill">
            <a:extLst>
              <a:ext uri="{FF2B5EF4-FFF2-40B4-BE49-F238E27FC236}">
                <a16:creationId xmlns:a16="http://schemas.microsoft.com/office/drawing/2014/main" id="{976BB405-F633-A082-46F3-46222B90081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983E841B-36CA-54CC-CD54-28E453A7F19B}"/>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88D2A411-931C-4EEA-6E5E-D251EE48A262}"/>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26</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1117C28C-B247-543C-1CE1-55A547B714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30D224D3-BECA-2808-DB7B-434416DF8EE0}"/>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4" name="Picture 13">
            <a:extLst>
              <a:ext uri="{FF2B5EF4-FFF2-40B4-BE49-F238E27FC236}">
                <a16:creationId xmlns:a16="http://schemas.microsoft.com/office/drawing/2014/main" id="{3A1B3339-99D3-90D9-E987-EC9ED49CE461}"/>
              </a:ext>
            </a:extLst>
          </p:cNvPr>
          <p:cNvPicPr>
            <a:picLocks noChangeAspect="1"/>
          </p:cNvPicPr>
          <p:nvPr/>
        </p:nvPicPr>
        <p:blipFill>
          <a:blip r:embed="rId8"/>
          <a:stretch>
            <a:fillRect/>
          </a:stretch>
        </p:blipFill>
        <p:spPr>
          <a:xfrm>
            <a:off x="7183446" y="459352"/>
            <a:ext cx="4741887" cy="5096955"/>
          </a:xfrm>
          <a:prstGeom prst="rect">
            <a:avLst/>
          </a:prstGeom>
        </p:spPr>
      </p:pic>
      <p:pic>
        <p:nvPicPr>
          <p:cNvPr id="17" name="route adjustment 8">
            <a:hlinkClick r:id="" action="ppaction://media"/>
            <a:extLst>
              <a:ext uri="{FF2B5EF4-FFF2-40B4-BE49-F238E27FC236}">
                <a16:creationId xmlns:a16="http://schemas.microsoft.com/office/drawing/2014/main" id="{538A89E1-9889-3F08-BF16-B5B70F4ADD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00907" y="6136315"/>
            <a:ext cx="406400" cy="406400"/>
          </a:xfrm>
          <a:prstGeom prst="rect">
            <a:avLst/>
          </a:prstGeom>
        </p:spPr>
      </p:pic>
    </p:spTree>
    <p:extLst>
      <p:ext uri="{BB962C8B-B14F-4D97-AF65-F5344CB8AC3E}">
        <p14:creationId xmlns:p14="http://schemas.microsoft.com/office/powerpoint/2010/main" val="27587414"/>
      </p:ext>
    </p:extLst>
  </p:cSld>
  <p:clrMapOvr>
    <a:masterClrMapping/>
  </p:clrMapOvr>
  <mc:AlternateContent xmlns:mc="http://schemas.openxmlformats.org/markup-compatibility/2006" xmlns:p14="http://schemas.microsoft.com/office/powerpoint/2010/main">
    <mc:Choice Requires="p14">
      <p:transition spd="slow" p14:dur="2000" advTm="36887"/>
    </mc:Choice>
    <mc:Fallback xmlns="">
      <p:transition spd="slow" advTm="3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8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41788-0241-B99E-67C6-3578CB14B13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95A15D0-122D-F052-BF17-85DE22D25EBF}"/>
              </a:ext>
            </a:extLst>
          </p:cNvPr>
          <p:cNvGrpSpPr/>
          <p:nvPr/>
        </p:nvGrpSpPr>
        <p:grpSpPr>
          <a:xfrm>
            <a:off x="0" y="5090748"/>
            <a:ext cx="6208430" cy="1192765"/>
            <a:chOff x="-167332" y="4987104"/>
            <a:chExt cx="6208430" cy="1192765"/>
          </a:xfrm>
        </p:grpSpPr>
        <p:sp>
          <p:nvSpPr>
            <p:cNvPr id="5" name="Rectangle 4">
              <a:extLst>
                <a:ext uri="{FF2B5EF4-FFF2-40B4-BE49-F238E27FC236}">
                  <a16:creationId xmlns:a16="http://schemas.microsoft.com/office/drawing/2014/main" id="{EDA52563-883B-8A12-6B4E-D7C0813ABA1D}"/>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1E6E8CC-B3C5-A8C9-A010-AB62C1C6DCA4}"/>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C0153D6B-84D1-8D3C-6FAF-3931128C873D}"/>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6C6D8750-E1D7-C45E-CF32-0054734BEB8C}"/>
              </a:ext>
            </a:extLst>
          </p:cNvPr>
          <p:cNvSpPr>
            <a:spLocks noGrp="1"/>
          </p:cNvSpPr>
          <p:nvPr>
            <p:ph type="title"/>
          </p:nvPr>
        </p:nvSpPr>
        <p:spPr>
          <a:xfrm>
            <a:off x="311258" y="210142"/>
            <a:ext cx="10515600" cy="1325563"/>
          </a:xfrm>
        </p:spPr>
        <p:txBody>
          <a:bodyPr anchor="ctr">
            <a:normAutofit/>
          </a:bodyPr>
          <a:lstStyle/>
          <a:p>
            <a:r>
              <a:rPr lang="en-US"/>
              <a:t>Proposed Route Adjustment (cont.)</a:t>
            </a:r>
          </a:p>
        </p:txBody>
      </p:sp>
      <p:graphicFrame>
        <p:nvGraphicFramePr>
          <p:cNvPr id="15" name="Table 14">
            <a:extLst>
              <a:ext uri="{FF2B5EF4-FFF2-40B4-BE49-F238E27FC236}">
                <a16:creationId xmlns:a16="http://schemas.microsoft.com/office/drawing/2014/main" id="{46D7ACB2-DF8D-D835-5AF6-EBF8C204893F}"/>
              </a:ext>
            </a:extLst>
          </p:cNvPr>
          <p:cNvGraphicFramePr>
            <a:graphicFrameLocks noGrp="1"/>
          </p:cNvGraphicFramePr>
          <p:nvPr>
            <p:extLst>
              <p:ext uri="{D42A27DB-BD31-4B8C-83A1-F6EECF244321}">
                <p14:modId xmlns:p14="http://schemas.microsoft.com/office/powerpoint/2010/main" val="3463417621"/>
              </p:ext>
            </p:extLst>
          </p:nvPr>
        </p:nvGraphicFramePr>
        <p:xfrm>
          <a:off x="424113" y="1472321"/>
          <a:ext cx="5576128" cy="72503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AB2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Boulder/DEN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bl>
          </a:graphicData>
        </a:graphic>
      </p:graphicFrame>
      <p:sp>
        <p:nvSpPr>
          <p:cNvPr id="16" name="Text Placeholder 6">
            <a:extLst>
              <a:ext uri="{FF2B5EF4-FFF2-40B4-BE49-F238E27FC236}">
                <a16:creationId xmlns:a16="http://schemas.microsoft.com/office/drawing/2014/main" id="{87AB7BCC-511E-FC01-06C8-4E3540E6A9C2}"/>
              </a:ext>
            </a:extLst>
          </p:cNvPr>
          <p:cNvSpPr>
            <a:spLocks noGrp="1"/>
          </p:cNvSpPr>
          <p:nvPr>
            <p:ph type="body" sz="quarter" idx="10"/>
          </p:nvPr>
        </p:nvSpPr>
        <p:spPr>
          <a:xfrm>
            <a:off x="403056" y="2196009"/>
            <a:ext cx="6000241" cy="2928026"/>
          </a:xfrm>
        </p:spPr>
        <p:txBody>
          <a:bodyPr vert="horz" lIns="91440" tIns="45720" rIns="91440" bIns="45720" rtlCol="0" anchor="t">
            <a:noAutofit/>
          </a:bodyPr>
          <a:lstStyle/>
          <a:p>
            <a:pPr>
              <a:lnSpc>
                <a:spcPct val="115000"/>
              </a:lnSpc>
              <a:spcAft>
                <a:spcPts val="800"/>
              </a:spcAft>
            </a:pPr>
            <a:r>
              <a:rPr lang="en-US" sz="1800" kern="100">
                <a:effectLst/>
                <a:latin typeface="Tahoma"/>
                <a:ea typeface="Aptos" panose="020B0004020202020204" pitchFamily="34" charset="0"/>
                <a:cs typeface="Times New Roman"/>
              </a:rPr>
              <a:t>Move weekday Route AB2 trips from Downtown Boulder Station to Boulder Junction Depot Square Station</a:t>
            </a:r>
          </a:p>
          <a:p>
            <a:pPr marL="0" indent="0">
              <a:lnSpc>
                <a:spcPct val="115000"/>
              </a:lnSpc>
              <a:spcAft>
                <a:spcPts val="800"/>
              </a:spcAft>
              <a:buNone/>
            </a:pPr>
            <a:endParaRPr lang="en-US" sz="1800" kern="100">
              <a:effectLst/>
            </a:endParaRPr>
          </a:p>
        </p:txBody>
      </p:sp>
      <p:pic>
        <p:nvPicPr>
          <p:cNvPr id="4" name="Graphic 3" descr="Route (Two Pins With A Path) with solid fill">
            <a:extLst>
              <a:ext uri="{FF2B5EF4-FFF2-40B4-BE49-F238E27FC236}">
                <a16:creationId xmlns:a16="http://schemas.microsoft.com/office/drawing/2014/main" id="{C3EE8ACD-DFF0-1004-5271-E172D397F9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98429E85-B8EB-0D22-D954-85DC2753F07D}"/>
              </a:ext>
            </a:extLst>
          </p:cNvPr>
          <p:cNvGrpSpPr/>
          <p:nvPr/>
        </p:nvGrpSpPr>
        <p:grpSpPr>
          <a:xfrm>
            <a:off x="368068" y="5652350"/>
            <a:ext cx="11589195" cy="870828"/>
            <a:chOff x="311258" y="5717331"/>
            <a:chExt cx="11589195" cy="870828"/>
          </a:xfrm>
        </p:grpSpPr>
        <p:sp>
          <p:nvSpPr>
            <p:cNvPr id="10" name="Slide Number Placeholder 4">
              <a:extLst>
                <a:ext uri="{FF2B5EF4-FFF2-40B4-BE49-F238E27FC236}">
                  <a16:creationId xmlns:a16="http://schemas.microsoft.com/office/drawing/2014/main" id="{8FF2D344-7CFE-9381-7562-50BA96C72C4F}"/>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27</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B8AFC297-11E1-45BD-16FC-63F99B877A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407E3AE3-5483-7069-C9F6-CD5F8E46DAA1}"/>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4" name="Picture 13">
            <a:extLst>
              <a:ext uri="{FF2B5EF4-FFF2-40B4-BE49-F238E27FC236}">
                <a16:creationId xmlns:a16="http://schemas.microsoft.com/office/drawing/2014/main" id="{CA7BDB1A-0E59-05DC-D5B5-DFC26116344C}"/>
              </a:ext>
            </a:extLst>
          </p:cNvPr>
          <p:cNvPicPr>
            <a:picLocks noChangeAspect="1"/>
          </p:cNvPicPr>
          <p:nvPr/>
        </p:nvPicPr>
        <p:blipFill>
          <a:blip r:embed="rId6"/>
          <a:stretch>
            <a:fillRect/>
          </a:stretch>
        </p:blipFill>
        <p:spPr>
          <a:xfrm>
            <a:off x="6792831" y="1462639"/>
            <a:ext cx="5164432" cy="3429000"/>
          </a:xfrm>
          <a:prstGeom prst="rect">
            <a:avLst/>
          </a:prstGeom>
        </p:spPr>
      </p:pic>
    </p:spTree>
    <p:extLst>
      <p:ext uri="{BB962C8B-B14F-4D97-AF65-F5344CB8AC3E}">
        <p14:creationId xmlns:p14="http://schemas.microsoft.com/office/powerpoint/2010/main" val="4008383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C598C-E8D3-CD6B-FDB3-D1A50F44136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EFDB12DC-68E7-632F-D35D-936E6E26EB0C}"/>
              </a:ext>
            </a:extLst>
          </p:cNvPr>
          <p:cNvGrpSpPr/>
          <p:nvPr/>
        </p:nvGrpSpPr>
        <p:grpSpPr>
          <a:xfrm>
            <a:off x="0" y="5172028"/>
            <a:ext cx="6208430" cy="1192765"/>
            <a:chOff x="-167332" y="4987104"/>
            <a:chExt cx="6208430" cy="1192765"/>
          </a:xfrm>
        </p:grpSpPr>
        <p:sp>
          <p:nvSpPr>
            <p:cNvPr id="5" name="Rectangle 4">
              <a:extLst>
                <a:ext uri="{FF2B5EF4-FFF2-40B4-BE49-F238E27FC236}">
                  <a16:creationId xmlns:a16="http://schemas.microsoft.com/office/drawing/2014/main" id="{9DC100A1-F76C-3B22-436D-05C724E16D99}"/>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93409BC-3C28-4A64-571F-A1D536993180}"/>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4FCEB645-C052-D2F7-118B-88667E084088}"/>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D777DF4B-A485-913A-0149-B943CABE14E6}"/>
              </a:ext>
            </a:extLst>
          </p:cNvPr>
          <p:cNvSpPr>
            <a:spLocks noGrp="1"/>
          </p:cNvSpPr>
          <p:nvPr>
            <p:ph type="title"/>
          </p:nvPr>
        </p:nvSpPr>
        <p:spPr>
          <a:xfrm>
            <a:off x="311258" y="210142"/>
            <a:ext cx="10515600" cy="1325563"/>
          </a:xfrm>
        </p:spPr>
        <p:txBody>
          <a:bodyPr anchor="ctr">
            <a:normAutofit/>
          </a:bodyPr>
          <a:lstStyle/>
          <a:p>
            <a:r>
              <a:rPr lang="en-US"/>
              <a:t>Proposed Route Adjustment (Boulder)</a:t>
            </a:r>
          </a:p>
        </p:txBody>
      </p:sp>
      <p:graphicFrame>
        <p:nvGraphicFramePr>
          <p:cNvPr id="15" name="Table 14">
            <a:extLst>
              <a:ext uri="{FF2B5EF4-FFF2-40B4-BE49-F238E27FC236}">
                <a16:creationId xmlns:a16="http://schemas.microsoft.com/office/drawing/2014/main" id="{6C07A8D7-D989-1F51-A716-112D101E8C9F}"/>
              </a:ext>
            </a:extLst>
          </p:cNvPr>
          <p:cNvGraphicFramePr>
            <a:graphicFrameLocks noGrp="1"/>
          </p:cNvGraphicFramePr>
          <p:nvPr>
            <p:extLst>
              <p:ext uri="{D42A27DB-BD31-4B8C-83A1-F6EECF244321}">
                <p14:modId xmlns:p14="http://schemas.microsoft.com/office/powerpoint/2010/main" val="3537338903"/>
              </p:ext>
            </p:extLst>
          </p:nvPr>
        </p:nvGraphicFramePr>
        <p:xfrm>
          <a:off x="424113" y="1472321"/>
          <a:ext cx="5576128" cy="72503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208</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Louisville/Broomfield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bl>
          </a:graphicData>
        </a:graphic>
      </p:graphicFrame>
      <p:sp>
        <p:nvSpPr>
          <p:cNvPr id="16" name="Text Placeholder 6">
            <a:extLst>
              <a:ext uri="{FF2B5EF4-FFF2-40B4-BE49-F238E27FC236}">
                <a16:creationId xmlns:a16="http://schemas.microsoft.com/office/drawing/2014/main" id="{492B7EAD-D17C-FE00-E20B-87D60D592F5E}"/>
              </a:ext>
            </a:extLst>
          </p:cNvPr>
          <p:cNvSpPr>
            <a:spLocks noGrp="1"/>
          </p:cNvSpPr>
          <p:nvPr>
            <p:ph type="body" sz="quarter" idx="10"/>
          </p:nvPr>
        </p:nvSpPr>
        <p:spPr>
          <a:xfrm>
            <a:off x="424114" y="2343679"/>
            <a:ext cx="5576128" cy="1559032"/>
          </a:xfrm>
        </p:spPr>
        <p:txBody>
          <a:bodyPr>
            <a:noAutofit/>
          </a:bodyPr>
          <a:lstStyle/>
          <a:p>
            <a:pPr>
              <a:lnSpc>
                <a:spcPct val="115000"/>
              </a:lnSpc>
              <a:spcAft>
                <a:spcPts val="800"/>
              </a:spcAft>
            </a:pPr>
            <a:r>
              <a:rPr lang="en-US" sz="1800" kern="100">
                <a:effectLst/>
              </a:rPr>
              <a:t>It is proposed to move Route 208 to a new gate at Downtown Boulder Station</a:t>
            </a:r>
          </a:p>
        </p:txBody>
      </p:sp>
      <p:pic>
        <p:nvPicPr>
          <p:cNvPr id="4" name="Graphic 3" descr="Route (Two Pins With A Path) with solid fill">
            <a:extLst>
              <a:ext uri="{FF2B5EF4-FFF2-40B4-BE49-F238E27FC236}">
                <a16:creationId xmlns:a16="http://schemas.microsoft.com/office/drawing/2014/main" id="{24F74B13-DF92-7972-3282-158DD14B8B5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A050B18C-E254-0104-4B57-CD61BCB5B332}"/>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FBFCE675-BB5B-DD87-074F-4518A20B2652}"/>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28</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B94FD070-C379-80FC-A7D1-4BEE770FAF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C0469ECF-DD8A-11A5-6D6E-208E232F08D9}"/>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4" name="Picture 13">
            <a:extLst>
              <a:ext uri="{FF2B5EF4-FFF2-40B4-BE49-F238E27FC236}">
                <a16:creationId xmlns:a16="http://schemas.microsoft.com/office/drawing/2014/main" id="{7F563F1C-91E9-390C-CF61-54E4E1AC7583}"/>
              </a:ext>
            </a:extLst>
          </p:cNvPr>
          <p:cNvPicPr>
            <a:picLocks noChangeAspect="1"/>
          </p:cNvPicPr>
          <p:nvPr/>
        </p:nvPicPr>
        <p:blipFill>
          <a:blip r:embed="rId7"/>
          <a:stretch>
            <a:fillRect/>
          </a:stretch>
        </p:blipFill>
        <p:spPr>
          <a:xfrm>
            <a:off x="6655920" y="1470967"/>
            <a:ext cx="5301343" cy="3701061"/>
          </a:xfrm>
          <a:prstGeom prst="rect">
            <a:avLst/>
          </a:prstGeom>
        </p:spPr>
      </p:pic>
    </p:spTree>
    <p:extLst>
      <p:ext uri="{BB962C8B-B14F-4D97-AF65-F5344CB8AC3E}">
        <p14:creationId xmlns:p14="http://schemas.microsoft.com/office/powerpoint/2010/main" val="785504516"/>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0D44A-950D-A27D-8AC8-EFD0CC25775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26476D9-56CA-E11D-AAFE-57FA6184734D}"/>
              </a:ext>
            </a:extLst>
          </p:cNvPr>
          <p:cNvGrpSpPr/>
          <p:nvPr/>
        </p:nvGrpSpPr>
        <p:grpSpPr>
          <a:xfrm>
            <a:off x="0" y="5172028"/>
            <a:ext cx="6208430" cy="1192765"/>
            <a:chOff x="-167332" y="4987104"/>
            <a:chExt cx="6208430" cy="1192765"/>
          </a:xfrm>
        </p:grpSpPr>
        <p:sp>
          <p:nvSpPr>
            <p:cNvPr id="5" name="Rectangle 4">
              <a:extLst>
                <a:ext uri="{FF2B5EF4-FFF2-40B4-BE49-F238E27FC236}">
                  <a16:creationId xmlns:a16="http://schemas.microsoft.com/office/drawing/2014/main" id="{9E00657E-5DDC-4310-9A16-66DC622C3CA5}"/>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D0EBAE9-71D1-BB50-A799-13AEFB314FD2}"/>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864943EA-C9F7-072E-32AB-47AF4312962D}"/>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C29DA0C3-D3E5-9B61-A2E7-D131435D4A38}"/>
              </a:ext>
            </a:extLst>
          </p:cNvPr>
          <p:cNvSpPr>
            <a:spLocks noGrp="1"/>
          </p:cNvSpPr>
          <p:nvPr>
            <p:ph type="title"/>
          </p:nvPr>
        </p:nvSpPr>
        <p:spPr>
          <a:xfrm>
            <a:off x="311258" y="210142"/>
            <a:ext cx="11456629" cy="1325563"/>
          </a:xfrm>
        </p:spPr>
        <p:txBody>
          <a:bodyPr anchor="ctr">
            <a:normAutofit/>
          </a:bodyPr>
          <a:lstStyle/>
          <a:p>
            <a:r>
              <a:rPr lang="en-US"/>
              <a:t>Proposed Route Adjustment (Boulder)</a:t>
            </a:r>
          </a:p>
        </p:txBody>
      </p:sp>
      <p:graphicFrame>
        <p:nvGraphicFramePr>
          <p:cNvPr id="15" name="Table 14">
            <a:extLst>
              <a:ext uri="{FF2B5EF4-FFF2-40B4-BE49-F238E27FC236}">
                <a16:creationId xmlns:a16="http://schemas.microsoft.com/office/drawing/2014/main" id="{BBC71681-D9D9-A010-2917-302DF58F2A2B}"/>
              </a:ext>
            </a:extLst>
          </p:cNvPr>
          <p:cNvGraphicFramePr>
            <a:graphicFrameLocks noGrp="1"/>
          </p:cNvGraphicFramePr>
          <p:nvPr>
            <p:extLst>
              <p:ext uri="{D42A27DB-BD31-4B8C-83A1-F6EECF244321}">
                <p14:modId xmlns:p14="http://schemas.microsoft.com/office/powerpoint/2010/main" val="473276020"/>
              </p:ext>
            </p:extLst>
          </p:nvPr>
        </p:nvGraphicFramePr>
        <p:xfrm>
          <a:off x="424113" y="1472321"/>
          <a:ext cx="5576128" cy="72503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225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Boulder/Lafayette via Baseline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14797395"/>
                  </a:ext>
                </a:extLst>
              </a:tr>
            </a:tbl>
          </a:graphicData>
        </a:graphic>
      </p:graphicFrame>
      <p:sp>
        <p:nvSpPr>
          <p:cNvPr id="16" name="Text Placeholder 6">
            <a:extLst>
              <a:ext uri="{FF2B5EF4-FFF2-40B4-BE49-F238E27FC236}">
                <a16:creationId xmlns:a16="http://schemas.microsoft.com/office/drawing/2014/main" id="{5CC1D3C3-7280-9589-789B-7868B0478B4F}"/>
              </a:ext>
            </a:extLst>
          </p:cNvPr>
          <p:cNvSpPr>
            <a:spLocks noGrp="1"/>
          </p:cNvSpPr>
          <p:nvPr>
            <p:ph type="body" sz="quarter" idx="10"/>
          </p:nvPr>
        </p:nvSpPr>
        <p:spPr>
          <a:xfrm>
            <a:off x="403056" y="2269611"/>
            <a:ext cx="5597185" cy="1559032"/>
          </a:xfrm>
        </p:spPr>
        <p:txBody>
          <a:bodyPr>
            <a:noAutofit/>
          </a:bodyPr>
          <a:lstStyle/>
          <a:p>
            <a:pPr>
              <a:lnSpc>
                <a:spcPct val="115000"/>
              </a:lnSpc>
              <a:spcAft>
                <a:spcPts val="800"/>
              </a:spcAft>
            </a:pPr>
            <a:r>
              <a:rPr lang="en-US" sz="1800" kern="100">
                <a:effectLst/>
              </a:rPr>
              <a:t>It is proposed to move </a:t>
            </a:r>
            <a:r>
              <a:rPr lang="en-US" sz="1800" kern="100"/>
              <a:t>R</a:t>
            </a:r>
            <a:r>
              <a:rPr lang="en-US" sz="1800" kern="100">
                <a:effectLst/>
              </a:rPr>
              <a:t>oute 225</a:t>
            </a:r>
            <a:r>
              <a:rPr lang="en-US" sz="1800" kern="100"/>
              <a:t> to a new gate at </a:t>
            </a:r>
            <a:r>
              <a:rPr lang="en-US" sz="1800" kern="100">
                <a:effectLst/>
              </a:rPr>
              <a:t>Downtown Boulder Station</a:t>
            </a:r>
          </a:p>
        </p:txBody>
      </p:sp>
      <p:pic>
        <p:nvPicPr>
          <p:cNvPr id="4" name="Graphic 3" descr="Route (Two Pins With A Path) with solid fill">
            <a:extLst>
              <a:ext uri="{FF2B5EF4-FFF2-40B4-BE49-F238E27FC236}">
                <a16:creationId xmlns:a16="http://schemas.microsoft.com/office/drawing/2014/main" id="{C3E13094-DCA6-0CE5-23F3-1846C5383C7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DE835EBF-B265-4148-B244-D1E94DE83376}"/>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40CF15C1-78A6-485F-DC00-65982B1C47D9}"/>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29</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657FD835-B6D7-3485-C27D-B633809E45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03823A2F-AA83-98C8-9070-E4CFFC557CE9}"/>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20" name="Picture 19">
            <a:extLst>
              <a:ext uri="{FF2B5EF4-FFF2-40B4-BE49-F238E27FC236}">
                <a16:creationId xmlns:a16="http://schemas.microsoft.com/office/drawing/2014/main" id="{B9559169-8E78-239B-EE24-FCEAA54B5DE6}"/>
              </a:ext>
            </a:extLst>
          </p:cNvPr>
          <p:cNvPicPr>
            <a:picLocks noChangeAspect="1"/>
          </p:cNvPicPr>
          <p:nvPr/>
        </p:nvPicPr>
        <p:blipFill>
          <a:blip r:embed="rId6"/>
          <a:stretch>
            <a:fillRect/>
          </a:stretch>
        </p:blipFill>
        <p:spPr>
          <a:xfrm>
            <a:off x="6108569" y="1472321"/>
            <a:ext cx="5848694" cy="4128490"/>
          </a:xfrm>
          <a:prstGeom prst="rect">
            <a:avLst/>
          </a:prstGeom>
        </p:spPr>
      </p:pic>
    </p:spTree>
    <p:extLst>
      <p:ext uri="{BB962C8B-B14F-4D97-AF65-F5344CB8AC3E}">
        <p14:creationId xmlns:p14="http://schemas.microsoft.com/office/powerpoint/2010/main" val="2204940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33FBF-F9ED-F4DD-1B8E-AEE6B8A477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448CC-DF36-E154-1110-3EACA90EDFF5}"/>
              </a:ext>
            </a:extLst>
          </p:cNvPr>
          <p:cNvSpPr>
            <a:spLocks noGrp="1"/>
          </p:cNvSpPr>
          <p:nvPr>
            <p:ph type="title"/>
          </p:nvPr>
        </p:nvSpPr>
        <p:spPr/>
        <p:txBody>
          <a:bodyPr/>
          <a:lstStyle/>
          <a:p>
            <a:r>
              <a:rPr lang="en-US"/>
              <a:t>Speed Restrictions Update</a:t>
            </a:r>
          </a:p>
        </p:txBody>
      </p:sp>
      <p:sp>
        <p:nvSpPr>
          <p:cNvPr id="7" name="Text Placeholder 6">
            <a:extLst>
              <a:ext uri="{FF2B5EF4-FFF2-40B4-BE49-F238E27FC236}">
                <a16:creationId xmlns:a16="http://schemas.microsoft.com/office/drawing/2014/main" id="{4D63D485-C98D-50E6-F3F9-FA0CA345097D}"/>
              </a:ext>
            </a:extLst>
          </p:cNvPr>
          <p:cNvSpPr>
            <a:spLocks noGrp="1"/>
          </p:cNvSpPr>
          <p:nvPr>
            <p:ph type="body" sz="quarter" idx="10"/>
          </p:nvPr>
        </p:nvSpPr>
        <p:spPr>
          <a:xfrm>
            <a:off x="311258" y="1632857"/>
            <a:ext cx="6420683" cy="3926695"/>
          </a:xfrm>
        </p:spPr>
        <p:txBody>
          <a:bodyPr vert="horz" lIns="91440" tIns="45720" rIns="91440" bIns="45720" rtlCol="0" anchor="t">
            <a:normAutofit lnSpcReduction="10000"/>
          </a:bodyPr>
          <a:lstStyle/>
          <a:p>
            <a:r>
              <a:rPr lang="en-US" sz="1800" b="0" i="0" u="none" strike="noStrike" baseline="0">
                <a:latin typeface="Tahoma" panose="020B0604030504040204" pitchFamily="34" charset="0"/>
              </a:rPr>
              <a:t>In May 2024, the agency began a more robust inspection process of its light rail system As areas of track were identified for maintenance, and depending on the issue, RTD implemented 10 mile-per-hour speed restrictions </a:t>
            </a:r>
          </a:p>
          <a:p>
            <a:pPr marR="0" algn="l"/>
            <a:r>
              <a:rPr lang="en-US" sz="1800" b="0" i="0" u="none" strike="noStrike" baseline="0">
                <a:latin typeface="Tahoma" panose="020B0604030504040204" pitchFamily="34" charset="0"/>
              </a:rPr>
              <a:t>Speed restrictions were lifted as track repair work is completed</a:t>
            </a:r>
          </a:p>
          <a:p>
            <a:pPr marR="0" algn="l"/>
            <a:r>
              <a:rPr lang="en-US" sz="1800" b="1" i="0" u="none" strike="noStrike" baseline="0">
                <a:latin typeface="Tahoma" panose="020B0604030504040204" pitchFamily="34" charset="0"/>
              </a:rPr>
              <a:t>31 of the 31 speed restrictions implemented over the last year have been fully eliminated from the system</a:t>
            </a:r>
            <a:endParaRPr lang="en-US" sz="1800" b="0" i="0" u="none" strike="noStrike" baseline="0">
              <a:latin typeface="Tahoma" panose="020B0604030504040204" pitchFamily="34" charset="0"/>
            </a:endParaRPr>
          </a:p>
          <a:p>
            <a:pPr marR="0" algn="l"/>
            <a:r>
              <a:rPr lang="en-US" sz="1800" b="0" i="0" u="none" strike="noStrike" baseline="0">
                <a:latin typeface="Tahoma" panose="020B0604030504040204" pitchFamily="34" charset="0"/>
              </a:rPr>
              <a:t>Due to the aging rail network, temporary speed restrictions will continue to be implemented to allow for preventative maintenance work</a:t>
            </a:r>
          </a:p>
          <a:p>
            <a:pPr marL="238125" indent="-238125">
              <a:lnSpc>
                <a:spcPct val="110000"/>
              </a:lnSpc>
              <a:spcBef>
                <a:spcPts val="600"/>
              </a:spcBef>
              <a:spcAft>
                <a:spcPts val="600"/>
              </a:spcAft>
            </a:pPr>
            <a:endParaRPr lang="en-US" sz="1800">
              <a:latin typeface="Tahoma"/>
              <a:ea typeface="Tahoma"/>
              <a:cs typeface="Tahoma"/>
            </a:endParaRPr>
          </a:p>
        </p:txBody>
      </p:sp>
      <p:grpSp>
        <p:nvGrpSpPr>
          <p:cNvPr id="3" name="Group 2">
            <a:extLst>
              <a:ext uri="{FF2B5EF4-FFF2-40B4-BE49-F238E27FC236}">
                <a16:creationId xmlns:a16="http://schemas.microsoft.com/office/drawing/2014/main" id="{3FE60849-C6BD-36CE-0FCF-5E30C8825061}"/>
              </a:ext>
            </a:extLst>
          </p:cNvPr>
          <p:cNvGrpSpPr/>
          <p:nvPr/>
        </p:nvGrpSpPr>
        <p:grpSpPr>
          <a:xfrm>
            <a:off x="311258" y="5717331"/>
            <a:ext cx="11589195" cy="870828"/>
            <a:chOff x="311258" y="5717331"/>
            <a:chExt cx="11589195" cy="870828"/>
          </a:xfrm>
        </p:grpSpPr>
        <p:sp>
          <p:nvSpPr>
            <p:cNvPr id="4" name="Slide Number Placeholder 4">
              <a:extLst>
                <a:ext uri="{FF2B5EF4-FFF2-40B4-BE49-F238E27FC236}">
                  <a16:creationId xmlns:a16="http://schemas.microsoft.com/office/drawing/2014/main" id="{361FA0EE-0380-A926-A84E-D4E9AA7EF8AB}"/>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red background with white text&#10;&#10;Description automatically generated with medium confidence">
              <a:extLst>
                <a:ext uri="{FF2B5EF4-FFF2-40B4-BE49-F238E27FC236}">
                  <a16:creationId xmlns:a16="http://schemas.microsoft.com/office/drawing/2014/main" id="{D3AF6691-38EF-57D2-EA00-84BDEF1F50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9" name="Date Placeholder 3">
              <a:extLst>
                <a:ext uri="{FF2B5EF4-FFF2-40B4-BE49-F238E27FC236}">
                  <a16:creationId xmlns:a16="http://schemas.microsoft.com/office/drawing/2014/main" id="{CF22EF5D-E972-EBD0-73B4-E5B4017E17B4}"/>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sp>
        <p:nvSpPr>
          <p:cNvPr id="12" name="Rectangle 11">
            <a:extLst>
              <a:ext uri="{FF2B5EF4-FFF2-40B4-BE49-F238E27FC236}">
                <a16:creationId xmlns:a16="http://schemas.microsoft.com/office/drawing/2014/main" id="{ABF1D0F4-A55A-F1DA-69A7-F3B465587918}"/>
              </a:ext>
            </a:extLst>
          </p:cNvPr>
          <p:cNvSpPr/>
          <p:nvPr/>
        </p:nvSpPr>
        <p:spPr>
          <a:xfrm>
            <a:off x="-1" y="5158666"/>
            <a:ext cx="6733309" cy="741680"/>
          </a:xfrm>
          <a:prstGeom prst="rect">
            <a:avLst/>
          </a:prstGeom>
          <a:solidFill>
            <a:srgbClr val="002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875C40B-2FAB-2A0F-E2BE-B773AE17B60D}"/>
              </a:ext>
            </a:extLst>
          </p:cNvPr>
          <p:cNvSpPr txBox="1"/>
          <p:nvPr/>
        </p:nvSpPr>
        <p:spPr>
          <a:xfrm>
            <a:off x="924560" y="5344840"/>
            <a:ext cx="5682966" cy="384721"/>
          </a:xfrm>
          <a:prstGeom prst="rect">
            <a:avLst/>
          </a:prstGeom>
          <a:noFill/>
        </p:spPr>
        <p:txBody>
          <a:bodyPr wrap="none" rtlCol="0">
            <a:spAutoFit/>
          </a:bodyPr>
          <a:lstStyle/>
          <a:p>
            <a:r>
              <a:rPr lang="en-US" sz="1900" b="1">
                <a:solidFill>
                  <a:schemeClr val="bg1"/>
                </a:solidFill>
                <a:latin typeface="Tahoma" panose="020B0604030504040204" pitchFamily="34" charset="0"/>
                <a:ea typeface="Tahoma" panose="020B0604030504040204" pitchFamily="34" charset="0"/>
                <a:cs typeface="Tahoma" panose="020B0604030504040204" pitchFamily="34" charset="0"/>
              </a:rPr>
              <a:t> rtd-denver.com/light-rail-speed-restrictions</a:t>
            </a:r>
          </a:p>
        </p:txBody>
      </p:sp>
      <p:pic>
        <p:nvPicPr>
          <p:cNvPr id="14" name="Graphic 13" descr="Cursor with solid fill">
            <a:extLst>
              <a:ext uri="{FF2B5EF4-FFF2-40B4-BE49-F238E27FC236}">
                <a16:creationId xmlns:a16="http://schemas.microsoft.com/office/drawing/2014/main" id="{5ED5AB1B-B041-F659-D5EC-D54D087893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981" y="5249875"/>
            <a:ext cx="559262" cy="559262"/>
          </a:xfrm>
          <a:prstGeom prst="rect">
            <a:avLst/>
          </a:prstGeom>
        </p:spPr>
      </p:pic>
      <p:pic>
        <p:nvPicPr>
          <p:cNvPr id="16" name="Picture 15" descr="A picture containing sky, outdoor, road, several&#10;&#10;AI-generated content may be incorrect.">
            <a:extLst>
              <a:ext uri="{FF2B5EF4-FFF2-40B4-BE49-F238E27FC236}">
                <a16:creationId xmlns:a16="http://schemas.microsoft.com/office/drawing/2014/main" id="{26A58917-7070-3080-D19B-CC65D649C83B}"/>
              </a:ext>
            </a:extLst>
          </p:cNvPr>
          <p:cNvPicPr>
            <a:picLocks noChangeAspect="1"/>
          </p:cNvPicPr>
          <p:nvPr/>
        </p:nvPicPr>
        <p:blipFill>
          <a:blip r:embed="rId8"/>
          <a:stretch>
            <a:fillRect/>
          </a:stretch>
        </p:blipFill>
        <p:spPr>
          <a:xfrm>
            <a:off x="6731941" y="1053029"/>
            <a:ext cx="5027243" cy="3355685"/>
          </a:xfrm>
          <a:prstGeom prst="rect">
            <a:avLst/>
          </a:prstGeom>
        </p:spPr>
      </p:pic>
      <p:pic>
        <p:nvPicPr>
          <p:cNvPr id="5" name="Speed Restrictions">
            <a:hlinkClick r:id="" action="ppaction://media"/>
            <a:extLst>
              <a:ext uri="{FF2B5EF4-FFF2-40B4-BE49-F238E27FC236}">
                <a16:creationId xmlns:a16="http://schemas.microsoft.com/office/drawing/2014/main" id="{F5B9E533-AD9E-589F-9DF3-51CAE9E102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87482" y="6201463"/>
            <a:ext cx="406400" cy="406400"/>
          </a:xfrm>
          <a:prstGeom prst="rect">
            <a:avLst/>
          </a:prstGeom>
        </p:spPr>
      </p:pic>
    </p:spTree>
    <p:extLst>
      <p:ext uri="{BB962C8B-B14F-4D97-AF65-F5344CB8AC3E}">
        <p14:creationId xmlns:p14="http://schemas.microsoft.com/office/powerpoint/2010/main" val="3450583285"/>
      </p:ext>
    </p:extLst>
  </p:cSld>
  <p:clrMapOvr>
    <a:masterClrMapping/>
  </p:clrMapOvr>
  <mc:AlternateContent xmlns:mc="http://schemas.openxmlformats.org/markup-compatibility/2006" xmlns:p14="http://schemas.microsoft.com/office/powerpoint/2010/main">
    <mc:Choice Requires="p14">
      <p:transition spd="slow" p14:dur="2000" advTm="37117"/>
    </mc:Choice>
    <mc:Fallback xmlns="">
      <p:transition spd="slow" advTm="37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27B2C-B903-71A9-D254-20FC8677251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B69AAFB-294B-5651-778B-6327B35CB51D}"/>
              </a:ext>
            </a:extLst>
          </p:cNvPr>
          <p:cNvGrpSpPr/>
          <p:nvPr/>
        </p:nvGrpSpPr>
        <p:grpSpPr>
          <a:xfrm>
            <a:off x="0" y="5172028"/>
            <a:ext cx="6208430" cy="1192765"/>
            <a:chOff x="-167332" y="4987104"/>
            <a:chExt cx="6208430" cy="1192765"/>
          </a:xfrm>
        </p:grpSpPr>
        <p:sp>
          <p:nvSpPr>
            <p:cNvPr id="5" name="Rectangle 4">
              <a:extLst>
                <a:ext uri="{FF2B5EF4-FFF2-40B4-BE49-F238E27FC236}">
                  <a16:creationId xmlns:a16="http://schemas.microsoft.com/office/drawing/2014/main" id="{C164EC63-73F7-BD0F-D0C1-C02D728402A8}"/>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E768793-3B3F-3EE9-23F9-F104562E9E49}"/>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0CDEA825-3EAC-88C5-A04B-FBFF7BBB3FEC}"/>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6E0AF724-8078-25A8-B4DC-EE309955E8E4}"/>
              </a:ext>
            </a:extLst>
          </p:cNvPr>
          <p:cNvSpPr>
            <a:spLocks noGrp="1"/>
          </p:cNvSpPr>
          <p:nvPr>
            <p:ph type="title"/>
          </p:nvPr>
        </p:nvSpPr>
        <p:spPr>
          <a:xfrm>
            <a:off x="311258" y="210142"/>
            <a:ext cx="10515600" cy="1325563"/>
          </a:xfrm>
        </p:spPr>
        <p:txBody>
          <a:bodyPr anchor="ctr">
            <a:normAutofit/>
          </a:bodyPr>
          <a:lstStyle/>
          <a:p>
            <a:r>
              <a:rPr lang="en-US"/>
              <a:t>Proposed Route Adjustment (Boulder)</a:t>
            </a:r>
          </a:p>
        </p:txBody>
      </p:sp>
      <p:graphicFrame>
        <p:nvGraphicFramePr>
          <p:cNvPr id="15" name="Table 14">
            <a:extLst>
              <a:ext uri="{FF2B5EF4-FFF2-40B4-BE49-F238E27FC236}">
                <a16:creationId xmlns:a16="http://schemas.microsoft.com/office/drawing/2014/main" id="{797161AD-18D4-35D2-159C-6FCB6E9D97E5}"/>
              </a:ext>
            </a:extLst>
          </p:cNvPr>
          <p:cNvGraphicFramePr>
            <a:graphicFrameLocks noGrp="1"/>
          </p:cNvGraphicFramePr>
          <p:nvPr>
            <p:extLst>
              <p:ext uri="{D42A27DB-BD31-4B8C-83A1-F6EECF244321}">
                <p14:modId xmlns:p14="http://schemas.microsoft.com/office/powerpoint/2010/main" val="510329723"/>
              </p:ext>
            </p:extLst>
          </p:nvPr>
        </p:nvGraphicFramePr>
        <p:xfrm>
          <a:off x="424113" y="1472321"/>
          <a:ext cx="5576128" cy="726707"/>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360947">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DASH</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Boulder/Lafayette via Louisville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47109470"/>
                  </a:ext>
                </a:extLst>
              </a:tr>
            </a:tbl>
          </a:graphicData>
        </a:graphic>
      </p:graphicFrame>
      <p:sp>
        <p:nvSpPr>
          <p:cNvPr id="16" name="Text Placeholder 6">
            <a:extLst>
              <a:ext uri="{FF2B5EF4-FFF2-40B4-BE49-F238E27FC236}">
                <a16:creationId xmlns:a16="http://schemas.microsoft.com/office/drawing/2014/main" id="{9763D50B-8D93-6C90-F19A-49B7CF5CC3F9}"/>
              </a:ext>
            </a:extLst>
          </p:cNvPr>
          <p:cNvSpPr>
            <a:spLocks noGrp="1"/>
          </p:cNvSpPr>
          <p:nvPr>
            <p:ph type="body" sz="quarter" idx="10"/>
          </p:nvPr>
        </p:nvSpPr>
        <p:spPr>
          <a:xfrm>
            <a:off x="403056" y="2412068"/>
            <a:ext cx="5597185" cy="1559032"/>
          </a:xfrm>
        </p:spPr>
        <p:txBody>
          <a:bodyPr>
            <a:noAutofit/>
          </a:bodyPr>
          <a:lstStyle/>
          <a:p>
            <a:pPr>
              <a:lnSpc>
                <a:spcPct val="115000"/>
              </a:lnSpc>
              <a:spcAft>
                <a:spcPts val="800"/>
              </a:spcAft>
            </a:pPr>
            <a:r>
              <a:rPr lang="en-US" sz="1800" kern="100" dirty="0">
                <a:effectLst/>
              </a:rPr>
              <a:t>It is proposed to move routes 208, 225, DASH, and JUMP to new gates at Downtown Boulder Station</a:t>
            </a:r>
          </a:p>
        </p:txBody>
      </p:sp>
      <p:pic>
        <p:nvPicPr>
          <p:cNvPr id="4" name="Graphic 3" descr="Route (Two Pins With A Path) with solid fill">
            <a:extLst>
              <a:ext uri="{FF2B5EF4-FFF2-40B4-BE49-F238E27FC236}">
                <a16:creationId xmlns:a16="http://schemas.microsoft.com/office/drawing/2014/main" id="{8A07A3AB-DA03-CAE7-EF01-6051FAFF67A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9048B14C-96FC-3986-E9F8-6F22430BEC3D}"/>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D76B38EB-9D5E-8AED-5423-CB2E33B03BC7}"/>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30</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6F5F879B-8705-6F87-29C6-80E1BF241D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AD0C05F5-25C2-5717-AD14-7637B19872F6}"/>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3" name="Route adjustment 9">
            <a:hlinkClick r:id="" action="ppaction://media"/>
            <a:extLst>
              <a:ext uri="{FF2B5EF4-FFF2-40B4-BE49-F238E27FC236}">
                <a16:creationId xmlns:a16="http://schemas.microsoft.com/office/drawing/2014/main" id="{A6EE0385-85B8-928F-A0DA-9E6F02E489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90331" y="6241458"/>
            <a:ext cx="406400" cy="406400"/>
          </a:xfrm>
          <a:prstGeom prst="rect">
            <a:avLst/>
          </a:prstGeom>
        </p:spPr>
      </p:pic>
      <p:pic>
        <p:nvPicPr>
          <p:cNvPr id="17" name="Picture 16" descr="A picture containing text, ground, chair, outdoor&#10;&#10;AI-generated content may be incorrect.">
            <a:extLst>
              <a:ext uri="{FF2B5EF4-FFF2-40B4-BE49-F238E27FC236}">
                <a16:creationId xmlns:a16="http://schemas.microsoft.com/office/drawing/2014/main" id="{49018B64-E615-7D6D-3A24-9B1406638F3C}"/>
              </a:ext>
            </a:extLst>
          </p:cNvPr>
          <p:cNvPicPr>
            <a:picLocks noChangeAspect="1"/>
          </p:cNvPicPr>
          <p:nvPr/>
        </p:nvPicPr>
        <p:blipFill>
          <a:blip r:embed="rId9"/>
          <a:stretch>
            <a:fillRect/>
          </a:stretch>
        </p:blipFill>
        <p:spPr>
          <a:xfrm>
            <a:off x="6208479" y="1472321"/>
            <a:ext cx="5748784" cy="2874392"/>
          </a:xfrm>
          <a:prstGeom prst="rect">
            <a:avLst/>
          </a:prstGeom>
        </p:spPr>
      </p:pic>
    </p:spTree>
    <p:extLst>
      <p:ext uri="{BB962C8B-B14F-4D97-AF65-F5344CB8AC3E}">
        <p14:creationId xmlns:p14="http://schemas.microsoft.com/office/powerpoint/2010/main" val="3179122230"/>
      </p:ext>
    </p:extLst>
  </p:cSld>
  <p:clrMapOvr>
    <a:masterClrMapping/>
  </p:clrMapOvr>
  <mc:AlternateContent xmlns:mc="http://schemas.openxmlformats.org/markup-compatibility/2006" xmlns:p14="http://schemas.microsoft.com/office/powerpoint/2010/main">
    <mc:Choice Requires="p14">
      <p:transition spd="slow" p14:dur="2000" advTm="46312"/>
    </mc:Choice>
    <mc:Fallback xmlns="">
      <p:transition spd="slow" advTm="4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1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3AB7D-0E46-FC3E-07B1-0244F5BF7E7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957CB78-29B8-637B-383E-7DEC7B7561F7}"/>
              </a:ext>
            </a:extLst>
          </p:cNvPr>
          <p:cNvGrpSpPr/>
          <p:nvPr/>
        </p:nvGrpSpPr>
        <p:grpSpPr>
          <a:xfrm>
            <a:off x="0" y="5172028"/>
            <a:ext cx="6208430" cy="1192765"/>
            <a:chOff x="-167332" y="4987104"/>
            <a:chExt cx="6208430" cy="1192765"/>
          </a:xfrm>
        </p:grpSpPr>
        <p:sp>
          <p:nvSpPr>
            <p:cNvPr id="5" name="Rectangle 4">
              <a:extLst>
                <a:ext uri="{FF2B5EF4-FFF2-40B4-BE49-F238E27FC236}">
                  <a16:creationId xmlns:a16="http://schemas.microsoft.com/office/drawing/2014/main" id="{6A9028E0-B7FA-7250-C956-D549A6BA4E46}"/>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465B54A-670E-9AFA-50FB-8773793E990B}"/>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4038C952-3094-AC93-FBDD-486CED81B4B5}"/>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80CC3E2E-DAE3-8B5A-154D-56D3EC66A7A3}"/>
              </a:ext>
            </a:extLst>
          </p:cNvPr>
          <p:cNvSpPr>
            <a:spLocks noGrp="1"/>
          </p:cNvSpPr>
          <p:nvPr>
            <p:ph type="title"/>
          </p:nvPr>
        </p:nvSpPr>
        <p:spPr>
          <a:xfrm>
            <a:off x="311258" y="210142"/>
            <a:ext cx="10515600" cy="1325563"/>
          </a:xfrm>
        </p:spPr>
        <p:txBody>
          <a:bodyPr anchor="ctr">
            <a:normAutofit/>
          </a:bodyPr>
          <a:lstStyle/>
          <a:p>
            <a:r>
              <a:rPr lang="en-US"/>
              <a:t>Proposed Route Adjustment (Boulder)</a:t>
            </a:r>
          </a:p>
        </p:txBody>
      </p:sp>
      <p:graphicFrame>
        <p:nvGraphicFramePr>
          <p:cNvPr id="15" name="Table 14">
            <a:extLst>
              <a:ext uri="{FF2B5EF4-FFF2-40B4-BE49-F238E27FC236}">
                <a16:creationId xmlns:a16="http://schemas.microsoft.com/office/drawing/2014/main" id="{ECD0D35B-9A6F-6441-42CE-41BF81E7BE9D}"/>
              </a:ext>
            </a:extLst>
          </p:cNvPr>
          <p:cNvGraphicFramePr>
            <a:graphicFrameLocks noGrp="1"/>
          </p:cNvGraphicFramePr>
          <p:nvPr>
            <p:extLst>
              <p:ext uri="{D42A27DB-BD31-4B8C-83A1-F6EECF244321}">
                <p14:modId xmlns:p14="http://schemas.microsoft.com/office/powerpoint/2010/main" val="972196690"/>
              </p:ext>
            </p:extLst>
          </p:nvPr>
        </p:nvGraphicFramePr>
        <p:xfrm>
          <a:off x="424113" y="1472321"/>
          <a:ext cx="5576128" cy="725036"/>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JUMP</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Boulder/Lafayette/Erie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55358126"/>
                  </a:ext>
                </a:extLst>
              </a:tr>
            </a:tbl>
          </a:graphicData>
        </a:graphic>
      </p:graphicFrame>
      <p:sp>
        <p:nvSpPr>
          <p:cNvPr id="16" name="Text Placeholder 6">
            <a:extLst>
              <a:ext uri="{FF2B5EF4-FFF2-40B4-BE49-F238E27FC236}">
                <a16:creationId xmlns:a16="http://schemas.microsoft.com/office/drawing/2014/main" id="{BBBEFF6E-A2DC-C4F4-6A4A-DB8EC3DF0D1F}"/>
              </a:ext>
            </a:extLst>
          </p:cNvPr>
          <p:cNvSpPr>
            <a:spLocks noGrp="1"/>
          </p:cNvSpPr>
          <p:nvPr>
            <p:ph type="body" sz="quarter" idx="10"/>
          </p:nvPr>
        </p:nvSpPr>
        <p:spPr>
          <a:xfrm>
            <a:off x="403056" y="3565003"/>
            <a:ext cx="5597185" cy="1559032"/>
          </a:xfrm>
        </p:spPr>
        <p:txBody>
          <a:bodyPr>
            <a:noAutofit/>
          </a:bodyPr>
          <a:lstStyle/>
          <a:p>
            <a:pPr>
              <a:lnSpc>
                <a:spcPct val="115000"/>
              </a:lnSpc>
              <a:spcAft>
                <a:spcPts val="800"/>
              </a:spcAft>
            </a:pPr>
            <a:r>
              <a:rPr lang="en-US" sz="1800" kern="100">
                <a:effectLst/>
              </a:rPr>
              <a:t>It is proposed to move routes 208, 225, DASH, and JUMP to new gates at Downtown Boulder Station</a:t>
            </a:r>
          </a:p>
        </p:txBody>
      </p:sp>
      <p:pic>
        <p:nvPicPr>
          <p:cNvPr id="4" name="Graphic 3" descr="Route (Two Pins With A Path) with solid fill">
            <a:extLst>
              <a:ext uri="{FF2B5EF4-FFF2-40B4-BE49-F238E27FC236}">
                <a16:creationId xmlns:a16="http://schemas.microsoft.com/office/drawing/2014/main" id="{E6FDA772-C218-FE5D-573F-44ABA58C941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D3D389A9-1F0E-64F2-4BFB-3BF3E12DA5AB}"/>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5302CE12-956A-D899-89E8-DCFECDC89A92}"/>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31</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75ED8ADF-7E21-EF24-9C9C-B71EAC298F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7C2AED1A-86D6-8DE0-D738-059A94F0B4B4}"/>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4" name="Picture 13">
            <a:extLst>
              <a:ext uri="{FF2B5EF4-FFF2-40B4-BE49-F238E27FC236}">
                <a16:creationId xmlns:a16="http://schemas.microsoft.com/office/drawing/2014/main" id="{F70E547E-4586-776E-8CB9-5227E4FE3CD6}"/>
              </a:ext>
            </a:extLst>
          </p:cNvPr>
          <p:cNvPicPr>
            <a:picLocks noChangeAspect="1"/>
          </p:cNvPicPr>
          <p:nvPr/>
        </p:nvPicPr>
        <p:blipFill>
          <a:blip r:embed="rId6"/>
          <a:stretch>
            <a:fillRect/>
          </a:stretch>
        </p:blipFill>
        <p:spPr>
          <a:xfrm>
            <a:off x="6181631" y="1472321"/>
            <a:ext cx="5775632" cy="4083270"/>
          </a:xfrm>
          <a:prstGeom prst="rect">
            <a:avLst/>
          </a:prstGeom>
        </p:spPr>
      </p:pic>
    </p:spTree>
    <p:extLst>
      <p:ext uri="{BB962C8B-B14F-4D97-AF65-F5344CB8AC3E}">
        <p14:creationId xmlns:p14="http://schemas.microsoft.com/office/powerpoint/2010/main" val="1167678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64DC6E-C443-0138-DF26-46282B7367E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241490E-3F3D-B972-FF45-224CD22A9365}"/>
              </a:ext>
            </a:extLst>
          </p:cNvPr>
          <p:cNvGrpSpPr/>
          <p:nvPr/>
        </p:nvGrpSpPr>
        <p:grpSpPr>
          <a:xfrm>
            <a:off x="0" y="5172028"/>
            <a:ext cx="6208430" cy="1192765"/>
            <a:chOff x="-167332" y="4987104"/>
            <a:chExt cx="6208430" cy="1192765"/>
          </a:xfrm>
        </p:grpSpPr>
        <p:sp>
          <p:nvSpPr>
            <p:cNvPr id="5" name="Rectangle 4">
              <a:extLst>
                <a:ext uri="{FF2B5EF4-FFF2-40B4-BE49-F238E27FC236}">
                  <a16:creationId xmlns:a16="http://schemas.microsoft.com/office/drawing/2014/main" id="{7B246099-AEFE-54F4-5A6D-3BAEFC088A0E}"/>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67897F2-75C0-D55E-DF3D-ADEC9A27557D}"/>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F78FAFDA-EC14-C149-B139-83FEE126CCE7}"/>
                </a:ext>
              </a:extLst>
            </p:cNvPr>
            <p:cNvSpPr txBox="1">
              <a:spLocks/>
            </p:cNvSpPr>
            <p:nvPr/>
          </p:nvSpPr>
          <p:spPr>
            <a:xfrm>
              <a:off x="1299211" y="5328448"/>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31D3C881-D0A1-66FB-CAFD-E60C56C190B3}"/>
              </a:ext>
            </a:extLst>
          </p:cNvPr>
          <p:cNvSpPr>
            <a:spLocks noGrp="1"/>
          </p:cNvSpPr>
          <p:nvPr>
            <p:ph type="title"/>
          </p:nvPr>
        </p:nvSpPr>
        <p:spPr>
          <a:xfrm>
            <a:off x="311258" y="210142"/>
            <a:ext cx="10515600" cy="1325563"/>
          </a:xfrm>
        </p:spPr>
        <p:txBody>
          <a:bodyPr anchor="ctr">
            <a:normAutofit/>
          </a:bodyPr>
          <a:lstStyle/>
          <a:p>
            <a:r>
              <a:rPr lang="en-US"/>
              <a:t>Proposed Route Adjustment (cont.)</a:t>
            </a:r>
          </a:p>
        </p:txBody>
      </p:sp>
      <p:graphicFrame>
        <p:nvGraphicFramePr>
          <p:cNvPr id="15" name="Table 14">
            <a:extLst>
              <a:ext uri="{FF2B5EF4-FFF2-40B4-BE49-F238E27FC236}">
                <a16:creationId xmlns:a16="http://schemas.microsoft.com/office/drawing/2014/main" id="{3511B344-6B4A-1BE7-184E-BC05F2FE1D58}"/>
              </a:ext>
            </a:extLst>
          </p:cNvPr>
          <p:cNvGraphicFramePr>
            <a:graphicFrameLocks noGrp="1"/>
          </p:cNvGraphicFramePr>
          <p:nvPr>
            <p:extLst>
              <p:ext uri="{D42A27DB-BD31-4B8C-83A1-F6EECF244321}">
                <p14:modId xmlns:p14="http://schemas.microsoft.com/office/powerpoint/2010/main" val="2031426637"/>
              </p:ext>
            </p:extLst>
          </p:nvPr>
        </p:nvGraphicFramePr>
        <p:xfrm>
          <a:off x="424113" y="1472321"/>
          <a:ext cx="5576128" cy="1084312"/>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BOLT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Boulder/Longmont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LD1</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Longmont/Denver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38779235"/>
                  </a:ext>
                </a:extLst>
              </a:tr>
            </a:tbl>
          </a:graphicData>
        </a:graphic>
      </p:graphicFrame>
      <p:sp>
        <p:nvSpPr>
          <p:cNvPr id="16" name="Text Placeholder 6">
            <a:extLst>
              <a:ext uri="{FF2B5EF4-FFF2-40B4-BE49-F238E27FC236}">
                <a16:creationId xmlns:a16="http://schemas.microsoft.com/office/drawing/2014/main" id="{048ABE14-E396-C86F-BD4B-A48F60C02E08}"/>
              </a:ext>
            </a:extLst>
          </p:cNvPr>
          <p:cNvSpPr>
            <a:spLocks noGrp="1"/>
          </p:cNvSpPr>
          <p:nvPr>
            <p:ph type="body" sz="quarter" idx="10"/>
          </p:nvPr>
        </p:nvSpPr>
        <p:spPr>
          <a:xfrm>
            <a:off x="403056" y="2720737"/>
            <a:ext cx="5597185" cy="1950543"/>
          </a:xfrm>
        </p:spPr>
        <p:txBody>
          <a:bodyPr>
            <a:noAutofit/>
          </a:bodyPr>
          <a:lstStyle/>
          <a:p>
            <a:pPr>
              <a:lnSpc>
                <a:spcPct val="115000"/>
              </a:lnSpc>
              <a:spcAft>
                <a:spcPts val="800"/>
              </a:spcAft>
            </a:pPr>
            <a:r>
              <a:rPr lang="en-US" sz="1800" kern="100">
                <a:effectLst/>
              </a:rPr>
              <a:t>It is proposed to reroute these routes </a:t>
            </a:r>
            <a:r>
              <a:rPr lang="en-US" sz="1800">
                <a:effectLst/>
              </a:rPr>
              <a:t>back to  Coffman between 9th and Longs Peak to remove trips off Gay Street</a:t>
            </a:r>
          </a:p>
          <a:p>
            <a:pPr>
              <a:lnSpc>
                <a:spcPct val="115000"/>
              </a:lnSpc>
              <a:spcAft>
                <a:spcPts val="800"/>
              </a:spcAft>
            </a:pPr>
            <a:r>
              <a:rPr lang="en-US" sz="1800"/>
              <a:t>This would allow access to the 8</a:t>
            </a:r>
            <a:r>
              <a:rPr lang="en-US" sz="1800" baseline="30000"/>
              <a:t>th</a:t>
            </a:r>
            <a:r>
              <a:rPr lang="en-US" sz="1800"/>
              <a:t> and Coffman Park-n-Ride</a:t>
            </a:r>
            <a:endParaRPr lang="en-US" sz="1800">
              <a:effectLst/>
            </a:endParaRPr>
          </a:p>
          <a:p>
            <a:pPr>
              <a:lnSpc>
                <a:spcPct val="115000"/>
              </a:lnSpc>
              <a:spcAft>
                <a:spcPts val="800"/>
              </a:spcAft>
            </a:pPr>
            <a:endParaRPr lang="en-US" sz="1800" kern="100">
              <a:effectLst/>
            </a:endParaRPr>
          </a:p>
        </p:txBody>
      </p:sp>
      <p:pic>
        <p:nvPicPr>
          <p:cNvPr id="4" name="Graphic 3" descr="Route (Two Pins With A Path) with solid fill">
            <a:extLst>
              <a:ext uri="{FF2B5EF4-FFF2-40B4-BE49-F238E27FC236}">
                <a16:creationId xmlns:a16="http://schemas.microsoft.com/office/drawing/2014/main" id="{842B73AD-93F4-44D0-89F6-5C14818D4E3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019B5CF3-A59E-6AEC-1846-8015044FB8EA}"/>
              </a:ext>
            </a:extLst>
          </p:cNvPr>
          <p:cNvGrpSpPr/>
          <p:nvPr/>
        </p:nvGrpSpPr>
        <p:grpSpPr>
          <a:xfrm>
            <a:off x="368068" y="5698650"/>
            <a:ext cx="11589195" cy="870828"/>
            <a:chOff x="311258" y="5717331"/>
            <a:chExt cx="11589195" cy="870828"/>
          </a:xfrm>
        </p:grpSpPr>
        <p:sp>
          <p:nvSpPr>
            <p:cNvPr id="10" name="Slide Number Placeholder 4">
              <a:extLst>
                <a:ext uri="{FF2B5EF4-FFF2-40B4-BE49-F238E27FC236}">
                  <a16:creationId xmlns:a16="http://schemas.microsoft.com/office/drawing/2014/main" id="{D3434A7E-13D1-1726-C996-AD3FDDD773C7}"/>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32</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F39B4366-5AA6-E68A-3E52-FE25227018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16DBCD12-99D6-FA68-D111-0068FC395C38}"/>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4" name="Picture 13">
            <a:extLst>
              <a:ext uri="{FF2B5EF4-FFF2-40B4-BE49-F238E27FC236}">
                <a16:creationId xmlns:a16="http://schemas.microsoft.com/office/drawing/2014/main" id="{D842A87B-1FDC-9401-C491-C42D6FF8FAF7}"/>
              </a:ext>
            </a:extLst>
          </p:cNvPr>
          <p:cNvPicPr>
            <a:picLocks noChangeAspect="1"/>
          </p:cNvPicPr>
          <p:nvPr/>
        </p:nvPicPr>
        <p:blipFill>
          <a:blip r:embed="rId7"/>
          <a:stretch>
            <a:fillRect/>
          </a:stretch>
        </p:blipFill>
        <p:spPr>
          <a:xfrm>
            <a:off x="7455001" y="1472321"/>
            <a:ext cx="4502262" cy="4128428"/>
          </a:xfrm>
          <a:prstGeom prst="rect">
            <a:avLst/>
          </a:prstGeom>
        </p:spPr>
      </p:pic>
    </p:spTree>
    <p:extLst>
      <p:ext uri="{BB962C8B-B14F-4D97-AF65-F5344CB8AC3E}">
        <p14:creationId xmlns:p14="http://schemas.microsoft.com/office/powerpoint/2010/main" val="1007526992"/>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871F"/>
        </a:solidFill>
        <a:effectLst/>
      </p:bgPr>
    </p:bg>
    <p:spTree>
      <p:nvGrpSpPr>
        <p:cNvPr id="1" name="">
          <a:extLst>
            <a:ext uri="{FF2B5EF4-FFF2-40B4-BE49-F238E27FC236}">
              <a16:creationId xmlns:a16="http://schemas.microsoft.com/office/drawing/2014/main" id="{93CDBA0F-0113-18E6-1F34-88556E3CE5D4}"/>
            </a:ext>
          </a:extLst>
        </p:cNvPr>
        <p:cNvGrpSpPr/>
        <p:nvPr/>
      </p:nvGrpSpPr>
      <p:grpSpPr>
        <a:xfrm>
          <a:off x="0" y="0"/>
          <a:ext cx="0" cy="0"/>
          <a:chOff x="0" y="0"/>
          <a:chExt cx="0" cy="0"/>
        </a:xfrm>
      </p:grpSpPr>
      <p:pic>
        <p:nvPicPr>
          <p:cNvPr id="6" name="Graphic 5" descr="Route (Two Pins With A Path) with solid fill">
            <a:extLst>
              <a:ext uri="{FF2B5EF4-FFF2-40B4-BE49-F238E27FC236}">
                <a16:creationId xmlns:a16="http://schemas.microsoft.com/office/drawing/2014/main" id="{1145E779-5AAA-2105-33B9-F9C6A15181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849" y="391266"/>
            <a:ext cx="1575320" cy="1575320"/>
          </a:xfrm>
          <a:prstGeom prst="rect">
            <a:avLst/>
          </a:prstGeom>
        </p:spPr>
      </p:pic>
      <p:sp>
        <p:nvSpPr>
          <p:cNvPr id="7" name="Title 1">
            <a:extLst>
              <a:ext uri="{FF2B5EF4-FFF2-40B4-BE49-F238E27FC236}">
                <a16:creationId xmlns:a16="http://schemas.microsoft.com/office/drawing/2014/main" id="{8FDCAC66-0A87-071E-FC2F-93B9B81736E7}"/>
              </a:ext>
            </a:extLst>
          </p:cNvPr>
          <p:cNvSpPr>
            <a:spLocks noGrp="1"/>
          </p:cNvSpPr>
          <p:nvPr>
            <p:ph type="ctrTitle"/>
          </p:nvPr>
        </p:nvSpPr>
        <p:spPr>
          <a:xfrm>
            <a:off x="535849" y="2856594"/>
            <a:ext cx="10872243" cy="2150836"/>
          </a:xfrm>
        </p:spPr>
        <p:txBody>
          <a:bodyPr>
            <a:normAutofit/>
          </a:bodyPr>
          <a:lstStyle/>
          <a:p>
            <a:r>
              <a:rPr lang="en-US"/>
              <a:t>Service Reductions</a:t>
            </a:r>
          </a:p>
        </p:txBody>
      </p:sp>
      <p:pic>
        <p:nvPicPr>
          <p:cNvPr id="2" name="Service Reductions">
            <a:hlinkClick r:id="" action="ppaction://media"/>
            <a:extLst>
              <a:ext uri="{FF2B5EF4-FFF2-40B4-BE49-F238E27FC236}">
                <a16:creationId xmlns:a16="http://schemas.microsoft.com/office/drawing/2014/main" id="{57F127B8-B36F-CE20-F3BF-E30D475671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1290" y="6248919"/>
            <a:ext cx="406400" cy="406400"/>
          </a:xfrm>
          <a:prstGeom prst="rect">
            <a:avLst/>
          </a:prstGeom>
        </p:spPr>
      </p:pic>
    </p:spTree>
    <p:extLst>
      <p:ext uri="{BB962C8B-B14F-4D97-AF65-F5344CB8AC3E}">
        <p14:creationId xmlns:p14="http://schemas.microsoft.com/office/powerpoint/2010/main" val="1764559644"/>
      </p:ext>
    </p:extLst>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0FB7F-9775-6818-044B-57E852341F5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C5D2815-B5DB-67CE-04B0-1C9E3D6F1DDB}"/>
              </a:ext>
            </a:extLst>
          </p:cNvPr>
          <p:cNvSpPr/>
          <p:nvPr/>
        </p:nvSpPr>
        <p:spPr>
          <a:xfrm>
            <a:off x="-1" y="4682659"/>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68B19-D93C-487A-FF43-88E569438760}"/>
              </a:ext>
            </a:extLst>
          </p:cNvPr>
          <p:cNvSpPr>
            <a:spLocks noGrp="1"/>
          </p:cNvSpPr>
          <p:nvPr>
            <p:ph type="title"/>
          </p:nvPr>
        </p:nvSpPr>
        <p:spPr>
          <a:xfrm>
            <a:off x="311258" y="210142"/>
            <a:ext cx="10515600" cy="1325563"/>
          </a:xfrm>
        </p:spPr>
        <p:txBody>
          <a:bodyPr anchor="ctr">
            <a:normAutofit/>
          </a:bodyPr>
          <a:lstStyle/>
          <a:p>
            <a:r>
              <a:rPr lang="en-US"/>
              <a:t>Service Reduction</a:t>
            </a:r>
          </a:p>
        </p:txBody>
      </p:sp>
      <p:graphicFrame>
        <p:nvGraphicFramePr>
          <p:cNvPr id="10" name="Table 9">
            <a:extLst>
              <a:ext uri="{FF2B5EF4-FFF2-40B4-BE49-F238E27FC236}">
                <a16:creationId xmlns:a16="http://schemas.microsoft.com/office/drawing/2014/main" id="{B86607F0-98EA-4569-946D-73C9BB70B086}"/>
              </a:ext>
            </a:extLst>
          </p:cNvPr>
          <p:cNvGraphicFramePr>
            <a:graphicFrameLocks noGrp="1"/>
          </p:cNvGraphicFramePr>
          <p:nvPr>
            <p:extLst>
              <p:ext uri="{D42A27DB-BD31-4B8C-83A1-F6EECF244321}">
                <p14:modId xmlns:p14="http://schemas.microsoft.com/office/powerpoint/2010/main" val="2042136371"/>
              </p:ext>
            </p:extLst>
          </p:nvPr>
        </p:nvGraphicFramePr>
        <p:xfrm>
          <a:off x="497653" y="3386119"/>
          <a:ext cx="5598347" cy="822960"/>
        </p:xfrm>
        <a:graphic>
          <a:graphicData uri="http://schemas.openxmlformats.org/drawingml/2006/table">
            <a:tbl>
              <a:tblPr firstRow="1" bandRow="1">
                <a:tableStyleId>{5C22544A-7EE6-4342-B048-85BDC9FD1C3A}</a:tableStyleId>
              </a:tblPr>
              <a:tblGrid>
                <a:gridCol w="1668801">
                  <a:extLst>
                    <a:ext uri="{9D8B030D-6E8A-4147-A177-3AD203B41FA5}">
                      <a16:colId xmlns:a16="http://schemas.microsoft.com/office/drawing/2014/main" val="4238910656"/>
                    </a:ext>
                  </a:extLst>
                </a:gridCol>
                <a:gridCol w="3929546">
                  <a:extLst>
                    <a:ext uri="{9D8B030D-6E8A-4147-A177-3AD203B41FA5}">
                      <a16:colId xmlns:a16="http://schemas.microsoft.com/office/drawing/2014/main" val="2437301395"/>
                    </a:ext>
                  </a:extLst>
                </a:gridCol>
              </a:tblGrid>
              <a:tr h="771926">
                <a:tc>
                  <a:txBody>
                    <a:bodyPr/>
                    <a:lstStyle/>
                    <a:p>
                      <a:pPr algn="ctr"/>
                      <a:r>
                        <a:rPr lang="en-US" sz="1800">
                          <a:solidFill>
                            <a:schemeClr val="bg1"/>
                          </a:solidFill>
                          <a:latin typeface="Tahoma" panose="020B0604030504040204" pitchFamily="34" charset="0"/>
                          <a:ea typeface="Tahoma" panose="020B0604030504040204" pitchFamily="34" charset="0"/>
                          <a:cs typeface="Tahoma" panose="020B0604030504040204" pitchFamily="34" charset="0"/>
                        </a:rPr>
                        <a:t>L Line</a:t>
                      </a: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47835"/>
                    </a:solidFill>
                  </a:tcPr>
                </a:tc>
                <a:tc>
                  <a:txBody>
                    <a:bodyPr/>
                    <a:lstStyle/>
                    <a:p>
                      <a:pPr rtl="0" fontAlgn="base"/>
                      <a:r>
                        <a:rPr lang="en-US" sz="1800" b="0" i="0" u="none" kern="1200">
                          <a:solidFill>
                            <a:schemeClr val="tx1"/>
                          </a:solidFill>
                          <a:effectLst/>
                          <a:latin typeface="+mn-lt"/>
                          <a:ea typeface="+mn-ea"/>
                          <a:cs typeface="+mn-cs"/>
                        </a:rPr>
                        <a:t>30</a:t>
                      </a:r>
                      <a:r>
                        <a:rPr lang="en-US" sz="1800" b="0" i="0" u="none" kern="1200" baseline="30000">
                          <a:solidFill>
                            <a:schemeClr val="tx1"/>
                          </a:solidFill>
                          <a:effectLst/>
                          <a:latin typeface="+mn-lt"/>
                          <a:ea typeface="+mn-ea"/>
                          <a:cs typeface="+mn-cs"/>
                        </a:rPr>
                        <a:t>th</a:t>
                      </a:r>
                      <a:r>
                        <a:rPr lang="en-US" sz="1800" b="0" i="0" u="none" kern="1200">
                          <a:solidFill>
                            <a:schemeClr val="tx1"/>
                          </a:solidFill>
                          <a:effectLst/>
                          <a:latin typeface="+mn-lt"/>
                          <a:ea typeface="+mn-ea"/>
                          <a:cs typeface="+mn-cs"/>
                        </a:rPr>
                        <a:t> &amp; Downing Station to 16</a:t>
                      </a:r>
                      <a:r>
                        <a:rPr lang="en-US" sz="1800" b="0" i="0" u="none" kern="1200" baseline="30000">
                          <a:solidFill>
                            <a:schemeClr val="tx1"/>
                          </a:solidFill>
                          <a:effectLst/>
                          <a:latin typeface="+mn-lt"/>
                          <a:ea typeface="+mn-ea"/>
                          <a:cs typeface="+mn-cs"/>
                        </a:rPr>
                        <a:t>th</a:t>
                      </a:r>
                      <a:r>
                        <a:rPr lang="en-US" sz="1800" b="0" i="0" u="none" kern="1200">
                          <a:solidFill>
                            <a:schemeClr val="tx1"/>
                          </a:solidFill>
                          <a:effectLst/>
                          <a:latin typeface="+mn-lt"/>
                          <a:ea typeface="+mn-ea"/>
                          <a:cs typeface="+mn-cs"/>
                        </a:rPr>
                        <a:t> &amp; Stout Station  </a:t>
                      </a:r>
                      <a:endParaRPr lang="en-US" b="0" i="0" u="none">
                        <a:solidFill>
                          <a:schemeClr val="tx1"/>
                        </a:solidFill>
                        <a:effectLst/>
                      </a:endParaRPr>
                    </a:p>
                  </a:txBody>
                  <a:tcPr marL="137160" marR="137160"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8045325"/>
                  </a:ext>
                </a:extLst>
              </a:tr>
            </a:tbl>
          </a:graphicData>
        </a:graphic>
      </p:graphicFrame>
      <p:sp>
        <p:nvSpPr>
          <p:cNvPr id="8" name="Title 1">
            <a:extLst>
              <a:ext uri="{FF2B5EF4-FFF2-40B4-BE49-F238E27FC236}">
                <a16:creationId xmlns:a16="http://schemas.microsoft.com/office/drawing/2014/main" id="{B7813096-5F23-2E97-2395-2B5C900D9E7F}"/>
              </a:ext>
            </a:extLst>
          </p:cNvPr>
          <p:cNvSpPr txBox="1">
            <a:spLocks/>
          </p:cNvSpPr>
          <p:nvPr/>
        </p:nvSpPr>
        <p:spPr>
          <a:xfrm>
            <a:off x="1272875" y="4682659"/>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Service Reduction</a:t>
            </a:r>
          </a:p>
        </p:txBody>
      </p:sp>
      <p:sp>
        <p:nvSpPr>
          <p:cNvPr id="11" name="Subtitle 3">
            <a:extLst>
              <a:ext uri="{FF2B5EF4-FFF2-40B4-BE49-F238E27FC236}">
                <a16:creationId xmlns:a16="http://schemas.microsoft.com/office/drawing/2014/main" id="{31D2D155-36EB-C223-A072-15277D3DC0C4}"/>
              </a:ext>
            </a:extLst>
          </p:cNvPr>
          <p:cNvSpPr txBox="1">
            <a:spLocks/>
          </p:cNvSpPr>
          <p:nvPr/>
        </p:nvSpPr>
        <p:spPr>
          <a:xfrm>
            <a:off x="1258354" y="5108115"/>
            <a:ext cx="4750559"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400" b="0" i="0">
                <a:solidFill>
                  <a:srgbClr val="000000"/>
                </a:solidFill>
                <a:effectLst/>
                <a:latin typeface="Tahoma" panose="020B0604030504040204" pitchFamily="34" charset="0"/>
              </a:rPr>
              <a:t>Reductions to the frequency, trips, span of service, or operating hours. </a:t>
            </a:r>
            <a:endParaRPr lang="en-US" sz="1400" b="0" i="0">
              <a:effectLst/>
              <a:latin typeface="Tahoma" panose="020B0604030504040204" pitchFamily="34" charset="0"/>
            </a:endParaRPr>
          </a:p>
        </p:txBody>
      </p:sp>
      <p:sp>
        <p:nvSpPr>
          <p:cNvPr id="23" name="Text Placeholder 6">
            <a:extLst>
              <a:ext uri="{FF2B5EF4-FFF2-40B4-BE49-F238E27FC236}">
                <a16:creationId xmlns:a16="http://schemas.microsoft.com/office/drawing/2014/main" id="{0F048380-1E9D-3310-328B-8079B8ED54E4}"/>
              </a:ext>
            </a:extLst>
          </p:cNvPr>
          <p:cNvSpPr>
            <a:spLocks noGrp="1"/>
          </p:cNvSpPr>
          <p:nvPr>
            <p:ph type="body" sz="quarter" idx="10"/>
          </p:nvPr>
        </p:nvSpPr>
        <p:spPr>
          <a:xfrm>
            <a:off x="311258" y="1632857"/>
            <a:ext cx="5697655" cy="1753261"/>
          </a:xfrm>
        </p:spPr>
        <p:txBody>
          <a:bodyPr vert="horz" lIns="91440" tIns="45720" rIns="91440" bIns="45720" rtlCol="0" anchor="t">
            <a:noAutofit/>
          </a:bodyPr>
          <a:lstStyle/>
          <a:p>
            <a:pPr algn="l" rtl="0" fontAlgn="base"/>
            <a:r>
              <a:rPr lang="en-US" sz="1800" b="0" i="0">
                <a:effectLst/>
              </a:rPr>
              <a:t>Suspend L </a:t>
            </a:r>
            <a:r>
              <a:rPr lang="en-US" sz="1800"/>
              <a:t>Line due to the downtown rail reconstruction project</a:t>
            </a:r>
          </a:p>
          <a:p>
            <a:pPr algn="l" rtl="0" fontAlgn="base"/>
            <a:r>
              <a:rPr lang="en-US" sz="1800"/>
              <a:t>Route 43 available to serve customers</a:t>
            </a:r>
            <a:endParaRPr lang="en-US" sz="1600" b="0" i="0">
              <a:effectLst/>
            </a:endParaRPr>
          </a:p>
        </p:txBody>
      </p:sp>
      <p:grpSp>
        <p:nvGrpSpPr>
          <p:cNvPr id="5" name="Group 4">
            <a:extLst>
              <a:ext uri="{FF2B5EF4-FFF2-40B4-BE49-F238E27FC236}">
                <a16:creationId xmlns:a16="http://schemas.microsoft.com/office/drawing/2014/main" id="{ADEB4981-9C57-3F66-A145-8DACF700EA9C}"/>
              </a:ext>
            </a:extLst>
          </p:cNvPr>
          <p:cNvGrpSpPr/>
          <p:nvPr/>
        </p:nvGrpSpPr>
        <p:grpSpPr>
          <a:xfrm>
            <a:off x="309558" y="4737422"/>
            <a:ext cx="941536" cy="998220"/>
            <a:chOff x="8132172" y="1750493"/>
            <a:chExt cx="941536" cy="998220"/>
          </a:xfrm>
        </p:grpSpPr>
        <p:pic>
          <p:nvPicPr>
            <p:cNvPr id="6" name="Graphic 5" descr="Monthly calendar with solid fill">
              <a:extLst>
                <a:ext uri="{FF2B5EF4-FFF2-40B4-BE49-F238E27FC236}">
                  <a16:creationId xmlns:a16="http://schemas.microsoft.com/office/drawing/2014/main" id="{7CABEF66-2AAB-DF25-4505-B0B884B6899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32172" y="1750493"/>
              <a:ext cx="919272" cy="919272"/>
            </a:xfrm>
            <a:prstGeom prst="rect">
              <a:avLst/>
            </a:prstGeom>
          </p:spPr>
        </p:pic>
        <p:sp>
          <p:nvSpPr>
            <p:cNvPr id="7" name="Oval 6">
              <a:extLst>
                <a:ext uri="{FF2B5EF4-FFF2-40B4-BE49-F238E27FC236}">
                  <a16:creationId xmlns:a16="http://schemas.microsoft.com/office/drawing/2014/main" id="{F6F36D35-6D24-5F28-0C79-9E16BDC61D58}"/>
                </a:ext>
              </a:extLst>
            </p:cNvPr>
            <p:cNvSpPr/>
            <p:nvPr/>
          </p:nvSpPr>
          <p:spPr>
            <a:xfrm>
              <a:off x="8467791" y="2145463"/>
              <a:ext cx="565357" cy="56002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lock with solid fill">
              <a:extLst>
                <a:ext uri="{FF2B5EF4-FFF2-40B4-BE49-F238E27FC236}">
                  <a16:creationId xmlns:a16="http://schemas.microsoft.com/office/drawing/2014/main" id="{5D7442F8-5FCC-C2A0-7635-A402D1C9C6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27229" y="2102234"/>
              <a:ext cx="646479" cy="646479"/>
            </a:xfrm>
            <a:prstGeom prst="rect">
              <a:avLst/>
            </a:prstGeom>
          </p:spPr>
        </p:pic>
      </p:grpSp>
      <p:pic>
        <p:nvPicPr>
          <p:cNvPr id="14" name="Picture 13" descr="A picture containing outdoor, ground&#10;&#10;AI-generated content may be incorrect.">
            <a:extLst>
              <a:ext uri="{FF2B5EF4-FFF2-40B4-BE49-F238E27FC236}">
                <a16:creationId xmlns:a16="http://schemas.microsoft.com/office/drawing/2014/main" id="{B1476E59-F9C5-3BCC-16A0-92A8F911797B}"/>
              </a:ext>
            </a:extLst>
          </p:cNvPr>
          <p:cNvPicPr>
            <a:picLocks noChangeAspect="1"/>
          </p:cNvPicPr>
          <p:nvPr/>
        </p:nvPicPr>
        <p:blipFill>
          <a:blip r:embed="rId9"/>
          <a:stretch>
            <a:fillRect/>
          </a:stretch>
        </p:blipFill>
        <p:spPr>
          <a:xfrm>
            <a:off x="6005013" y="489250"/>
            <a:ext cx="5727727" cy="3823258"/>
          </a:xfrm>
          <a:prstGeom prst="rect">
            <a:avLst/>
          </a:prstGeom>
        </p:spPr>
      </p:pic>
      <p:grpSp>
        <p:nvGrpSpPr>
          <p:cNvPr id="3" name="Group 2">
            <a:extLst>
              <a:ext uri="{FF2B5EF4-FFF2-40B4-BE49-F238E27FC236}">
                <a16:creationId xmlns:a16="http://schemas.microsoft.com/office/drawing/2014/main" id="{DC93408B-8BA8-BC4B-D397-D1BD1A555307}"/>
              </a:ext>
            </a:extLst>
          </p:cNvPr>
          <p:cNvGrpSpPr/>
          <p:nvPr/>
        </p:nvGrpSpPr>
        <p:grpSpPr>
          <a:xfrm>
            <a:off x="368068" y="5687075"/>
            <a:ext cx="11589195" cy="870828"/>
            <a:chOff x="311258" y="5717331"/>
            <a:chExt cx="11589195" cy="870828"/>
          </a:xfrm>
        </p:grpSpPr>
        <p:sp>
          <p:nvSpPr>
            <p:cNvPr id="9" name="Slide Number Placeholder 4">
              <a:extLst>
                <a:ext uri="{FF2B5EF4-FFF2-40B4-BE49-F238E27FC236}">
                  <a16:creationId xmlns:a16="http://schemas.microsoft.com/office/drawing/2014/main" id="{09DC336A-7ED5-D34F-3502-93435EE46F1A}"/>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34</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descr="A red background with white text&#10;&#10;Description automatically generated with medium confidence">
              <a:extLst>
                <a:ext uri="{FF2B5EF4-FFF2-40B4-BE49-F238E27FC236}">
                  <a16:creationId xmlns:a16="http://schemas.microsoft.com/office/drawing/2014/main" id="{4BA0DDC4-0311-DA7C-BEB2-E1197DFD674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5" name="Date Placeholder 3">
              <a:extLst>
                <a:ext uri="{FF2B5EF4-FFF2-40B4-BE49-F238E27FC236}">
                  <a16:creationId xmlns:a16="http://schemas.microsoft.com/office/drawing/2014/main" id="{998B7E18-74C9-4BFA-C819-033D733CA9F1}"/>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6" name="Service Reduction 1">
            <a:hlinkClick r:id="" action="ppaction://media"/>
            <a:extLst>
              <a:ext uri="{FF2B5EF4-FFF2-40B4-BE49-F238E27FC236}">
                <a16:creationId xmlns:a16="http://schemas.microsoft.com/office/drawing/2014/main" id="{306A91B3-8367-105E-6FC5-6A1EE6D5FA1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072914" y="6151503"/>
            <a:ext cx="406400" cy="406400"/>
          </a:xfrm>
          <a:prstGeom prst="rect">
            <a:avLst/>
          </a:prstGeom>
        </p:spPr>
      </p:pic>
    </p:spTree>
    <p:extLst>
      <p:ext uri="{BB962C8B-B14F-4D97-AF65-F5344CB8AC3E}">
        <p14:creationId xmlns:p14="http://schemas.microsoft.com/office/powerpoint/2010/main" val="3273728568"/>
      </p:ext>
    </p:extLst>
  </p:cSld>
  <p:clrMapOvr>
    <a:masterClrMapping/>
  </p:clrMapOvr>
  <mc:AlternateContent xmlns:mc="http://schemas.openxmlformats.org/markup-compatibility/2006" xmlns:p14="http://schemas.microsoft.com/office/powerpoint/2010/main">
    <mc:Choice Requires="p14">
      <p:transition spd="slow" p14:dur="2000" advTm="18884"/>
    </mc:Choice>
    <mc:Fallback xmlns="">
      <p:transition spd="slow" advTm="1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4F7C6-CCA7-AF08-437A-9972B45B1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5DA90-1CFE-A937-4370-F022059AFA67}"/>
              </a:ext>
            </a:extLst>
          </p:cNvPr>
          <p:cNvSpPr>
            <a:spLocks noGrp="1"/>
          </p:cNvSpPr>
          <p:nvPr>
            <p:ph type="title"/>
          </p:nvPr>
        </p:nvSpPr>
        <p:spPr>
          <a:xfrm>
            <a:off x="311258" y="210142"/>
            <a:ext cx="10515600" cy="1325563"/>
          </a:xfrm>
        </p:spPr>
        <p:txBody>
          <a:bodyPr anchor="ctr">
            <a:normAutofit/>
          </a:bodyPr>
          <a:lstStyle/>
          <a:p>
            <a:r>
              <a:rPr lang="en-US">
                <a:latin typeface="Tahoma"/>
                <a:ea typeface="Tahoma"/>
                <a:cs typeface="Tahoma"/>
              </a:rPr>
              <a:t>Service Reduction (cont.)</a:t>
            </a:r>
          </a:p>
        </p:txBody>
      </p:sp>
      <p:graphicFrame>
        <p:nvGraphicFramePr>
          <p:cNvPr id="15" name="Table 14">
            <a:extLst>
              <a:ext uri="{FF2B5EF4-FFF2-40B4-BE49-F238E27FC236}">
                <a16:creationId xmlns:a16="http://schemas.microsoft.com/office/drawing/2014/main" id="{C764DBFD-2E6C-407A-4748-5C21A23310EB}"/>
              </a:ext>
            </a:extLst>
          </p:cNvPr>
          <p:cNvGraphicFramePr>
            <a:graphicFrameLocks noGrp="1"/>
          </p:cNvGraphicFramePr>
          <p:nvPr>
            <p:extLst>
              <p:ext uri="{D42A27DB-BD31-4B8C-83A1-F6EECF244321}">
                <p14:modId xmlns:p14="http://schemas.microsoft.com/office/powerpoint/2010/main" val="507409669"/>
              </p:ext>
            </p:extLst>
          </p:nvPr>
        </p:nvGraphicFramePr>
        <p:xfrm>
          <a:off x="424112" y="1472321"/>
          <a:ext cx="11364832" cy="1358632"/>
        </p:xfrm>
        <a:graphic>
          <a:graphicData uri="http://schemas.openxmlformats.org/drawingml/2006/table">
            <a:tbl>
              <a:tblPr firstRow="1" bandRow="1">
                <a:tableStyleId>{5C22544A-7EE6-4342-B048-85BDC9FD1C3A}</a:tableStyleId>
              </a:tblPr>
              <a:tblGrid>
                <a:gridCol w="1532010">
                  <a:extLst>
                    <a:ext uri="{9D8B030D-6E8A-4147-A177-3AD203B41FA5}">
                      <a16:colId xmlns:a16="http://schemas.microsoft.com/office/drawing/2014/main" val="3065812770"/>
                    </a:ext>
                  </a:extLst>
                </a:gridCol>
                <a:gridCol w="2928394">
                  <a:extLst>
                    <a:ext uri="{9D8B030D-6E8A-4147-A177-3AD203B41FA5}">
                      <a16:colId xmlns:a16="http://schemas.microsoft.com/office/drawing/2014/main" val="1351207427"/>
                    </a:ext>
                  </a:extLst>
                </a:gridCol>
                <a:gridCol w="6904428">
                  <a:extLst>
                    <a:ext uri="{9D8B030D-6E8A-4147-A177-3AD203B41FA5}">
                      <a16:colId xmlns:a16="http://schemas.microsoft.com/office/drawing/2014/main" val="1886468729"/>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29</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Riverbend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Tahoma" panose="020B0604030504040204" pitchFamily="34" charset="0"/>
                          <a:ea typeface="Tahoma" panose="020B0604030504040204" pitchFamily="34" charset="0"/>
                          <a:cs typeface="Tahoma" panose="020B0604030504040204" pitchFamily="34" charset="0"/>
                        </a:rPr>
                        <a:t>Route 29 would be replaced by extended trips on the Route 30</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31</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Federal Boulevard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Tahoma" panose="020B0604030504040204" pitchFamily="34" charset="0"/>
                          <a:ea typeface="Tahoma" panose="020B0604030504040204" pitchFamily="34" charset="0"/>
                          <a:cs typeface="Tahoma" panose="020B0604030504040204" pitchFamily="34" charset="0"/>
                        </a:rPr>
                        <a:t>Eliminate duplicative trips southbound on Sundays due to changes to the Route 30</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7124186"/>
                  </a:ext>
                </a:extLst>
              </a:tr>
            </a:tbl>
          </a:graphicData>
        </a:graphic>
      </p:graphicFrame>
      <p:grpSp>
        <p:nvGrpSpPr>
          <p:cNvPr id="28" name="Group 27">
            <a:extLst>
              <a:ext uri="{FF2B5EF4-FFF2-40B4-BE49-F238E27FC236}">
                <a16:creationId xmlns:a16="http://schemas.microsoft.com/office/drawing/2014/main" id="{0A4D6D1C-B71E-AFC8-9610-D4D172E226B4}"/>
              </a:ext>
            </a:extLst>
          </p:cNvPr>
          <p:cNvGrpSpPr/>
          <p:nvPr/>
        </p:nvGrpSpPr>
        <p:grpSpPr>
          <a:xfrm>
            <a:off x="-1" y="4682659"/>
            <a:ext cx="5979185" cy="1325564"/>
            <a:chOff x="-1" y="4682659"/>
            <a:chExt cx="6008914" cy="1325564"/>
          </a:xfrm>
        </p:grpSpPr>
        <p:sp>
          <p:nvSpPr>
            <p:cNvPr id="17" name="Rectangle 16">
              <a:extLst>
                <a:ext uri="{FF2B5EF4-FFF2-40B4-BE49-F238E27FC236}">
                  <a16:creationId xmlns:a16="http://schemas.microsoft.com/office/drawing/2014/main" id="{311170B0-37F7-93D9-E9D2-5A39724FBE2C}"/>
                </a:ext>
              </a:extLst>
            </p:cNvPr>
            <p:cNvSpPr/>
            <p:nvPr/>
          </p:nvSpPr>
          <p:spPr>
            <a:xfrm>
              <a:off x="-1" y="4682659"/>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70CDB0BB-CC2E-0B21-B866-ECF1D49973EB}"/>
                </a:ext>
              </a:extLst>
            </p:cNvPr>
            <p:cNvSpPr txBox="1">
              <a:spLocks/>
            </p:cNvSpPr>
            <p:nvPr/>
          </p:nvSpPr>
          <p:spPr>
            <a:xfrm>
              <a:off x="1272875" y="4682659"/>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Service Reduction</a:t>
              </a:r>
            </a:p>
          </p:txBody>
        </p:sp>
        <p:sp>
          <p:nvSpPr>
            <p:cNvPr id="23" name="Subtitle 3">
              <a:extLst>
                <a:ext uri="{FF2B5EF4-FFF2-40B4-BE49-F238E27FC236}">
                  <a16:creationId xmlns:a16="http://schemas.microsoft.com/office/drawing/2014/main" id="{59B0DF06-2595-4CF5-56EE-F0CC5BDF2EA6}"/>
                </a:ext>
              </a:extLst>
            </p:cNvPr>
            <p:cNvSpPr txBox="1">
              <a:spLocks/>
            </p:cNvSpPr>
            <p:nvPr/>
          </p:nvSpPr>
          <p:spPr>
            <a:xfrm>
              <a:off x="1258354" y="5108115"/>
              <a:ext cx="4750559"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400" b="0" i="0">
                  <a:solidFill>
                    <a:srgbClr val="000000"/>
                  </a:solidFill>
                  <a:effectLst/>
                  <a:latin typeface="Tahoma" panose="020B0604030504040204" pitchFamily="34" charset="0"/>
                </a:rPr>
                <a:t>Reductions to the frequency, trips, span of service, or operating hours. </a:t>
              </a:r>
              <a:endParaRPr lang="en-US" sz="1400" b="0" i="0">
                <a:effectLst/>
                <a:latin typeface="Tahoma" panose="020B0604030504040204" pitchFamily="34" charset="0"/>
              </a:endParaRPr>
            </a:p>
          </p:txBody>
        </p:sp>
        <p:grpSp>
          <p:nvGrpSpPr>
            <p:cNvPr id="24" name="Group 23">
              <a:extLst>
                <a:ext uri="{FF2B5EF4-FFF2-40B4-BE49-F238E27FC236}">
                  <a16:creationId xmlns:a16="http://schemas.microsoft.com/office/drawing/2014/main" id="{92EF6E00-C06E-34B4-BDA2-635D7C899EAC}"/>
                </a:ext>
              </a:extLst>
            </p:cNvPr>
            <p:cNvGrpSpPr/>
            <p:nvPr/>
          </p:nvGrpSpPr>
          <p:grpSpPr>
            <a:xfrm>
              <a:off x="309558" y="4737422"/>
              <a:ext cx="941536" cy="998220"/>
              <a:chOff x="8132172" y="1750493"/>
              <a:chExt cx="941536" cy="998220"/>
            </a:xfrm>
          </p:grpSpPr>
          <p:pic>
            <p:nvPicPr>
              <p:cNvPr id="25" name="Graphic 24" descr="Monthly calendar with solid fill">
                <a:extLst>
                  <a:ext uri="{FF2B5EF4-FFF2-40B4-BE49-F238E27FC236}">
                    <a16:creationId xmlns:a16="http://schemas.microsoft.com/office/drawing/2014/main" id="{59206CD0-FC7C-A566-277F-7590CAC4834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32172" y="1750493"/>
                <a:ext cx="919272" cy="919272"/>
              </a:xfrm>
              <a:prstGeom prst="rect">
                <a:avLst/>
              </a:prstGeom>
            </p:spPr>
          </p:pic>
          <p:sp>
            <p:nvSpPr>
              <p:cNvPr id="26" name="Oval 25">
                <a:extLst>
                  <a:ext uri="{FF2B5EF4-FFF2-40B4-BE49-F238E27FC236}">
                    <a16:creationId xmlns:a16="http://schemas.microsoft.com/office/drawing/2014/main" id="{6BBF2F6C-D708-7C87-485D-45FE4F75961B}"/>
                  </a:ext>
                </a:extLst>
              </p:cNvPr>
              <p:cNvSpPr/>
              <p:nvPr/>
            </p:nvSpPr>
            <p:spPr>
              <a:xfrm>
                <a:off x="8467791" y="2145463"/>
                <a:ext cx="565357" cy="56002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Clock with solid fill">
                <a:extLst>
                  <a:ext uri="{FF2B5EF4-FFF2-40B4-BE49-F238E27FC236}">
                    <a16:creationId xmlns:a16="http://schemas.microsoft.com/office/drawing/2014/main" id="{8FBAC23F-1406-4BD9-04F5-9F109690F0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27229" y="2102234"/>
                <a:ext cx="646479" cy="646479"/>
              </a:xfrm>
              <a:prstGeom prst="rect">
                <a:avLst/>
              </a:prstGeom>
            </p:spPr>
          </p:pic>
        </p:grpSp>
      </p:grpSp>
      <p:grpSp>
        <p:nvGrpSpPr>
          <p:cNvPr id="3" name="Group 2">
            <a:extLst>
              <a:ext uri="{FF2B5EF4-FFF2-40B4-BE49-F238E27FC236}">
                <a16:creationId xmlns:a16="http://schemas.microsoft.com/office/drawing/2014/main" id="{9576EA46-879D-5A16-E2B0-5E77EC9B16ED}"/>
              </a:ext>
            </a:extLst>
          </p:cNvPr>
          <p:cNvGrpSpPr/>
          <p:nvPr/>
        </p:nvGrpSpPr>
        <p:grpSpPr>
          <a:xfrm>
            <a:off x="368068" y="5652350"/>
            <a:ext cx="11589195" cy="870828"/>
            <a:chOff x="311258" y="5717331"/>
            <a:chExt cx="11589195" cy="870828"/>
          </a:xfrm>
        </p:grpSpPr>
        <p:sp>
          <p:nvSpPr>
            <p:cNvPr id="4" name="Slide Number Placeholder 4">
              <a:extLst>
                <a:ext uri="{FF2B5EF4-FFF2-40B4-BE49-F238E27FC236}">
                  <a16:creationId xmlns:a16="http://schemas.microsoft.com/office/drawing/2014/main" id="{766A6BC8-98A8-A0CE-CA98-93C81CB3A0F5}"/>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35</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red background with white text&#10;&#10;Description automatically generated with medium confidence">
              <a:extLst>
                <a:ext uri="{FF2B5EF4-FFF2-40B4-BE49-F238E27FC236}">
                  <a16:creationId xmlns:a16="http://schemas.microsoft.com/office/drawing/2014/main" id="{8F3121D7-ACFD-0A88-CEB1-E67E5FB4E7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6" name="Date Placeholder 3">
              <a:extLst>
                <a:ext uri="{FF2B5EF4-FFF2-40B4-BE49-F238E27FC236}">
                  <a16:creationId xmlns:a16="http://schemas.microsoft.com/office/drawing/2014/main" id="{D366DF83-2FCE-50DC-ADC8-10B4B981985C}"/>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7" name="Service reduction 2">
            <a:hlinkClick r:id="" action="ppaction://media"/>
            <a:extLst>
              <a:ext uri="{FF2B5EF4-FFF2-40B4-BE49-F238E27FC236}">
                <a16:creationId xmlns:a16="http://schemas.microsoft.com/office/drawing/2014/main" id="{82332593-D3F6-7408-E46E-8E9B4AF4A4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70278" y="6162718"/>
            <a:ext cx="406400" cy="406400"/>
          </a:xfrm>
          <a:prstGeom prst="rect">
            <a:avLst/>
          </a:prstGeom>
        </p:spPr>
      </p:pic>
    </p:spTree>
    <p:extLst>
      <p:ext uri="{BB962C8B-B14F-4D97-AF65-F5344CB8AC3E}">
        <p14:creationId xmlns:p14="http://schemas.microsoft.com/office/powerpoint/2010/main" val="2207483943"/>
      </p:ext>
    </p:extLst>
  </p:cSld>
  <p:clrMapOvr>
    <a:masterClrMapping/>
  </p:clrMapOvr>
  <mc:AlternateContent xmlns:mc="http://schemas.openxmlformats.org/markup-compatibility/2006" xmlns:p14="http://schemas.microsoft.com/office/powerpoint/2010/main">
    <mc:Choice Requires="p14">
      <p:transition spd="slow" p14:dur="2000" advTm="23761"/>
    </mc:Choice>
    <mc:Fallback xmlns="">
      <p:transition spd="slow" advTm="23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871F"/>
        </a:solidFill>
        <a:effectLst/>
      </p:bgPr>
    </p:bg>
    <p:spTree>
      <p:nvGrpSpPr>
        <p:cNvPr id="1" name="">
          <a:extLst>
            <a:ext uri="{FF2B5EF4-FFF2-40B4-BE49-F238E27FC236}">
              <a16:creationId xmlns:a16="http://schemas.microsoft.com/office/drawing/2014/main" id="{46B8BA5E-C5F7-D3A5-C310-F21543EF36CB}"/>
            </a:ext>
          </a:extLst>
        </p:cNvPr>
        <p:cNvGrpSpPr/>
        <p:nvPr/>
      </p:nvGrpSpPr>
      <p:grpSpPr>
        <a:xfrm>
          <a:off x="0" y="0"/>
          <a:ext cx="0" cy="0"/>
          <a:chOff x="0" y="0"/>
          <a:chExt cx="0" cy="0"/>
        </a:xfrm>
      </p:grpSpPr>
      <p:pic>
        <p:nvPicPr>
          <p:cNvPr id="6" name="Graphic 5" descr="Route (Two Pins With A Path) with solid fill">
            <a:extLst>
              <a:ext uri="{FF2B5EF4-FFF2-40B4-BE49-F238E27FC236}">
                <a16:creationId xmlns:a16="http://schemas.microsoft.com/office/drawing/2014/main" id="{A83E0B00-45F2-0C59-8E9D-F1814666AA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849" y="391266"/>
            <a:ext cx="1575320" cy="1575320"/>
          </a:xfrm>
          <a:prstGeom prst="rect">
            <a:avLst/>
          </a:prstGeom>
        </p:spPr>
      </p:pic>
      <p:sp>
        <p:nvSpPr>
          <p:cNvPr id="7" name="Title 1">
            <a:extLst>
              <a:ext uri="{FF2B5EF4-FFF2-40B4-BE49-F238E27FC236}">
                <a16:creationId xmlns:a16="http://schemas.microsoft.com/office/drawing/2014/main" id="{6E427F5C-61F8-42CD-99C1-B21F2628095E}"/>
              </a:ext>
            </a:extLst>
          </p:cNvPr>
          <p:cNvSpPr>
            <a:spLocks noGrp="1"/>
          </p:cNvSpPr>
          <p:nvPr>
            <p:ph type="ctrTitle"/>
          </p:nvPr>
        </p:nvSpPr>
        <p:spPr>
          <a:xfrm>
            <a:off x="535849" y="2856594"/>
            <a:ext cx="10872243" cy="2150836"/>
          </a:xfrm>
        </p:spPr>
        <p:txBody>
          <a:bodyPr>
            <a:normAutofit/>
          </a:bodyPr>
          <a:lstStyle/>
          <a:p>
            <a:r>
              <a:rPr lang="en-US"/>
              <a:t>Seasonal Adjustments</a:t>
            </a:r>
          </a:p>
        </p:txBody>
      </p:sp>
      <p:pic>
        <p:nvPicPr>
          <p:cNvPr id="2" name="Seasonal Adjustments">
            <a:hlinkClick r:id="" action="ppaction://media"/>
            <a:extLst>
              <a:ext uri="{FF2B5EF4-FFF2-40B4-BE49-F238E27FC236}">
                <a16:creationId xmlns:a16="http://schemas.microsoft.com/office/drawing/2014/main" id="{7EDF6193-B3D5-645C-8AFF-C8410844E9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1692" y="6024984"/>
            <a:ext cx="406400" cy="406400"/>
          </a:xfrm>
          <a:prstGeom prst="rect">
            <a:avLst/>
          </a:prstGeom>
        </p:spPr>
      </p:pic>
    </p:spTree>
    <p:extLst>
      <p:ext uri="{BB962C8B-B14F-4D97-AF65-F5344CB8AC3E}">
        <p14:creationId xmlns:p14="http://schemas.microsoft.com/office/powerpoint/2010/main" val="3144402624"/>
      </p:ext>
    </p:extLst>
  </p:cSld>
  <p:clrMapOvr>
    <a:masterClrMapping/>
  </p:clrMapOvr>
  <mc:AlternateContent xmlns:mc="http://schemas.openxmlformats.org/markup-compatibility/2006" xmlns:p14="http://schemas.microsoft.com/office/powerpoint/2010/main">
    <mc:Choice Requires="p14">
      <p:transition spd="slow" p14:dur="2000" advTm="7134"/>
    </mc:Choice>
    <mc:Fallback xmlns="">
      <p:transition spd="slow" advTm="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FB14F-EABB-3C6B-8A07-4C325B484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3D9C9-BB02-4C24-C399-57014D32C02A}"/>
              </a:ext>
            </a:extLst>
          </p:cNvPr>
          <p:cNvSpPr>
            <a:spLocks noGrp="1"/>
          </p:cNvSpPr>
          <p:nvPr>
            <p:ph type="title"/>
          </p:nvPr>
        </p:nvSpPr>
        <p:spPr>
          <a:xfrm>
            <a:off x="311258" y="210142"/>
            <a:ext cx="10515600" cy="1325563"/>
          </a:xfrm>
        </p:spPr>
        <p:txBody>
          <a:bodyPr anchor="ctr">
            <a:normAutofit/>
          </a:bodyPr>
          <a:lstStyle/>
          <a:p>
            <a:r>
              <a:rPr lang="en-US"/>
              <a:t>Seasonal Adjustments</a:t>
            </a:r>
          </a:p>
        </p:txBody>
      </p:sp>
      <p:sp>
        <p:nvSpPr>
          <p:cNvPr id="23" name="Text Placeholder 6">
            <a:extLst>
              <a:ext uri="{FF2B5EF4-FFF2-40B4-BE49-F238E27FC236}">
                <a16:creationId xmlns:a16="http://schemas.microsoft.com/office/drawing/2014/main" id="{FA7F5D86-8F4C-D3A3-05C0-3819C107A351}"/>
              </a:ext>
            </a:extLst>
          </p:cNvPr>
          <p:cNvSpPr>
            <a:spLocks noGrp="1"/>
          </p:cNvSpPr>
          <p:nvPr>
            <p:ph type="body" sz="quarter" idx="10"/>
          </p:nvPr>
        </p:nvSpPr>
        <p:spPr>
          <a:xfrm>
            <a:off x="311258" y="1632857"/>
            <a:ext cx="10292574" cy="715051"/>
          </a:xfrm>
        </p:spPr>
        <p:txBody>
          <a:bodyPr>
            <a:noAutofit/>
          </a:bodyPr>
          <a:lstStyle/>
          <a:p>
            <a:pPr marL="238125" indent="-238125">
              <a:lnSpc>
                <a:spcPct val="110000"/>
              </a:lnSpc>
              <a:spcBef>
                <a:spcPts val="600"/>
              </a:spcBef>
              <a:spcAft>
                <a:spcPts val="600"/>
              </a:spcAft>
            </a:pPr>
            <a:r>
              <a:rPr lang="en-US" sz="1800">
                <a:latin typeface="Tahoma"/>
                <a:ea typeface="Tahoma"/>
                <a:cs typeface="Tahoma"/>
              </a:rPr>
              <a:t>Seasonal adjustments are recommended for the following routes</a:t>
            </a:r>
          </a:p>
        </p:txBody>
      </p:sp>
      <p:grpSp>
        <p:nvGrpSpPr>
          <p:cNvPr id="15" name="Group 14">
            <a:extLst>
              <a:ext uri="{FF2B5EF4-FFF2-40B4-BE49-F238E27FC236}">
                <a16:creationId xmlns:a16="http://schemas.microsoft.com/office/drawing/2014/main" id="{73EAE01C-6233-383B-D167-02591CE0A57F}"/>
              </a:ext>
            </a:extLst>
          </p:cNvPr>
          <p:cNvGrpSpPr/>
          <p:nvPr/>
        </p:nvGrpSpPr>
        <p:grpSpPr>
          <a:xfrm>
            <a:off x="-3110" y="5322029"/>
            <a:ext cx="7096539" cy="1214754"/>
            <a:chOff x="836249" y="4656854"/>
            <a:chExt cx="6008914" cy="1325564"/>
          </a:xfrm>
        </p:grpSpPr>
        <p:sp>
          <p:nvSpPr>
            <p:cNvPr id="7" name="Rectangle 6">
              <a:extLst>
                <a:ext uri="{FF2B5EF4-FFF2-40B4-BE49-F238E27FC236}">
                  <a16:creationId xmlns:a16="http://schemas.microsoft.com/office/drawing/2014/main" id="{071B306B-7BFC-A744-B08E-9B35691D2D81}"/>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39365F9-4545-0C76-B6F2-A52EF22BD38F}"/>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Seasonal Adjustment</a:t>
              </a:r>
            </a:p>
          </p:txBody>
        </p:sp>
        <p:sp>
          <p:nvSpPr>
            <p:cNvPr id="12" name="Subtitle 3">
              <a:extLst>
                <a:ext uri="{FF2B5EF4-FFF2-40B4-BE49-F238E27FC236}">
                  <a16:creationId xmlns:a16="http://schemas.microsoft.com/office/drawing/2014/main" id="{42EFC810-A16D-3EFF-4419-40C9A095454D}"/>
                </a:ext>
              </a:extLst>
            </p:cNvPr>
            <p:cNvSpPr txBox="1">
              <a:spLocks/>
            </p:cNvSpPr>
            <p:nvPr/>
          </p:nvSpPr>
          <p:spPr>
            <a:xfrm>
              <a:off x="1564944" y="5117493"/>
              <a:ext cx="4636878" cy="851420"/>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p>
          </p:txBody>
        </p:sp>
      </p:grpSp>
      <p:graphicFrame>
        <p:nvGraphicFramePr>
          <p:cNvPr id="8" name="Table 7">
            <a:extLst>
              <a:ext uri="{FF2B5EF4-FFF2-40B4-BE49-F238E27FC236}">
                <a16:creationId xmlns:a16="http://schemas.microsoft.com/office/drawing/2014/main" id="{12C2E27E-1FE0-2DC4-50BC-B9905967509B}"/>
              </a:ext>
            </a:extLst>
          </p:cNvPr>
          <p:cNvGraphicFramePr>
            <a:graphicFrameLocks noGrp="1"/>
          </p:cNvGraphicFramePr>
          <p:nvPr>
            <p:extLst>
              <p:ext uri="{D42A27DB-BD31-4B8C-83A1-F6EECF244321}">
                <p14:modId xmlns:p14="http://schemas.microsoft.com/office/powerpoint/2010/main" val="1361794233"/>
              </p:ext>
            </p:extLst>
          </p:nvPr>
        </p:nvGraphicFramePr>
        <p:xfrm>
          <a:off x="447745" y="2049828"/>
          <a:ext cx="5576128" cy="2162140"/>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11</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Mississippi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20</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20</a:t>
                      </a:r>
                      <a:r>
                        <a:rPr lang="en-US" sz="1800" baseline="30000">
                          <a:solidFill>
                            <a:schemeClr val="tx1"/>
                          </a:solidFill>
                          <a:latin typeface="Tahoma" panose="020B0604030504040204" pitchFamily="34" charset="0"/>
                          <a:ea typeface="Tahoma" panose="020B0604030504040204" pitchFamily="34" charset="0"/>
                          <a:cs typeface="Tahoma" panose="020B0604030504040204" pitchFamily="34" charset="0"/>
                        </a:rPr>
                        <a:t>th</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746562"/>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24</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University Boulevard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33849655"/>
                  </a:ext>
                </a:extLst>
              </a:tr>
              <a:tr h="210549">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35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Hampden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98366525"/>
                  </a:ext>
                </a:extLst>
              </a:tr>
              <a:tr h="210549">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42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Montbello via Allbrook/GVR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8021422"/>
                  </a:ext>
                </a:extLst>
              </a:tr>
            </a:tbl>
          </a:graphicData>
        </a:graphic>
      </p:graphicFrame>
      <p:graphicFrame>
        <p:nvGraphicFramePr>
          <p:cNvPr id="11" name="Table 10">
            <a:extLst>
              <a:ext uri="{FF2B5EF4-FFF2-40B4-BE49-F238E27FC236}">
                <a16:creationId xmlns:a16="http://schemas.microsoft.com/office/drawing/2014/main" id="{6FF1F964-047F-147F-B119-31F26737EE73}"/>
              </a:ext>
            </a:extLst>
          </p:cNvPr>
          <p:cNvGraphicFramePr>
            <a:graphicFrameLocks noGrp="1"/>
          </p:cNvGraphicFramePr>
          <p:nvPr>
            <p:extLst>
              <p:ext uri="{D42A27DB-BD31-4B8C-83A1-F6EECF244321}">
                <p14:modId xmlns:p14="http://schemas.microsoft.com/office/powerpoint/2010/main" val="3970922448"/>
              </p:ext>
            </p:extLst>
          </p:nvPr>
        </p:nvGraphicFramePr>
        <p:xfrm>
          <a:off x="6240712" y="2049828"/>
          <a:ext cx="5576128" cy="1802864"/>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45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Montbello via 51</a:t>
                      </a:r>
                      <a:r>
                        <a:rPr lang="en-US" sz="1800" baseline="30000">
                          <a:solidFill>
                            <a:schemeClr val="tx1"/>
                          </a:solidFill>
                          <a:latin typeface="Tahoma" panose="020B0604030504040204" pitchFamily="34" charset="0"/>
                          <a:ea typeface="Tahoma" panose="020B0604030504040204" pitchFamily="34" charset="0"/>
                          <a:cs typeface="Tahoma" panose="020B0604030504040204" pitchFamily="34" charset="0"/>
                        </a:rPr>
                        <a:t>st</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/GVR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10375021"/>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51</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Sheridan Boulevard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4359973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65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Monaco Crosstown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4718156"/>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73</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Quebec Street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1501363"/>
                  </a:ext>
                </a:extLst>
              </a:tr>
            </a:tbl>
          </a:graphicData>
        </a:graphic>
      </p:graphicFrame>
      <p:pic>
        <p:nvPicPr>
          <p:cNvPr id="4" name="Graphic 3" descr="Partial sun with solid fill">
            <a:extLst>
              <a:ext uri="{FF2B5EF4-FFF2-40B4-BE49-F238E27FC236}">
                <a16:creationId xmlns:a16="http://schemas.microsoft.com/office/drawing/2014/main" id="{9B63C7C8-2BC6-EF78-14BE-88C39CB5453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438" y="5343822"/>
            <a:ext cx="799522" cy="799522"/>
          </a:xfrm>
          <a:prstGeom prst="rect">
            <a:avLst/>
          </a:prstGeom>
        </p:spPr>
      </p:pic>
      <p:sp>
        <p:nvSpPr>
          <p:cNvPr id="5" name="Text Placeholder 6">
            <a:extLst>
              <a:ext uri="{FF2B5EF4-FFF2-40B4-BE49-F238E27FC236}">
                <a16:creationId xmlns:a16="http://schemas.microsoft.com/office/drawing/2014/main" id="{8CF21F0C-5EDA-41EE-714B-43E07217A748}"/>
              </a:ext>
            </a:extLst>
          </p:cNvPr>
          <p:cNvSpPr txBox="1">
            <a:spLocks/>
          </p:cNvSpPr>
          <p:nvPr/>
        </p:nvSpPr>
        <p:spPr>
          <a:xfrm>
            <a:off x="847506" y="5489031"/>
            <a:ext cx="6165668" cy="71505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spcAft>
                <a:spcPts val="600"/>
              </a:spcAft>
              <a:buNone/>
            </a:pPr>
            <a:endParaRPr lang="en-US" sz="1800">
              <a:latin typeface="Tahoma"/>
              <a:ea typeface="Tahoma"/>
              <a:cs typeface="Tahoma"/>
            </a:endParaRPr>
          </a:p>
        </p:txBody>
      </p:sp>
      <p:sp>
        <p:nvSpPr>
          <p:cNvPr id="10" name="TextBox 9">
            <a:extLst>
              <a:ext uri="{FF2B5EF4-FFF2-40B4-BE49-F238E27FC236}">
                <a16:creationId xmlns:a16="http://schemas.microsoft.com/office/drawing/2014/main" id="{22029ACB-FA32-B6DE-901C-DF53B3F34163}"/>
              </a:ext>
            </a:extLst>
          </p:cNvPr>
          <p:cNvSpPr txBox="1"/>
          <p:nvPr/>
        </p:nvSpPr>
        <p:spPr>
          <a:xfrm>
            <a:off x="816960" y="5792629"/>
            <a:ext cx="6165668" cy="523220"/>
          </a:xfrm>
          <a:prstGeom prst="rect">
            <a:avLst/>
          </a:prstGeom>
          <a:noFill/>
        </p:spPr>
        <p:txBody>
          <a:bodyPr wrap="square">
            <a:spAutoFit/>
          </a:bodyPr>
          <a:lstStyle/>
          <a:p>
            <a:r>
              <a:rPr lang="en-US" sz="1400">
                <a:effectLst/>
                <a:latin typeface="Tahoma" panose="020B0604030504040204" pitchFamily="34" charset="0"/>
                <a:ea typeface="Tahoma" panose="020B0604030504040204" pitchFamily="34" charset="0"/>
                <a:cs typeface="Tahoma" panose="020B0604030504040204" pitchFamily="34" charset="0"/>
              </a:rPr>
              <a:t>Temporary modifications made to bus and rail services in response to seasonal variations in demand or operational conditions. </a:t>
            </a:r>
            <a:endParaRPr lang="en-US" sz="140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9451C985-1155-0B9A-3483-29AD35C9B21A}"/>
              </a:ext>
            </a:extLst>
          </p:cNvPr>
          <p:cNvGrpSpPr/>
          <p:nvPr/>
        </p:nvGrpSpPr>
        <p:grpSpPr>
          <a:xfrm>
            <a:off x="272997" y="5822362"/>
            <a:ext cx="11646005" cy="1048724"/>
            <a:chOff x="254448" y="5717331"/>
            <a:chExt cx="11646005" cy="1048724"/>
          </a:xfrm>
        </p:grpSpPr>
        <p:sp>
          <p:nvSpPr>
            <p:cNvPr id="6" name="Slide Number Placeholder 4">
              <a:extLst>
                <a:ext uri="{FF2B5EF4-FFF2-40B4-BE49-F238E27FC236}">
                  <a16:creationId xmlns:a16="http://schemas.microsoft.com/office/drawing/2014/main" id="{F460238D-04F7-6B46-64E8-12FEE1F42574}"/>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37</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descr="A red background with white text&#10;&#10;Description automatically generated with medium confidence">
              <a:extLst>
                <a:ext uri="{FF2B5EF4-FFF2-40B4-BE49-F238E27FC236}">
                  <a16:creationId xmlns:a16="http://schemas.microsoft.com/office/drawing/2014/main" id="{A95811F5-505A-D217-9507-750A8C5DF4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4" name="Date Placeholder 3">
              <a:extLst>
                <a:ext uri="{FF2B5EF4-FFF2-40B4-BE49-F238E27FC236}">
                  <a16:creationId xmlns:a16="http://schemas.microsoft.com/office/drawing/2014/main" id="{BF3C97F5-C347-7C8E-4190-0173AF6D84F4}"/>
                </a:ext>
              </a:extLst>
            </p:cNvPr>
            <p:cNvSpPr txBox="1">
              <a:spLocks/>
            </p:cNvSpPr>
            <p:nvPr/>
          </p:nvSpPr>
          <p:spPr>
            <a:xfrm>
              <a:off x="254448" y="6400930"/>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6" name="Seasonal Adjustments 1">
            <a:hlinkClick r:id="" action="ppaction://media"/>
            <a:extLst>
              <a:ext uri="{FF2B5EF4-FFF2-40B4-BE49-F238E27FC236}">
                <a16:creationId xmlns:a16="http://schemas.microsoft.com/office/drawing/2014/main" id="{2325D7F5-B624-0D39-904D-C2AF2A4105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16931" y="6292522"/>
            <a:ext cx="406400" cy="406400"/>
          </a:xfrm>
          <a:prstGeom prst="rect">
            <a:avLst/>
          </a:prstGeom>
        </p:spPr>
      </p:pic>
    </p:spTree>
    <p:extLst>
      <p:ext uri="{BB962C8B-B14F-4D97-AF65-F5344CB8AC3E}">
        <p14:creationId xmlns:p14="http://schemas.microsoft.com/office/powerpoint/2010/main" val="1982959538"/>
      </p:ext>
    </p:extLst>
  </p:cSld>
  <p:clrMapOvr>
    <a:masterClrMapping/>
  </p:clrMapOvr>
  <mc:AlternateContent xmlns:mc="http://schemas.openxmlformats.org/markup-compatibility/2006" xmlns:p14="http://schemas.microsoft.com/office/powerpoint/2010/main">
    <mc:Choice Requires="p14">
      <p:transition spd="slow" p14:dur="2000" advTm="14916"/>
    </mc:Choice>
    <mc:Fallback xmlns="">
      <p:transition spd="slow" advTm="1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extLst>
    <p:ext uri="{6950BFC3-D8DA-4A85-94F7-54DA5524770B}">
      <p188:commentRel xmlns:p188="http://schemas.microsoft.com/office/powerpoint/2018/8/main" r:id="rId5"/>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5BBB1-DFAF-4689-6B01-29A5FCE56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D46EE-0D78-DB27-2ECD-7881DA226961}"/>
              </a:ext>
            </a:extLst>
          </p:cNvPr>
          <p:cNvSpPr>
            <a:spLocks noGrp="1"/>
          </p:cNvSpPr>
          <p:nvPr>
            <p:ph type="title"/>
          </p:nvPr>
        </p:nvSpPr>
        <p:spPr>
          <a:xfrm>
            <a:off x="311258" y="210142"/>
            <a:ext cx="10515600" cy="1325563"/>
          </a:xfrm>
        </p:spPr>
        <p:txBody>
          <a:bodyPr anchor="ctr">
            <a:normAutofit/>
          </a:bodyPr>
          <a:lstStyle/>
          <a:p>
            <a:r>
              <a:rPr lang="en-US"/>
              <a:t>Seasonal Adjustments (cont.)</a:t>
            </a:r>
          </a:p>
        </p:txBody>
      </p:sp>
      <p:sp>
        <p:nvSpPr>
          <p:cNvPr id="23" name="Text Placeholder 6">
            <a:extLst>
              <a:ext uri="{FF2B5EF4-FFF2-40B4-BE49-F238E27FC236}">
                <a16:creationId xmlns:a16="http://schemas.microsoft.com/office/drawing/2014/main" id="{28BAB006-A162-C884-1471-6E15585B5604}"/>
              </a:ext>
            </a:extLst>
          </p:cNvPr>
          <p:cNvSpPr>
            <a:spLocks noGrp="1"/>
          </p:cNvSpPr>
          <p:nvPr>
            <p:ph type="body" sz="quarter" idx="10"/>
          </p:nvPr>
        </p:nvSpPr>
        <p:spPr>
          <a:xfrm>
            <a:off x="311258" y="1632857"/>
            <a:ext cx="10292574" cy="715051"/>
          </a:xfrm>
        </p:spPr>
        <p:txBody>
          <a:bodyPr>
            <a:noAutofit/>
          </a:bodyPr>
          <a:lstStyle/>
          <a:p>
            <a:pPr marL="238125" indent="-238125">
              <a:lnSpc>
                <a:spcPct val="110000"/>
              </a:lnSpc>
              <a:spcBef>
                <a:spcPts val="600"/>
              </a:spcBef>
              <a:spcAft>
                <a:spcPts val="600"/>
              </a:spcAft>
            </a:pPr>
            <a:r>
              <a:rPr lang="en-US" sz="1800">
                <a:latin typeface="Tahoma"/>
                <a:ea typeface="Tahoma"/>
                <a:cs typeface="Tahoma"/>
              </a:rPr>
              <a:t>These adjustments reinstate seasonal service</a:t>
            </a:r>
          </a:p>
        </p:txBody>
      </p:sp>
      <p:grpSp>
        <p:nvGrpSpPr>
          <p:cNvPr id="15" name="Group 14">
            <a:extLst>
              <a:ext uri="{FF2B5EF4-FFF2-40B4-BE49-F238E27FC236}">
                <a16:creationId xmlns:a16="http://schemas.microsoft.com/office/drawing/2014/main" id="{D0B715D8-D3A0-E866-CE0E-30D4B4E1C696}"/>
              </a:ext>
            </a:extLst>
          </p:cNvPr>
          <p:cNvGrpSpPr/>
          <p:nvPr/>
        </p:nvGrpSpPr>
        <p:grpSpPr>
          <a:xfrm>
            <a:off x="0" y="4969353"/>
            <a:ext cx="7096539" cy="1275704"/>
            <a:chOff x="836249" y="4656854"/>
            <a:chExt cx="6008914" cy="1325564"/>
          </a:xfrm>
        </p:grpSpPr>
        <p:sp>
          <p:nvSpPr>
            <p:cNvPr id="7" name="Rectangle 6">
              <a:extLst>
                <a:ext uri="{FF2B5EF4-FFF2-40B4-BE49-F238E27FC236}">
                  <a16:creationId xmlns:a16="http://schemas.microsoft.com/office/drawing/2014/main" id="{D92F91A8-5706-2899-3776-B4F1C6FC8F34}"/>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1325F53-CD87-DCD8-871E-2E080E3E6411}"/>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Seasonal Adjustment</a:t>
              </a:r>
            </a:p>
          </p:txBody>
        </p:sp>
        <p:sp>
          <p:nvSpPr>
            <p:cNvPr id="12" name="Subtitle 3">
              <a:extLst>
                <a:ext uri="{FF2B5EF4-FFF2-40B4-BE49-F238E27FC236}">
                  <a16:creationId xmlns:a16="http://schemas.microsoft.com/office/drawing/2014/main" id="{5E9E3E79-0E23-E7BE-C32D-D7A0CBCDE6CD}"/>
                </a:ext>
              </a:extLst>
            </p:cNvPr>
            <p:cNvSpPr txBox="1">
              <a:spLocks/>
            </p:cNvSpPr>
            <p:nvPr/>
          </p:nvSpPr>
          <p:spPr>
            <a:xfrm>
              <a:off x="1564944" y="5117493"/>
              <a:ext cx="4636878" cy="851420"/>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p>
          </p:txBody>
        </p:sp>
      </p:grpSp>
      <p:graphicFrame>
        <p:nvGraphicFramePr>
          <p:cNvPr id="8" name="Table 7">
            <a:extLst>
              <a:ext uri="{FF2B5EF4-FFF2-40B4-BE49-F238E27FC236}">
                <a16:creationId xmlns:a16="http://schemas.microsoft.com/office/drawing/2014/main" id="{1EEC5427-5D82-20E8-C66D-1B9C4D5BCB21}"/>
              </a:ext>
            </a:extLst>
          </p:cNvPr>
          <p:cNvGraphicFramePr>
            <a:graphicFrameLocks noGrp="1"/>
          </p:cNvGraphicFramePr>
          <p:nvPr>
            <p:extLst>
              <p:ext uri="{D42A27DB-BD31-4B8C-83A1-F6EECF244321}">
                <p14:modId xmlns:p14="http://schemas.microsoft.com/office/powerpoint/2010/main" val="4248631429"/>
              </p:ext>
            </p:extLst>
          </p:nvPr>
        </p:nvGraphicFramePr>
        <p:xfrm>
          <a:off x="447745" y="2049828"/>
          <a:ext cx="5576128" cy="1802864"/>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NB</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Tahoma" panose="020B0604030504040204" pitchFamily="34" charset="0"/>
                          <a:ea typeface="Tahoma" panose="020B0604030504040204" pitchFamily="34" charset="0"/>
                          <a:cs typeface="Tahoma" panose="020B0604030504040204" pitchFamily="34" charset="0"/>
                        </a:rPr>
                        <a:t>Boulder/Nederland/Eldora</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SKIP</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Broadway (Boulder)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746562"/>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204</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Table Mesa/Moorhead/North 19</a:t>
                      </a:r>
                      <a:r>
                        <a:rPr lang="en-US" sz="1800" baseline="30000">
                          <a:solidFill>
                            <a:schemeClr val="tx1"/>
                          </a:solidFill>
                          <a:latin typeface="Tahoma" panose="020B0604030504040204" pitchFamily="34" charset="0"/>
                          <a:ea typeface="Tahoma" panose="020B0604030504040204" pitchFamily="34" charset="0"/>
                          <a:cs typeface="Tahoma" panose="020B0604030504040204" pitchFamily="34" charset="0"/>
                        </a:rPr>
                        <a:t>th</a:t>
                      </a:r>
                      <a:endParaRPr lang="en-US" sz="18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0238828"/>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205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28</a:t>
                      </a:r>
                      <a:r>
                        <a:rPr lang="en-US" sz="1800" baseline="30000">
                          <a:solidFill>
                            <a:schemeClr val="tx1"/>
                          </a:solidFill>
                          <a:latin typeface="Tahoma" panose="020B0604030504040204" pitchFamily="34" charset="0"/>
                          <a:ea typeface="Tahoma" panose="020B0604030504040204" pitchFamily="34" charset="0"/>
                          <a:cs typeface="Tahoma" panose="020B0604030504040204" pitchFamily="34" charset="0"/>
                        </a:rPr>
                        <a:t>th</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St/Gunbarrel</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4214618"/>
                  </a:ext>
                </a:extLst>
              </a:tr>
            </a:tbl>
          </a:graphicData>
        </a:graphic>
      </p:graphicFrame>
      <p:pic>
        <p:nvPicPr>
          <p:cNvPr id="4" name="Graphic 3" descr="Partial sun with solid fill">
            <a:extLst>
              <a:ext uri="{FF2B5EF4-FFF2-40B4-BE49-F238E27FC236}">
                <a16:creationId xmlns:a16="http://schemas.microsoft.com/office/drawing/2014/main" id="{2B4D6CF0-08E3-3527-D04C-3F92C2159C3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984" y="5149075"/>
            <a:ext cx="799522" cy="799522"/>
          </a:xfrm>
          <a:prstGeom prst="rect">
            <a:avLst/>
          </a:prstGeom>
        </p:spPr>
      </p:pic>
      <p:sp>
        <p:nvSpPr>
          <p:cNvPr id="5" name="Text Placeholder 6">
            <a:extLst>
              <a:ext uri="{FF2B5EF4-FFF2-40B4-BE49-F238E27FC236}">
                <a16:creationId xmlns:a16="http://schemas.microsoft.com/office/drawing/2014/main" id="{502339D1-CF83-D2A4-A1BF-FDCBE3C595E2}"/>
              </a:ext>
            </a:extLst>
          </p:cNvPr>
          <p:cNvSpPr txBox="1">
            <a:spLocks/>
          </p:cNvSpPr>
          <p:nvPr/>
        </p:nvSpPr>
        <p:spPr>
          <a:xfrm>
            <a:off x="847506" y="5489031"/>
            <a:ext cx="6165668" cy="71505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spcAft>
                <a:spcPts val="600"/>
              </a:spcAft>
              <a:buNone/>
            </a:pPr>
            <a:endParaRPr lang="en-US" sz="1800">
              <a:latin typeface="Tahoma"/>
              <a:ea typeface="Tahoma"/>
              <a:cs typeface="Tahoma"/>
            </a:endParaRPr>
          </a:p>
        </p:txBody>
      </p:sp>
      <p:sp>
        <p:nvSpPr>
          <p:cNvPr id="10" name="TextBox 9">
            <a:extLst>
              <a:ext uri="{FF2B5EF4-FFF2-40B4-BE49-F238E27FC236}">
                <a16:creationId xmlns:a16="http://schemas.microsoft.com/office/drawing/2014/main" id="{9D807C89-B0D0-18F3-6709-D391CEB60819}"/>
              </a:ext>
            </a:extLst>
          </p:cNvPr>
          <p:cNvSpPr txBox="1"/>
          <p:nvPr/>
        </p:nvSpPr>
        <p:spPr>
          <a:xfrm>
            <a:off x="831595" y="5403005"/>
            <a:ext cx="6165668" cy="523220"/>
          </a:xfrm>
          <a:prstGeom prst="rect">
            <a:avLst/>
          </a:prstGeom>
          <a:noFill/>
        </p:spPr>
        <p:txBody>
          <a:bodyPr wrap="square">
            <a:spAutoFit/>
          </a:bodyPr>
          <a:lstStyle/>
          <a:p>
            <a:r>
              <a:rPr lang="en-US" sz="1400">
                <a:effectLst/>
                <a:latin typeface="Tahoma" panose="020B0604030504040204" pitchFamily="34" charset="0"/>
                <a:ea typeface="Tahoma" panose="020B0604030504040204" pitchFamily="34" charset="0"/>
                <a:cs typeface="Tahoma" panose="020B0604030504040204" pitchFamily="34" charset="0"/>
              </a:rPr>
              <a:t>Temporary modifications made to bus and rail services in response to seasonal variations in demand or operational conditions. </a:t>
            </a:r>
            <a:endParaRPr lang="en-US" sz="140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D46D1379-0165-BDDD-0895-58F758956EE8}"/>
              </a:ext>
            </a:extLst>
          </p:cNvPr>
          <p:cNvGrpSpPr/>
          <p:nvPr/>
        </p:nvGrpSpPr>
        <p:grpSpPr>
          <a:xfrm>
            <a:off x="368068" y="5744950"/>
            <a:ext cx="11589195" cy="870828"/>
            <a:chOff x="311258" y="5717331"/>
            <a:chExt cx="11589195" cy="870828"/>
          </a:xfrm>
        </p:grpSpPr>
        <p:sp>
          <p:nvSpPr>
            <p:cNvPr id="6" name="Slide Number Placeholder 4">
              <a:extLst>
                <a:ext uri="{FF2B5EF4-FFF2-40B4-BE49-F238E27FC236}">
                  <a16:creationId xmlns:a16="http://schemas.microsoft.com/office/drawing/2014/main" id="{B3547147-5A5B-A42E-0BEE-F68DF63E8098}"/>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38</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EBDD1886-CFE9-3A4D-A420-2937C36703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3" name="Date Placeholder 3">
              <a:extLst>
                <a:ext uri="{FF2B5EF4-FFF2-40B4-BE49-F238E27FC236}">
                  <a16:creationId xmlns:a16="http://schemas.microsoft.com/office/drawing/2014/main" id="{BE54E860-354C-5FD9-31C5-C083F461B9C4}"/>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graphicFrame>
        <p:nvGraphicFramePr>
          <p:cNvPr id="14" name="Table 13">
            <a:extLst>
              <a:ext uri="{FF2B5EF4-FFF2-40B4-BE49-F238E27FC236}">
                <a16:creationId xmlns:a16="http://schemas.microsoft.com/office/drawing/2014/main" id="{1438F634-9965-FAB9-04D3-E675D8E348EA}"/>
              </a:ext>
            </a:extLst>
          </p:cNvPr>
          <p:cNvGraphicFramePr>
            <a:graphicFrameLocks noGrp="1"/>
          </p:cNvGraphicFramePr>
          <p:nvPr>
            <p:extLst>
              <p:ext uri="{D42A27DB-BD31-4B8C-83A1-F6EECF244321}">
                <p14:modId xmlns:p14="http://schemas.microsoft.com/office/powerpoint/2010/main" val="2154272992"/>
              </p:ext>
            </p:extLst>
          </p:nvPr>
        </p:nvGraphicFramePr>
        <p:xfrm>
          <a:off x="6336752" y="2038647"/>
          <a:ext cx="5576128" cy="1802864"/>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panose="020B0604030504040204" pitchFamily="34" charset="0"/>
                          <a:ea typeface="Tahoma" panose="020B0604030504040204" pitchFamily="34" charset="0"/>
                          <a:cs typeface="Tahoma" panose="020B0604030504040204" pitchFamily="34" charset="0"/>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206</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Conestoga/Arapahoe/Fairview HS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7149695"/>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208</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Iris/Valmont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1843227"/>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DASH</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Boulder/Lafayette via Louisville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1991579"/>
                  </a:ext>
                </a:extLst>
              </a:tr>
              <a:tr h="0">
                <a:tc>
                  <a:txBody>
                    <a:bodyPr/>
                    <a:lstStyle/>
                    <a:p>
                      <a:pPr algn="ct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JUMP</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Boulder/Lafayette/Erie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85159165"/>
                  </a:ext>
                </a:extLst>
              </a:tr>
            </a:tbl>
          </a:graphicData>
        </a:graphic>
      </p:graphicFrame>
      <p:pic>
        <p:nvPicPr>
          <p:cNvPr id="16" name="Seasonal Adjustments 2">
            <a:hlinkClick r:id="" action="ppaction://media"/>
            <a:extLst>
              <a:ext uri="{FF2B5EF4-FFF2-40B4-BE49-F238E27FC236}">
                <a16:creationId xmlns:a16="http://schemas.microsoft.com/office/drawing/2014/main" id="{C95C72F8-E3BF-A563-D66E-9C544BFC18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97432" y="6245057"/>
            <a:ext cx="406400" cy="406400"/>
          </a:xfrm>
          <a:prstGeom prst="rect">
            <a:avLst/>
          </a:prstGeom>
        </p:spPr>
      </p:pic>
    </p:spTree>
    <p:extLst>
      <p:ext uri="{BB962C8B-B14F-4D97-AF65-F5344CB8AC3E}">
        <p14:creationId xmlns:p14="http://schemas.microsoft.com/office/powerpoint/2010/main" val="2561584068"/>
      </p:ext>
    </p:extLst>
  </p:cSld>
  <p:clrMapOvr>
    <a:masterClrMapping/>
  </p:clrMapOvr>
  <mc:AlternateContent xmlns:mc="http://schemas.openxmlformats.org/markup-compatibility/2006" xmlns:p14="http://schemas.microsoft.com/office/powerpoint/2010/main">
    <mc:Choice Requires="p14">
      <p:transition spd="slow" p14:dur="2000" advTm="13017"/>
    </mc:Choice>
    <mc:Fallback xmlns="">
      <p:transition spd="slow" advTm="1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F87"/>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3AA429-C096-1BC9-8FF0-CC8831D5AA79}"/>
              </a:ext>
            </a:extLst>
          </p:cNvPr>
          <p:cNvSpPr>
            <a:spLocks noGrp="1"/>
          </p:cNvSpPr>
          <p:nvPr>
            <p:ph type="ctrTitle"/>
          </p:nvPr>
        </p:nvSpPr>
        <p:spPr>
          <a:xfrm>
            <a:off x="622300" y="1974850"/>
            <a:ext cx="10872243" cy="2233895"/>
          </a:xfrm>
        </p:spPr>
        <p:txBody>
          <a:bodyPr>
            <a:normAutofit/>
          </a:bodyPr>
          <a:lstStyle/>
          <a:p>
            <a:r>
              <a:rPr lang="en-US"/>
              <a:t>Feedback and Input</a:t>
            </a:r>
          </a:p>
        </p:txBody>
      </p:sp>
      <p:pic>
        <p:nvPicPr>
          <p:cNvPr id="2" name="Graphic 1" descr="Chat with solid fill">
            <a:extLst>
              <a:ext uri="{FF2B5EF4-FFF2-40B4-BE49-F238E27FC236}">
                <a16:creationId xmlns:a16="http://schemas.microsoft.com/office/drawing/2014/main" id="{ABF43DB5-7098-3104-C5B4-CD93597A8E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457" y="516526"/>
            <a:ext cx="1458324" cy="1458324"/>
          </a:xfrm>
          <a:prstGeom prst="rect">
            <a:avLst/>
          </a:prstGeom>
        </p:spPr>
      </p:pic>
      <p:pic>
        <p:nvPicPr>
          <p:cNvPr id="3" name="Feedback &amp; Input">
            <a:hlinkClick r:id="" action="ppaction://media"/>
            <a:extLst>
              <a:ext uri="{FF2B5EF4-FFF2-40B4-BE49-F238E27FC236}">
                <a16:creationId xmlns:a16="http://schemas.microsoft.com/office/drawing/2014/main" id="{11123F2E-7E32-DACF-288C-B7704243A9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143" y="6015653"/>
            <a:ext cx="406400" cy="406400"/>
          </a:xfrm>
          <a:prstGeom prst="rect">
            <a:avLst/>
          </a:prstGeom>
        </p:spPr>
      </p:pic>
    </p:spTree>
    <p:extLst>
      <p:ext uri="{BB962C8B-B14F-4D97-AF65-F5344CB8AC3E}">
        <p14:creationId xmlns:p14="http://schemas.microsoft.com/office/powerpoint/2010/main" val="3077097171"/>
      </p:ext>
    </p:extLst>
  </p:cSld>
  <p:clrMapOvr>
    <a:masterClrMapping/>
  </p:clrMapOvr>
  <mc:AlternateContent xmlns:mc="http://schemas.openxmlformats.org/markup-compatibility/2006" xmlns:p14="http://schemas.microsoft.com/office/powerpoint/2010/main">
    <mc:Choice Requires="p14">
      <p:transition spd="slow" p14:dur="2000" advTm="6532"/>
    </mc:Choice>
    <mc:Fallback xmlns="">
      <p:transition spd="slow" advTm="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14290-210F-EAEE-0671-7E36422D0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DED22-382A-BD39-0E98-2902EC551802}"/>
              </a:ext>
            </a:extLst>
          </p:cNvPr>
          <p:cNvSpPr>
            <a:spLocks noGrp="1"/>
          </p:cNvSpPr>
          <p:nvPr>
            <p:ph type="title"/>
          </p:nvPr>
        </p:nvSpPr>
        <p:spPr/>
        <p:txBody>
          <a:bodyPr/>
          <a:lstStyle/>
          <a:p>
            <a:r>
              <a:rPr lang="en-US" err="1"/>
              <a:t>Kalamath</a:t>
            </a:r>
            <a:r>
              <a:rPr lang="en-US"/>
              <a:t> Rail Replacement</a:t>
            </a:r>
          </a:p>
        </p:txBody>
      </p:sp>
      <p:sp>
        <p:nvSpPr>
          <p:cNvPr id="7" name="Text Placeholder 6">
            <a:extLst>
              <a:ext uri="{FF2B5EF4-FFF2-40B4-BE49-F238E27FC236}">
                <a16:creationId xmlns:a16="http://schemas.microsoft.com/office/drawing/2014/main" id="{7E3EC018-EAF3-D566-CF62-1403759302BF}"/>
              </a:ext>
            </a:extLst>
          </p:cNvPr>
          <p:cNvSpPr>
            <a:spLocks noGrp="1"/>
          </p:cNvSpPr>
          <p:nvPr>
            <p:ph type="body" sz="quarter" idx="10"/>
          </p:nvPr>
        </p:nvSpPr>
        <p:spPr>
          <a:xfrm>
            <a:off x="311259" y="1632857"/>
            <a:ext cx="5784742" cy="4408347"/>
          </a:xfrm>
        </p:spPr>
        <p:txBody>
          <a:bodyPr vert="horz" lIns="91440" tIns="45720" rIns="91440" bIns="45720" rtlCol="0" anchor="t">
            <a:noAutofit/>
          </a:bodyPr>
          <a:lstStyle/>
          <a:p>
            <a:pPr marL="238125" indent="-238125">
              <a:lnSpc>
                <a:spcPct val="110000"/>
              </a:lnSpc>
              <a:spcBef>
                <a:spcPts val="600"/>
              </a:spcBef>
              <a:spcAft>
                <a:spcPts val="600"/>
              </a:spcAft>
            </a:pPr>
            <a:r>
              <a:rPr lang="en-US" sz="1800">
                <a:latin typeface="Tahoma"/>
                <a:ea typeface="Tahoma"/>
                <a:cs typeface="Tahoma"/>
              </a:rPr>
              <a:t>The second phase of planned rail replacement at </a:t>
            </a:r>
            <a:r>
              <a:rPr lang="en-US" sz="1800" err="1">
                <a:latin typeface="Tahoma"/>
                <a:ea typeface="Tahoma"/>
                <a:cs typeface="Tahoma"/>
              </a:rPr>
              <a:t>Kalamath</a:t>
            </a:r>
            <a:r>
              <a:rPr lang="en-US" sz="1800">
                <a:latin typeface="Tahoma"/>
                <a:ea typeface="Tahoma"/>
                <a:cs typeface="Tahoma"/>
              </a:rPr>
              <a:t> Street starting this fall</a:t>
            </a:r>
          </a:p>
          <a:p>
            <a:pPr marL="238125" indent="-238125">
              <a:lnSpc>
                <a:spcPct val="110000"/>
              </a:lnSpc>
              <a:spcBef>
                <a:spcPts val="600"/>
              </a:spcBef>
              <a:spcAft>
                <a:spcPts val="600"/>
              </a:spcAft>
            </a:pPr>
            <a:r>
              <a:rPr lang="en-US" sz="1800">
                <a:latin typeface="Tahoma"/>
                <a:ea typeface="Tahoma"/>
                <a:cs typeface="Tahoma"/>
              </a:rPr>
              <a:t>Work will take place between the Auraria Colfax Station and Theatre District Stations prohibiting any trains into central downtown</a:t>
            </a:r>
          </a:p>
          <a:p>
            <a:pPr marL="238125" indent="-238125">
              <a:lnSpc>
                <a:spcPct val="110000"/>
              </a:lnSpc>
              <a:spcBef>
                <a:spcPts val="600"/>
              </a:spcBef>
              <a:spcAft>
                <a:spcPts val="600"/>
              </a:spcAft>
            </a:pPr>
            <a:r>
              <a:rPr lang="en-US" sz="1800">
                <a:latin typeface="Tahoma"/>
                <a:ea typeface="Tahoma"/>
                <a:cs typeface="Tahoma"/>
              </a:rPr>
              <a:t>Rail replacement efforts will impact RTD services in the area, significantly impacting the L Line and altering D and H Lines</a:t>
            </a:r>
          </a:p>
          <a:p>
            <a:pPr marL="238125" indent="-238125">
              <a:lnSpc>
                <a:spcPct val="110000"/>
              </a:lnSpc>
              <a:spcBef>
                <a:spcPts val="600"/>
              </a:spcBef>
              <a:spcAft>
                <a:spcPts val="600"/>
              </a:spcAft>
            </a:pPr>
            <a:endParaRPr lang="en-US" sz="1800">
              <a:latin typeface="Tahoma"/>
              <a:ea typeface="Tahoma"/>
              <a:cs typeface="Tahoma"/>
            </a:endParaRPr>
          </a:p>
        </p:txBody>
      </p:sp>
      <p:grpSp>
        <p:nvGrpSpPr>
          <p:cNvPr id="3" name="Group 2">
            <a:extLst>
              <a:ext uri="{FF2B5EF4-FFF2-40B4-BE49-F238E27FC236}">
                <a16:creationId xmlns:a16="http://schemas.microsoft.com/office/drawing/2014/main" id="{4D59E319-D6AE-9310-695D-BF7687ACFF81}"/>
              </a:ext>
            </a:extLst>
          </p:cNvPr>
          <p:cNvGrpSpPr/>
          <p:nvPr/>
        </p:nvGrpSpPr>
        <p:grpSpPr>
          <a:xfrm>
            <a:off x="311258" y="5717331"/>
            <a:ext cx="11589195" cy="870828"/>
            <a:chOff x="311258" y="5717331"/>
            <a:chExt cx="11589195" cy="870828"/>
          </a:xfrm>
        </p:grpSpPr>
        <p:sp>
          <p:nvSpPr>
            <p:cNvPr id="4" name="Slide Number Placeholder 4">
              <a:extLst>
                <a:ext uri="{FF2B5EF4-FFF2-40B4-BE49-F238E27FC236}">
                  <a16:creationId xmlns:a16="http://schemas.microsoft.com/office/drawing/2014/main" id="{5E274F36-135F-7563-833E-8A358EFB434C}"/>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4</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red background with white text&#10;&#10;Description automatically generated with medium confidence">
              <a:extLst>
                <a:ext uri="{FF2B5EF4-FFF2-40B4-BE49-F238E27FC236}">
                  <a16:creationId xmlns:a16="http://schemas.microsoft.com/office/drawing/2014/main" id="{72B78399-5B15-1055-CBDD-D7FFCBD6DD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9" name="Date Placeholder 3">
              <a:extLst>
                <a:ext uri="{FF2B5EF4-FFF2-40B4-BE49-F238E27FC236}">
                  <a16:creationId xmlns:a16="http://schemas.microsoft.com/office/drawing/2014/main" id="{7BBC0CD6-390B-4355-734C-0D13E49DF1C5}"/>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4" name="Graphic 13" descr="Cursor with solid fill">
            <a:extLst>
              <a:ext uri="{FF2B5EF4-FFF2-40B4-BE49-F238E27FC236}">
                <a16:creationId xmlns:a16="http://schemas.microsoft.com/office/drawing/2014/main" id="{BA2E4B97-7EBF-59D2-2335-1C59299134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4981" y="5249875"/>
            <a:ext cx="559262" cy="559262"/>
          </a:xfrm>
          <a:prstGeom prst="rect">
            <a:avLst/>
          </a:prstGeom>
        </p:spPr>
      </p:pic>
      <p:pic>
        <p:nvPicPr>
          <p:cNvPr id="6" name="Picture 5" descr="A picture containing text, outdoor, track, city&#10;&#10;AI-generated content may be incorrect.">
            <a:extLst>
              <a:ext uri="{FF2B5EF4-FFF2-40B4-BE49-F238E27FC236}">
                <a16:creationId xmlns:a16="http://schemas.microsoft.com/office/drawing/2014/main" id="{D5AB66B0-9AD0-F1F3-8B49-D41E3A9C2258}"/>
              </a:ext>
            </a:extLst>
          </p:cNvPr>
          <p:cNvPicPr>
            <a:picLocks noChangeAspect="1"/>
          </p:cNvPicPr>
          <p:nvPr/>
        </p:nvPicPr>
        <p:blipFill>
          <a:blip r:embed="rId9"/>
          <a:stretch>
            <a:fillRect/>
          </a:stretch>
        </p:blipFill>
        <p:spPr>
          <a:xfrm>
            <a:off x="6194992" y="1612112"/>
            <a:ext cx="5705461" cy="3209322"/>
          </a:xfrm>
          <a:prstGeom prst="rect">
            <a:avLst/>
          </a:prstGeom>
        </p:spPr>
      </p:pic>
      <p:pic>
        <p:nvPicPr>
          <p:cNvPr id="10" name="Kalamath">
            <a:hlinkClick r:id="" action="ppaction://media"/>
            <a:extLst>
              <a:ext uri="{FF2B5EF4-FFF2-40B4-BE49-F238E27FC236}">
                <a16:creationId xmlns:a16="http://schemas.microsoft.com/office/drawing/2014/main" id="{891613AD-369B-F6AD-212C-E3EC103B05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87482" y="6202396"/>
            <a:ext cx="406400" cy="406400"/>
          </a:xfrm>
          <a:prstGeom prst="rect">
            <a:avLst/>
          </a:prstGeom>
        </p:spPr>
      </p:pic>
    </p:spTree>
    <p:extLst>
      <p:ext uri="{BB962C8B-B14F-4D97-AF65-F5344CB8AC3E}">
        <p14:creationId xmlns:p14="http://schemas.microsoft.com/office/powerpoint/2010/main" val="2234892791"/>
      </p:ext>
    </p:extLst>
  </p:cSld>
  <p:clrMapOvr>
    <a:masterClrMapping/>
  </p:clrMapOvr>
  <mc:AlternateContent xmlns:mc="http://schemas.openxmlformats.org/markup-compatibility/2006" xmlns:p14="http://schemas.microsoft.com/office/powerpoint/2010/main">
    <mc:Choice Requires="p14">
      <p:transition spd="slow" p14:dur="2000" advTm="27387"/>
    </mc:Choice>
    <mc:Fallback xmlns="">
      <p:transition spd="slow" advTm="27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5"/>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p:txBody>
          <a:bodyPr anchor="ctr">
            <a:normAutofit/>
          </a:bodyPr>
          <a:lstStyle/>
          <a:p>
            <a:r>
              <a:rPr lang="en-US"/>
              <a:t>Provide Feedback</a:t>
            </a:r>
          </a:p>
        </p:txBody>
      </p:sp>
      <p:graphicFrame>
        <p:nvGraphicFramePr>
          <p:cNvPr id="15" name="Table 12">
            <a:extLst>
              <a:ext uri="{FF2B5EF4-FFF2-40B4-BE49-F238E27FC236}">
                <a16:creationId xmlns:a16="http://schemas.microsoft.com/office/drawing/2014/main" id="{2B3BF34E-4467-F948-BB28-9013EDBE8120}"/>
              </a:ext>
            </a:extLst>
          </p:cNvPr>
          <p:cNvGraphicFramePr>
            <a:graphicFrameLocks noGrp="1"/>
          </p:cNvGraphicFramePr>
          <p:nvPr>
            <p:extLst>
              <p:ext uri="{D42A27DB-BD31-4B8C-83A1-F6EECF244321}">
                <p14:modId xmlns:p14="http://schemas.microsoft.com/office/powerpoint/2010/main" val="3423346525"/>
              </p:ext>
            </p:extLst>
          </p:nvPr>
        </p:nvGraphicFramePr>
        <p:xfrm>
          <a:off x="446314" y="2527746"/>
          <a:ext cx="11390781" cy="1203960"/>
        </p:xfrm>
        <a:graphic>
          <a:graphicData uri="http://schemas.openxmlformats.org/drawingml/2006/table">
            <a:tbl>
              <a:tblPr firstRow="1" bandRow="1">
                <a:tableStyleId>{5C22544A-7EE6-4342-B048-85BDC9FD1C3A}</a:tableStyleId>
              </a:tblPr>
              <a:tblGrid>
                <a:gridCol w="3796927">
                  <a:extLst>
                    <a:ext uri="{9D8B030D-6E8A-4147-A177-3AD203B41FA5}">
                      <a16:colId xmlns:a16="http://schemas.microsoft.com/office/drawing/2014/main" val="360962184"/>
                    </a:ext>
                  </a:extLst>
                </a:gridCol>
                <a:gridCol w="3796927">
                  <a:extLst>
                    <a:ext uri="{9D8B030D-6E8A-4147-A177-3AD203B41FA5}">
                      <a16:colId xmlns:a16="http://schemas.microsoft.com/office/drawing/2014/main" val="3036085343"/>
                    </a:ext>
                  </a:extLst>
                </a:gridCol>
                <a:gridCol w="3796927">
                  <a:extLst>
                    <a:ext uri="{9D8B030D-6E8A-4147-A177-3AD203B41FA5}">
                      <a16:colId xmlns:a16="http://schemas.microsoft.com/office/drawing/2014/main" val="171701092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srgbClr val="009483"/>
                          </a:solidFill>
                          <a:latin typeface="Tahoma" panose="020B0604030504040204" pitchFamily="34" charset="0"/>
                          <a:ea typeface="Tahoma" panose="020B0604030504040204" pitchFamily="34" charset="0"/>
                          <a:cs typeface="Tahoma" panose="020B0604030504040204" pitchFamily="34" charset="0"/>
                        </a:rPr>
                        <a:t>Online Survey</a:t>
                      </a:r>
                    </a:p>
                  </a:txBody>
                  <a:tcPr anchor="ctr">
                    <a:noFill/>
                  </a:tcPr>
                </a:tc>
                <a:tc>
                  <a:txBody>
                    <a:bodyPr/>
                    <a:lstStyle/>
                    <a:p>
                      <a:pPr algn="ctr">
                        <a:lnSpc>
                          <a:spcPct val="100000"/>
                        </a:lnSpc>
                      </a:pPr>
                      <a:r>
                        <a:rPr lang="en-US" sz="2200">
                          <a:solidFill>
                            <a:srgbClr val="F6871F"/>
                          </a:solidFill>
                          <a:latin typeface="Tahoma" panose="020B0604030504040204" pitchFamily="34" charset="0"/>
                          <a:ea typeface="Tahoma" panose="020B0604030504040204" pitchFamily="34" charset="0"/>
                          <a:cs typeface="Tahoma" panose="020B0604030504040204" pitchFamily="34" charset="0"/>
                        </a:rPr>
                        <a:t>Customer Care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srgbClr val="002F87"/>
                          </a:solidFill>
                          <a:latin typeface="Tahoma" panose="020B0604030504040204" pitchFamily="34" charset="0"/>
                          <a:ea typeface="Tahoma" panose="020B0604030504040204" pitchFamily="34" charset="0"/>
                          <a:cs typeface="Tahoma" panose="020B0604030504040204" pitchFamily="34" charset="0"/>
                        </a:rPr>
                        <a:t>Public Comment</a:t>
                      </a:r>
                    </a:p>
                  </a:txBody>
                  <a:tcPr anchor="ctr">
                    <a:noFill/>
                  </a:tcPr>
                </a:tc>
                <a:extLst>
                  <a:ext uri="{0D108BD9-81ED-4DB2-BD59-A6C34878D82A}">
                    <a16:rowId xmlns:a16="http://schemas.microsoft.com/office/drawing/2014/main" val="19987583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Complete the online survey </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at </a:t>
                      </a:r>
                      <a:r>
                        <a:rPr lang="en-US" sz="1500" b="1">
                          <a:solidFill>
                            <a:schemeClr val="tx1"/>
                          </a:solidFill>
                          <a:latin typeface="Tahoma" panose="020B0604030504040204" pitchFamily="34" charset="0"/>
                          <a:ea typeface="Tahoma" panose="020B0604030504040204" pitchFamily="34" charset="0"/>
                          <a:cs typeface="Tahoma" panose="020B0604030504040204" pitchFamily="34" charset="0"/>
                        </a:rPr>
                        <a:t>rtd-denver.com/service-alerts/service-changes</a:t>
                      </a:r>
                    </a:p>
                  </a:txBody>
                  <a:tcPr>
                    <a:noFill/>
                  </a:tcPr>
                </a:tc>
                <a:tc>
                  <a:txBody>
                    <a:bodyPr/>
                    <a:lstStyle/>
                    <a:p>
                      <a:pPr algn="ctr">
                        <a:lnSpc>
                          <a:spcPct val="100000"/>
                        </a:lnSpc>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Share feedback with a </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call center agent at </a:t>
                      </a:r>
                      <a:r>
                        <a:rPr lang="en-US" sz="1500" b="1">
                          <a:solidFill>
                            <a:schemeClr val="tx1"/>
                          </a:solidFill>
                          <a:latin typeface="Tahoma" panose="020B0604030504040204" pitchFamily="34" charset="0"/>
                          <a:ea typeface="Tahoma" panose="020B0604030504040204" pitchFamily="34" charset="0"/>
                          <a:cs typeface="Tahoma" panose="020B0604030504040204" pitchFamily="34" charset="0"/>
                        </a:rPr>
                        <a:t>303.299.6000</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Attend a virtual or in-person meeting </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of the Board of Directors</a:t>
                      </a:r>
                    </a:p>
                  </a:txBody>
                  <a:tcPr>
                    <a:noFill/>
                  </a:tcPr>
                </a:tc>
                <a:extLst>
                  <a:ext uri="{0D108BD9-81ED-4DB2-BD59-A6C34878D82A}">
                    <a16:rowId xmlns:a16="http://schemas.microsoft.com/office/drawing/2014/main" val="1870160018"/>
                  </a:ext>
                </a:extLst>
              </a:tr>
            </a:tbl>
          </a:graphicData>
        </a:graphic>
      </p:graphicFrame>
      <p:pic>
        <p:nvPicPr>
          <p:cNvPr id="5" name="Graphic 4" descr="Laptop with solid fill">
            <a:extLst>
              <a:ext uri="{FF2B5EF4-FFF2-40B4-BE49-F238E27FC236}">
                <a16:creationId xmlns:a16="http://schemas.microsoft.com/office/drawing/2014/main" id="{428642B9-3B87-759E-00D0-E18012AE2D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9119" y="1455150"/>
            <a:ext cx="1203356" cy="1203356"/>
          </a:xfrm>
          <a:prstGeom prst="rect">
            <a:avLst/>
          </a:prstGeom>
        </p:spPr>
      </p:pic>
      <p:pic>
        <p:nvPicPr>
          <p:cNvPr id="11" name="Graphic 10" descr="Call center with solid fill">
            <a:extLst>
              <a:ext uri="{FF2B5EF4-FFF2-40B4-BE49-F238E27FC236}">
                <a16:creationId xmlns:a16="http://schemas.microsoft.com/office/drawing/2014/main" id="{A084985F-9025-407D-A5FB-1D96D79AC0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4503" y="1554631"/>
            <a:ext cx="1004395" cy="1004395"/>
          </a:xfrm>
          <a:prstGeom prst="rect">
            <a:avLst/>
          </a:prstGeom>
        </p:spPr>
      </p:pic>
      <p:pic>
        <p:nvPicPr>
          <p:cNvPr id="16" name="Graphic 15" descr="Lecturer with solid fill">
            <a:extLst>
              <a:ext uri="{FF2B5EF4-FFF2-40B4-BE49-F238E27FC236}">
                <a16:creationId xmlns:a16="http://schemas.microsoft.com/office/drawing/2014/main" id="{DC957716-50AA-EDF5-A8E0-9175800A9627}"/>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b="36456"/>
          <a:stretch/>
        </p:blipFill>
        <p:spPr>
          <a:xfrm>
            <a:off x="9190933" y="1587102"/>
            <a:ext cx="1439002" cy="914400"/>
          </a:xfrm>
          <a:prstGeom prst="rect">
            <a:avLst/>
          </a:prstGeom>
        </p:spPr>
      </p:pic>
      <p:graphicFrame>
        <p:nvGraphicFramePr>
          <p:cNvPr id="21" name="Table 12">
            <a:extLst>
              <a:ext uri="{FF2B5EF4-FFF2-40B4-BE49-F238E27FC236}">
                <a16:creationId xmlns:a16="http://schemas.microsoft.com/office/drawing/2014/main" id="{A3F79378-7C00-05A0-69A9-815E8225B777}"/>
              </a:ext>
            </a:extLst>
          </p:cNvPr>
          <p:cNvGraphicFramePr>
            <a:graphicFrameLocks noGrp="1"/>
          </p:cNvGraphicFramePr>
          <p:nvPr>
            <p:extLst>
              <p:ext uri="{D42A27DB-BD31-4B8C-83A1-F6EECF244321}">
                <p14:modId xmlns:p14="http://schemas.microsoft.com/office/powerpoint/2010/main" val="3474419570"/>
              </p:ext>
            </p:extLst>
          </p:nvPr>
        </p:nvGraphicFramePr>
        <p:xfrm>
          <a:off x="2036183" y="4620407"/>
          <a:ext cx="7985574" cy="975360"/>
        </p:xfrm>
        <a:graphic>
          <a:graphicData uri="http://schemas.openxmlformats.org/drawingml/2006/table">
            <a:tbl>
              <a:tblPr firstRow="1" bandRow="1">
                <a:tableStyleId>{5C22544A-7EE6-4342-B048-85BDC9FD1C3A}</a:tableStyleId>
              </a:tblPr>
              <a:tblGrid>
                <a:gridCol w="3992787">
                  <a:extLst>
                    <a:ext uri="{9D8B030D-6E8A-4147-A177-3AD203B41FA5}">
                      <a16:colId xmlns:a16="http://schemas.microsoft.com/office/drawing/2014/main" val="943602483"/>
                    </a:ext>
                  </a:extLst>
                </a:gridCol>
                <a:gridCol w="3992787">
                  <a:extLst>
                    <a:ext uri="{9D8B030D-6E8A-4147-A177-3AD203B41FA5}">
                      <a16:colId xmlns:a16="http://schemas.microsoft.com/office/drawing/2014/main" val="187359563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srgbClr val="41C1EF"/>
                          </a:solidFill>
                          <a:latin typeface="Tahoma" panose="020B0604030504040204" pitchFamily="34" charset="0"/>
                          <a:ea typeface="Tahoma" panose="020B0604030504040204" pitchFamily="34" charset="0"/>
                          <a:cs typeface="Tahoma" panose="020B0604030504040204" pitchFamily="34" charset="0"/>
                        </a:rPr>
                        <a:t>Community Events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srgbClr val="C00000"/>
                          </a:solidFill>
                          <a:latin typeface="Tahoma" panose="020B0604030504040204" pitchFamily="34" charset="0"/>
                          <a:ea typeface="Tahoma" panose="020B0604030504040204" pitchFamily="34" charset="0"/>
                          <a:cs typeface="Tahoma" panose="020B0604030504040204" pitchFamily="34" charset="0"/>
                        </a:rPr>
                        <a:t>Email</a:t>
                      </a:r>
                    </a:p>
                  </a:txBody>
                  <a:tcPr anchor="ctr">
                    <a:noFill/>
                  </a:tcPr>
                </a:tc>
                <a:extLst>
                  <a:ext uri="{0D108BD9-81ED-4DB2-BD59-A6C34878D82A}">
                    <a16:rowId xmlns:a16="http://schemas.microsoft.com/office/drawing/2014/main" val="19987583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Visit with RTD staff at a </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local community event</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Send an email to</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b="1">
                          <a:solidFill>
                            <a:schemeClr val="tx1"/>
                          </a:solidFill>
                          <a:latin typeface="Tahoma" panose="020B0604030504040204" pitchFamily="34" charset="0"/>
                          <a:ea typeface="Tahoma" panose="020B0604030504040204" pitchFamily="34" charset="0"/>
                          <a:cs typeface="Tahoma" panose="020B0604030504040204" pitchFamily="34" charset="0"/>
                        </a:rPr>
                        <a:t>service.change@rtd-denver.com</a:t>
                      </a:r>
                    </a:p>
                  </a:txBody>
                  <a:tcPr>
                    <a:noFill/>
                  </a:tcPr>
                </a:tc>
                <a:extLst>
                  <a:ext uri="{0D108BD9-81ED-4DB2-BD59-A6C34878D82A}">
                    <a16:rowId xmlns:a16="http://schemas.microsoft.com/office/drawing/2014/main" val="1870160018"/>
                  </a:ext>
                </a:extLst>
              </a:tr>
            </a:tbl>
          </a:graphicData>
        </a:graphic>
      </p:graphicFrame>
      <p:pic>
        <p:nvPicPr>
          <p:cNvPr id="22" name="Graphic 21" descr="Users with solid fill">
            <a:extLst>
              <a:ext uri="{FF2B5EF4-FFF2-40B4-BE49-F238E27FC236}">
                <a16:creationId xmlns:a16="http://schemas.microsoft.com/office/drawing/2014/main" id="{7D69B106-0094-A6BB-335A-435B91EEFB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02665" y="3660315"/>
            <a:ext cx="1203356" cy="1203356"/>
          </a:xfrm>
          <a:prstGeom prst="rect">
            <a:avLst/>
          </a:prstGeom>
        </p:spPr>
      </p:pic>
      <p:pic>
        <p:nvPicPr>
          <p:cNvPr id="23" name="Graphic 22" descr="Email with solid fill">
            <a:extLst>
              <a:ext uri="{FF2B5EF4-FFF2-40B4-BE49-F238E27FC236}">
                <a16:creationId xmlns:a16="http://schemas.microsoft.com/office/drawing/2014/main" id="{0DADDA61-6051-10BA-B0A1-7F5CAB358C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14911" y="3805606"/>
            <a:ext cx="814801" cy="814801"/>
          </a:xfrm>
          <a:prstGeom prst="rect">
            <a:avLst/>
          </a:prstGeom>
        </p:spPr>
      </p:pic>
      <p:grpSp>
        <p:nvGrpSpPr>
          <p:cNvPr id="3" name="Group 2">
            <a:extLst>
              <a:ext uri="{FF2B5EF4-FFF2-40B4-BE49-F238E27FC236}">
                <a16:creationId xmlns:a16="http://schemas.microsoft.com/office/drawing/2014/main" id="{D47C1DB6-6F63-0CEC-451D-8FB46FF15792}"/>
              </a:ext>
            </a:extLst>
          </p:cNvPr>
          <p:cNvGrpSpPr/>
          <p:nvPr/>
        </p:nvGrpSpPr>
        <p:grpSpPr>
          <a:xfrm>
            <a:off x="368068" y="5652350"/>
            <a:ext cx="11589195" cy="870828"/>
            <a:chOff x="311258" y="5717331"/>
            <a:chExt cx="11589195" cy="870828"/>
          </a:xfrm>
        </p:grpSpPr>
        <p:sp>
          <p:nvSpPr>
            <p:cNvPr id="4" name="Slide Number Placeholder 4">
              <a:extLst>
                <a:ext uri="{FF2B5EF4-FFF2-40B4-BE49-F238E27FC236}">
                  <a16:creationId xmlns:a16="http://schemas.microsoft.com/office/drawing/2014/main" id="{9CF0993E-CCF7-61C3-3C8D-FCB4340814F3}"/>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40</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D2B77C33-84DD-AFAB-93B4-3F8C457EA2E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2" name="Date Placeholder 3">
              <a:extLst>
                <a:ext uri="{FF2B5EF4-FFF2-40B4-BE49-F238E27FC236}">
                  <a16:creationId xmlns:a16="http://schemas.microsoft.com/office/drawing/2014/main" id="{C6CBBCA5-D07A-A857-AF97-28419C0881CF}"/>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6" name="Feedback &amp; Input">
            <a:hlinkClick r:id="" action="ppaction://media"/>
            <a:extLst>
              <a:ext uri="{FF2B5EF4-FFF2-40B4-BE49-F238E27FC236}">
                <a16:creationId xmlns:a16="http://schemas.microsoft.com/office/drawing/2014/main" id="{04807E6C-E4CD-BAD0-E94C-D2C798895A7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021757" y="6119343"/>
            <a:ext cx="406400" cy="365125"/>
          </a:xfrm>
          <a:prstGeom prst="rect">
            <a:avLst/>
          </a:prstGeom>
        </p:spPr>
      </p:pic>
    </p:spTree>
    <p:extLst>
      <p:ext uri="{BB962C8B-B14F-4D97-AF65-F5344CB8AC3E}">
        <p14:creationId xmlns:p14="http://schemas.microsoft.com/office/powerpoint/2010/main" val="1096387259"/>
      </p:ext>
    </p:extLst>
  </p:cSld>
  <p:clrMapOvr>
    <a:masterClrMapping/>
  </p:clrMapOvr>
  <mc:AlternateContent xmlns:mc="http://schemas.openxmlformats.org/markup-compatibility/2006" xmlns:p14="http://schemas.microsoft.com/office/powerpoint/2010/main">
    <mc:Choice Requires="p14">
      <p:transition spd="slow" p14:dur="2000" advTm="66675"/>
    </mc:Choice>
    <mc:Fallback xmlns="">
      <p:transition spd="slow" advTm="6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31A3A-799D-1E82-0429-4F496D3D5F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5AFA0A-842E-9EBC-55DF-FCE4BC03EB6C}"/>
              </a:ext>
            </a:extLst>
          </p:cNvPr>
          <p:cNvSpPr>
            <a:spLocks noGrp="1"/>
          </p:cNvSpPr>
          <p:nvPr>
            <p:ph type="title"/>
          </p:nvPr>
        </p:nvSpPr>
        <p:spPr/>
        <p:txBody>
          <a:bodyPr/>
          <a:lstStyle/>
          <a:p>
            <a:r>
              <a:rPr lang="en-US">
                <a:latin typeface="Tahoma"/>
                <a:ea typeface="Tahoma"/>
                <a:cs typeface="Tahoma"/>
              </a:rPr>
              <a:t>Public Comment Process</a:t>
            </a:r>
            <a:endParaRPr lang="en-US">
              <a:highlight>
                <a:srgbClr val="FFFF00"/>
              </a:highlight>
              <a:latin typeface="Tahoma"/>
              <a:ea typeface="Tahoma"/>
              <a:cs typeface="Tahoma"/>
            </a:endParaRPr>
          </a:p>
        </p:txBody>
      </p:sp>
      <p:grpSp>
        <p:nvGrpSpPr>
          <p:cNvPr id="2" name="Group 1">
            <a:extLst>
              <a:ext uri="{FF2B5EF4-FFF2-40B4-BE49-F238E27FC236}">
                <a16:creationId xmlns:a16="http://schemas.microsoft.com/office/drawing/2014/main" id="{3867F872-9685-31F7-3C82-CBBBC93356D3}"/>
              </a:ext>
            </a:extLst>
          </p:cNvPr>
          <p:cNvGrpSpPr/>
          <p:nvPr/>
        </p:nvGrpSpPr>
        <p:grpSpPr>
          <a:xfrm>
            <a:off x="8078236" y="5717331"/>
            <a:ext cx="3822217" cy="870828"/>
            <a:chOff x="8078236" y="5717331"/>
            <a:chExt cx="3822217" cy="870828"/>
          </a:xfrm>
        </p:grpSpPr>
        <p:sp>
          <p:nvSpPr>
            <p:cNvPr id="3" name="Slide Number Placeholder 4">
              <a:extLst>
                <a:ext uri="{FF2B5EF4-FFF2-40B4-BE49-F238E27FC236}">
                  <a16:creationId xmlns:a16="http://schemas.microsoft.com/office/drawing/2014/main" id="{87134768-ED23-E385-8417-A7962C5D943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41</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red background with white text&#10;&#10;Description automatically generated with medium confidence">
              <a:extLst>
                <a:ext uri="{FF2B5EF4-FFF2-40B4-BE49-F238E27FC236}">
                  <a16:creationId xmlns:a16="http://schemas.microsoft.com/office/drawing/2014/main" id="{8836AF2B-8B9A-C074-81EE-3A99BBA97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
        <p:nvSpPr>
          <p:cNvPr id="7" name="Text Placeholder 6">
            <a:extLst>
              <a:ext uri="{FF2B5EF4-FFF2-40B4-BE49-F238E27FC236}">
                <a16:creationId xmlns:a16="http://schemas.microsoft.com/office/drawing/2014/main" id="{C4869AA9-CE75-9D95-AD35-0D1C6751728E}"/>
              </a:ext>
            </a:extLst>
          </p:cNvPr>
          <p:cNvSpPr>
            <a:spLocks noGrp="1"/>
          </p:cNvSpPr>
          <p:nvPr>
            <p:ph type="body" sz="quarter" idx="10"/>
          </p:nvPr>
        </p:nvSpPr>
        <p:spPr>
          <a:xfrm>
            <a:off x="311258" y="1711248"/>
            <a:ext cx="11169542" cy="3853709"/>
          </a:xfrm>
        </p:spPr>
        <p:txBody>
          <a:bodyPr vert="horz" lIns="91440" tIns="45720" rIns="91440" bIns="45720" rtlCol="0" anchor="t">
            <a:noAutofit/>
          </a:bodyPr>
          <a:lstStyle/>
          <a:p>
            <a:pPr>
              <a:lnSpc>
                <a:spcPct val="114000"/>
              </a:lnSpc>
              <a:spcBef>
                <a:spcPts val="800"/>
              </a:spcBef>
              <a:spcAft>
                <a:spcPts val="800"/>
              </a:spcAft>
            </a:pPr>
            <a:r>
              <a:rPr lang="en-US" sz="1800">
                <a:latin typeface="Tahoma"/>
                <a:ea typeface="Tahoma"/>
                <a:cs typeface="Tahoma"/>
              </a:rPr>
              <a:t>Customers wishing to provide public comment orally should “raise” their virtual hand and will be called on one at a time</a:t>
            </a:r>
          </a:p>
          <a:p>
            <a:pPr>
              <a:lnSpc>
                <a:spcPct val="114000"/>
              </a:lnSpc>
              <a:spcBef>
                <a:spcPts val="800"/>
              </a:spcBef>
              <a:spcAft>
                <a:spcPts val="800"/>
              </a:spcAft>
            </a:pPr>
            <a:r>
              <a:rPr lang="en-US" sz="1800">
                <a:latin typeface="Tahoma"/>
                <a:ea typeface="Tahoma"/>
                <a:cs typeface="Tahoma"/>
              </a:rPr>
              <a:t>Each speaker will have two minutes to provide comment </a:t>
            </a:r>
          </a:p>
          <a:p>
            <a:pPr lvl="1">
              <a:lnSpc>
                <a:spcPct val="113999"/>
              </a:lnSpc>
              <a:spcBef>
                <a:spcPts val="800"/>
              </a:spcBef>
              <a:spcAft>
                <a:spcPts val="800"/>
              </a:spcAft>
            </a:pPr>
            <a:r>
              <a:rPr lang="en-US" sz="1600">
                <a:latin typeface="Tahoma"/>
                <a:ea typeface="Tahoma"/>
                <a:cs typeface="Tahoma"/>
              </a:rPr>
              <a:t>Once the timer has expired, you'll hear a brief chime</a:t>
            </a:r>
          </a:p>
          <a:p>
            <a:pPr lvl="1">
              <a:lnSpc>
                <a:spcPct val="113999"/>
              </a:lnSpc>
              <a:spcBef>
                <a:spcPts val="800"/>
              </a:spcBef>
              <a:spcAft>
                <a:spcPts val="800"/>
              </a:spcAft>
            </a:pPr>
            <a:r>
              <a:rPr lang="en-US" sz="1600">
                <a:latin typeface="Tahoma"/>
                <a:ea typeface="Tahoma"/>
                <a:cs typeface="Tahoma"/>
              </a:rPr>
              <a:t>Please conclude your comments at that point</a:t>
            </a:r>
          </a:p>
          <a:p>
            <a:pPr>
              <a:lnSpc>
                <a:spcPct val="114000"/>
              </a:lnSpc>
              <a:spcBef>
                <a:spcPts val="800"/>
              </a:spcBef>
              <a:spcAft>
                <a:spcPts val="800"/>
              </a:spcAft>
            </a:pPr>
            <a:r>
              <a:rPr lang="en-US" sz="1800">
                <a:latin typeface="Tahoma"/>
                <a:ea typeface="Tahoma"/>
                <a:cs typeface="Tahoma"/>
              </a:rPr>
              <a:t>Once two minutes has expired, a new speaker will be called to provide comment</a:t>
            </a:r>
          </a:p>
          <a:p>
            <a:pPr>
              <a:lnSpc>
                <a:spcPct val="114000"/>
              </a:lnSpc>
              <a:spcBef>
                <a:spcPts val="800"/>
              </a:spcBef>
              <a:spcAft>
                <a:spcPts val="800"/>
              </a:spcAft>
            </a:pPr>
            <a:r>
              <a:rPr lang="en-US" sz="1800">
                <a:latin typeface="Tahoma"/>
                <a:ea typeface="Tahoma"/>
                <a:cs typeface="Tahoma"/>
              </a:rPr>
              <a:t>Customers who wish to type their comments may do so by inputting them into the Q&amp;A function</a:t>
            </a:r>
          </a:p>
          <a:p>
            <a:pPr>
              <a:lnSpc>
                <a:spcPct val="114000"/>
              </a:lnSpc>
              <a:spcBef>
                <a:spcPts val="800"/>
              </a:spcBef>
              <a:spcAft>
                <a:spcPts val="800"/>
              </a:spcAft>
            </a:pPr>
            <a:r>
              <a:rPr lang="en-US" sz="1800">
                <a:latin typeface="Tahoma"/>
                <a:ea typeface="Tahoma"/>
                <a:cs typeface="Tahoma"/>
              </a:rPr>
              <a:t>RTD staff will not respond to questions or comments posed; their role is to document the feedback</a:t>
            </a:r>
          </a:p>
          <a:p>
            <a:pPr lvl="1">
              <a:lnSpc>
                <a:spcPct val="114000"/>
              </a:lnSpc>
              <a:spcBef>
                <a:spcPts val="800"/>
              </a:spcBef>
              <a:spcAft>
                <a:spcPts val="800"/>
              </a:spcAft>
            </a:pPr>
            <a:r>
              <a:rPr lang="en-US" sz="1600">
                <a:latin typeface="Tahoma"/>
                <a:ea typeface="Tahoma"/>
                <a:cs typeface="Tahoma"/>
              </a:rPr>
              <a:t>Interested in having a dialogue with staff? Join an upcoming session of the RTD Ask a Service Planner series</a:t>
            </a:r>
          </a:p>
          <a:p>
            <a:pPr>
              <a:lnSpc>
                <a:spcPct val="114000"/>
              </a:lnSpc>
              <a:spcBef>
                <a:spcPts val="800"/>
              </a:spcBef>
              <a:spcAft>
                <a:spcPts val="800"/>
              </a:spcAft>
            </a:pPr>
            <a:endParaRPr lang="en-US" sz="1800"/>
          </a:p>
        </p:txBody>
      </p:sp>
      <p:grpSp>
        <p:nvGrpSpPr>
          <p:cNvPr id="8" name="Group 7">
            <a:extLst>
              <a:ext uri="{FF2B5EF4-FFF2-40B4-BE49-F238E27FC236}">
                <a16:creationId xmlns:a16="http://schemas.microsoft.com/office/drawing/2014/main" id="{EA1F41AA-09D6-A6D2-83BD-2A27B632290A}"/>
              </a:ext>
            </a:extLst>
          </p:cNvPr>
          <p:cNvGrpSpPr/>
          <p:nvPr/>
        </p:nvGrpSpPr>
        <p:grpSpPr>
          <a:xfrm>
            <a:off x="368068" y="5698650"/>
            <a:ext cx="11589195" cy="870828"/>
            <a:chOff x="311258" y="5717331"/>
            <a:chExt cx="11589195" cy="870828"/>
          </a:xfrm>
        </p:grpSpPr>
        <p:sp>
          <p:nvSpPr>
            <p:cNvPr id="9" name="Slide Number Placeholder 4">
              <a:extLst>
                <a:ext uri="{FF2B5EF4-FFF2-40B4-BE49-F238E27FC236}">
                  <a16:creationId xmlns:a16="http://schemas.microsoft.com/office/drawing/2014/main" id="{0B641751-A02C-1C1D-DE26-50160FFA9E81}"/>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2A7ED001-3801-119D-46B1-AAF408AF6E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1" name="Date Placeholder 3">
              <a:extLst>
                <a:ext uri="{FF2B5EF4-FFF2-40B4-BE49-F238E27FC236}">
                  <a16:creationId xmlns:a16="http://schemas.microsoft.com/office/drawing/2014/main" id="{FBA30C47-8F24-5126-AE4E-724101C70E7E}"/>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2" name="Public Comment Process">
            <a:hlinkClick r:id="" action="ppaction://media"/>
            <a:extLst>
              <a:ext uri="{FF2B5EF4-FFF2-40B4-BE49-F238E27FC236}">
                <a16:creationId xmlns:a16="http://schemas.microsoft.com/office/drawing/2014/main" id="{BE4B9032-62B2-9EBE-B1A9-900261B092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9630" y="5949545"/>
            <a:ext cx="406400" cy="406400"/>
          </a:xfrm>
          <a:prstGeom prst="rect">
            <a:avLst/>
          </a:prstGeom>
        </p:spPr>
      </p:pic>
    </p:spTree>
    <p:extLst>
      <p:ext uri="{BB962C8B-B14F-4D97-AF65-F5344CB8AC3E}">
        <p14:creationId xmlns:p14="http://schemas.microsoft.com/office/powerpoint/2010/main" val="1981933969"/>
      </p:ext>
    </p:extLst>
  </p:cSld>
  <p:clrMapOvr>
    <a:masterClrMapping/>
  </p:clrMapOvr>
  <mc:AlternateContent xmlns:mc="http://schemas.openxmlformats.org/markup-compatibility/2006" xmlns:p14="http://schemas.microsoft.com/office/powerpoint/2010/main">
    <mc:Choice Requires="p14">
      <p:transition spd="slow" p14:dur="2000" advTm="58647"/>
    </mc:Choice>
    <mc:Fallback xmlns="">
      <p:transition spd="slow" advTm="5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4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31A3A-799D-1E82-0429-4F496D3D5F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5AFA0A-842E-9EBC-55DF-FCE4BC03EB6C}"/>
              </a:ext>
            </a:extLst>
          </p:cNvPr>
          <p:cNvSpPr>
            <a:spLocks noGrp="1"/>
          </p:cNvSpPr>
          <p:nvPr>
            <p:ph type="title"/>
          </p:nvPr>
        </p:nvSpPr>
        <p:spPr/>
        <p:txBody>
          <a:bodyPr/>
          <a:lstStyle/>
          <a:p>
            <a:r>
              <a:rPr lang="en-US">
                <a:latin typeface="Tahoma"/>
                <a:ea typeface="Tahoma"/>
                <a:cs typeface="Tahoma"/>
              </a:rPr>
              <a:t>Public Comment Process</a:t>
            </a:r>
            <a:endParaRPr lang="en-US">
              <a:highlight>
                <a:srgbClr val="FFFF00"/>
              </a:highlight>
              <a:latin typeface="Tahoma"/>
              <a:ea typeface="Tahoma"/>
              <a:cs typeface="Tahoma"/>
            </a:endParaRPr>
          </a:p>
        </p:txBody>
      </p:sp>
      <p:grpSp>
        <p:nvGrpSpPr>
          <p:cNvPr id="2" name="Group 1">
            <a:extLst>
              <a:ext uri="{FF2B5EF4-FFF2-40B4-BE49-F238E27FC236}">
                <a16:creationId xmlns:a16="http://schemas.microsoft.com/office/drawing/2014/main" id="{3867F872-9685-31F7-3C82-CBBBC93356D3}"/>
              </a:ext>
            </a:extLst>
          </p:cNvPr>
          <p:cNvGrpSpPr/>
          <p:nvPr/>
        </p:nvGrpSpPr>
        <p:grpSpPr>
          <a:xfrm>
            <a:off x="8078236" y="5717331"/>
            <a:ext cx="3822217" cy="870828"/>
            <a:chOff x="8078236" y="5717331"/>
            <a:chExt cx="3822217" cy="870828"/>
          </a:xfrm>
        </p:grpSpPr>
        <p:sp>
          <p:nvSpPr>
            <p:cNvPr id="3" name="Slide Number Placeholder 4">
              <a:extLst>
                <a:ext uri="{FF2B5EF4-FFF2-40B4-BE49-F238E27FC236}">
                  <a16:creationId xmlns:a16="http://schemas.microsoft.com/office/drawing/2014/main" id="{87134768-ED23-E385-8417-A7962C5D943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42</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red background with white text&#10;&#10;Description automatically generated with medium confidence">
              <a:extLst>
                <a:ext uri="{FF2B5EF4-FFF2-40B4-BE49-F238E27FC236}">
                  <a16:creationId xmlns:a16="http://schemas.microsoft.com/office/drawing/2014/main" id="{8836AF2B-8B9A-C074-81EE-3A99BBA97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
        <p:nvSpPr>
          <p:cNvPr id="7" name="Text Placeholder 6">
            <a:extLst>
              <a:ext uri="{FF2B5EF4-FFF2-40B4-BE49-F238E27FC236}">
                <a16:creationId xmlns:a16="http://schemas.microsoft.com/office/drawing/2014/main" id="{C4869AA9-CE75-9D95-AD35-0D1C6751728E}"/>
              </a:ext>
            </a:extLst>
          </p:cNvPr>
          <p:cNvSpPr>
            <a:spLocks noGrp="1"/>
          </p:cNvSpPr>
          <p:nvPr>
            <p:ph type="body" sz="quarter" idx="10"/>
          </p:nvPr>
        </p:nvSpPr>
        <p:spPr>
          <a:xfrm>
            <a:off x="311258" y="1640910"/>
            <a:ext cx="11169542" cy="3619247"/>
          </a:xfrm>
        </p:spPr>
        <p:txBody>
          <a:bodyPr vert="horz" lIns="91440" tIns="45720" rIns="91440" bIns="45720" rtlCol="0" anchor="t">
            <a:noAutofit/>
          </a:bodyPr>
          <a:lstStyle/>
          <a:p>
            <a:pPr>
              <a:lnSpc>
                <a:spcPct val="114000"/>
              </a:lnSpc>
              <a:spcBef>
                <a:spcPts val="800"/>
              </a:spcBef>
              <a:spcAft>
                <a:spcPts val="800"/>
              </a:spcAft>
            </a:pPr>
            <a:r>
              <a:rPr lang="en-US" sz="1800">
                <a:latin typeface="Tahoma"/>
                <a:ea typeface="Tahoma"/>
                <a:cs typeface="Tahoma"/>
              </a:rPr>
              <a:t>Customers are asked to be respectful of RTD staff and fellow attendees.</a:t>
            </a:r>
          </a:p>
          <a:p>
            <a:pPr>
              <a:lnSpc>
                <a:spcPct val="114000"/>
              </a:lnSpc>
              <a:spcBef>
                <a:spcPts val="800"/>
              </a:spcBef>
              <a:spcAft>
                <a:spcPts val="800"/>
              </a:spcAft>
            </a:pPr>
            <a:r>
              <a:rPr lang="en-US" sz="1800">
                <a:latin typeface="Tahoma"/>
                <a:ea typeface="Tahoma"/>
                <a:cs typeface="Tahoma"/>
              </a:rPr>
              <a:t>To ensure there is adequate time for public comment, if you agree with a previous speaker’s comments, you are encouraged to say, or type in the Q&amp;A, “I agree with what has been stated.” </a:t>
            </a:r>
          </a:p>
          <a:p>
            <a:pPr>
              <a:lnSpc>
                <a:spcPct val="114000"/>
              </a:lnSpc>
              <a:spcBef>
                <a:spcPts val="800"/>
              </a:spcBef>
              <a:spcAft>
                <a:spcPts val="800"/>
              </a:spcAft>
            </a:pPr>
            <a:r>
              <a:rPr lang="en-US" sz="1800">
                <a:latin typeface="Tahoma"/>
                <a:ea typeface="Tahoma"/>
                <a:cs typeface="Tahoma"/>
              </a:rPr>
              <a:t>One hour is scheduled for this meeting. If you are not called to provide comment, you can submit your comment via the RTD website or attend another public meeting session.</a:t>
            </a:r>
          </a:p>
        </p:txBody>
      </p:sp>
      <p:grpSp>
        <p:nvGrpSpPr>
          <p:cNvPr id="8" name="Group 7">
            <a:extLst>
              <a:ext uri="{FF2B5EF4-FFF2-40B4-BE49-F238E27FC236}">
                <a16:creationId xmlns:a16="http://schemas.microsoft.com/office/drawing/2014/main" id="{527E3341-A174-CDC6-204B-BDA5E4811B08}"/>
              </a:ext>
            </a:extLst>
          </p:cNvPr>
          <p:cNvGrpSpPr/>
          <p:nvPr/>
        </p:nvGrpSpPr>
        <p:grpSpPr>
          <a:xfrm>
            <a:off x="368068" y="6158053"/>
            <a:ext cx="10510178" cy="365125"/>
            <a:chOff x="311258" y="6223034"/>
            <a:chExt cx="10510178" cy="365125"/>
          </a:xfrm>
        </p:grpSpPr>
        <p:sp>
          <p:nvSpPr>
            <p:cNvPr id="9" name="Slide Number Placeholder 4">
              <a:extLst>
                <a:ext uri="{FF2B5EF4-FFF2-40B4-BE49-F238E27FC236}">
                  <a16:creationId xmlns:a16="http://schemas.microsoft.com/office/drawing/2014/main" id="{9259A878-922C-9A93-E589-8A816A9EB471}"/>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Date Placeholder 3">
              <a:extLst>
                <a:ext uri="{FF2B5EF4-FFF2-40B4-BE49-F238E27FC236}">
                  <a16:creationId xmlns:a16="http://schemas.microsoft.com/office/drawing/2014/main" id="{77FA4F94-7F5A-B64C-A8FE-5D18FC305BA7}"/>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12" name="Public Comment Process">
            <a:hlinkClick r:id="" action="ppaction://media"/>
            <a:extLst>
              <a:ext uri="{FF2B5EF4-FFF2-40B4-BE49-F238E27FC236}">
                <a16:creationId xmlns:a16="http://schemas.microsoft.com/office/drawing/2014/main" id="{B8CA394A-242F-49F5-11E9-D6A1F91A07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9567" y="6170922"/>
            <a:ext cx="406400" cy="406400"/>
          </a:xfrm>
          <a:prstGeom prst="rect">
            <a:avLst/>
          </a:prstGeom>
        </p:spPr>
      </p:pic>
    </p:spTree>
    <p:extLst>
      <p:ext uri="{BB962C8B-B14F-4D97-AF65-F5344CB8AC3E}">
        <p14:creationId xmlns:p14="http://schemas.microsoft.com/office/powerpoint/2010/main" val="291364537"/>
      </p:ext>
    </p:extLst>
  </p:cSld>
  <p:clrMapOvr>
    <a:masterClrMapping/>
  </p:clrMapOvr>
  <mc:AlternateContent xmlns:mc="http://schemas.openxmlformats.org/markup-compatibility/2006" xmlns:p14="http://schemas.microsoft.com/office/powerpoint/2010/main">
    <mc:Choice Requires="p14">
      <p:transition spd="slow" p14:dur="2000" advTm="34930"/>
    </mc:Choice>
    <mc:Fallback xmlns="">
      <p:transition spd="slow" advTm="3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1C1E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3AA429-C096-1BC9-8FF0-CC8831D5AA79}"/>
              </a:ext>
            </a:extLst>
          </p:cNvPr>
          <p:cNvSpPr>
            <a:spLocks noGrp="1"/>
          </p:cNvSpPr>
          <p:nvPr>
            <p:ph type="ctrTitle"/>
          </p:nvPr>
        </p:nvSpPr>
        <p:spPr>
          <a:xfrm>
            <a:off x="622300" y="1974850"/>
            <a:ext cx="10872243" cy="2233895"/>
          </a:xfrm>
        </p:spPr>
        <p:txBody>
          <a:bodyPr>
            <a:normAutofit/>
          </a:bodyPr>
          <a:lstStyle/>
          <a:p>
            <a:r>
              <a:rPr lang="en-US"/>
              <a:t>Timeline and Next Steps</a:t>
            </a:r>
          </a:p>
        </p:txBody>
      </p:sp>
      <p:pic>
        <p:nvPicPr>
          <p:cNvPr id="3" name="Graphic 2" descr="Daily calendar with solid fill">
            <a:extLst>
              <a:ext uri="{FF2B5EF4-FFF2-40B4-BE49-F238E27FC236}">
                <a16:creationId xmlns:a16="http://schemas.microsoft.com/office/drawing/2014/main" id="{A16183C9-C8B4-93D7-D8E8-02BC0FEDA5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618" y="420636"/>
            <a:ext cx="1554214" cy="1554214"/>
          </a:xfrm>
          <a:prstGeom prst="rect">
            <a:avLst/>
          </a:prstGeom>
        </p:spPr>
      </p:pic>
      <p:pic>
        <p:nvPicPr>
          <p:cNvPr id="5" name="timeline">
            <a:hlinkClick r:id="" action="ppaction://media"/>
            <a:extLst>
              <a:ext uri="{FF2B5EF4-FFF2-40B4-BE49-F238E27FC236}">
                <a16:creationId xmlns:a16="http://schemas.microsoft.com/office/drawing/2014/main" id="{66BFB460-EA6E-E1B0-ED47-0EC788867B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1343" y="6080968"/>
            <a:ext cx="406400" cy="406400"/>
          </a:xfrm>
          <a:prstGeom prst="rect">
            <a:avLst/>
          </a:prstGeom>
        </p:spPr>
      </p:pic>
    </p:spTree>
    <p:extLst>
      <p:ext uri="{BB962C8B-B14F-4D97-AF65-F5344CB8AC3E}">
        <p14:creationId xmlns:p14="http://schemas.microsoft.com/office/powerpoint/2010/main" val="2557330598"/>
      </p:ext>
    </p:extLst>
  </p:cSld>
  <p:clrMapOvr>
    <a:masterClrMapping/>
  </p:clrMapOvr>
  <mc:AlternateContent xmlns:mc="http://schemas.openxmlformats.org/markup-compatibility/2006" xmlns:p14="http://schemas.microsoft.com/office/powerpoint/2010/main">
    <mc:Choice Requires="p14">
      <p:transition spd="slow" p14:dur="2000" advTm="6023"/>
    </mc:Choice>
    <mc:Fallback xmlns="">
      <p:transition spd="slow" advTm="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9762-F5A2-2C46-A8E8-0738C367B363}"/>
              </a:ext>
            </a:extLst>
          </p:cNvPr>
          <p:cNvSpPr>
            <a:spLocks noGrp="1"/>
          </p:cNvSpPr>
          <p:nvPr>
            <p:ph type="title"/>
          </p:nvPr>
        </p:nvSpPr>
        <p:spPr>
          <a:xfrm>
            <a:off x="311258" y="210142"/>
            <a:ext cx="10515600" cy="1325563"/>
          </a:xfrm>
        </p:spPr>
        <p:txBody>
          <a:bodyPr anchor="ctr">
            <a:normAutofit/>
          </a:bodyPr>
          <a:lstStyle/>
          <a:p>
            <a:r>
              <a:rPr lang="en-US"/>
              <a:t>Timeline</a:t>
            </a:r>
          </a:p>
        </p:txBody>
      </p:sp>
      <p:sp>
        <p:nvSpPr>
          <p:cNvPr id="12" name="Pentagon 11">
            <a:extLst>
              <a:ext uri="{FF2B5EF4-FFF2-40B4-BE49-F238E27FC236}">
                <a16:creationId xmlns:a16="http://schemas.microsoft.com/office/drawing/2014/main" id="{73A42FE2-C332-F681-0951-F1AC860B083B}"/>
              </a:ext>
            </a:extLst>
          </p:cNvPr>
          <p:cNvSpPr/>
          <p:nvPr/>
        </p:nvSpPr>
        <p:spPr>
          <a:xfrm>
            <a:off x="9063889" y="2545715"/>
            <a:ext cx="2644633" cy="870827"/>
          </a:xfrm>
          <a:prstGeom prst="homePlate">
            <a:avLst/>
          </a:prstGeom>
          <a:solidFill>
            <a:srgbClr val="CF0A2C"/>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50520" indent="50800" algn="ctr"/>
            <a:endParaRPr lang="en-US" sz="1500" b="1">
              <a:latin typeface="Tahoma"/>
              <a:ea typeface="Tahoma"/>
              <a:cs typeface="Tahoma"/>
            </a:endParaRPr>
          </a:p>
        </p:txBody>
      </p:sp>
      <p:sp>
        <p:nvSpPr>
          <p:cNvPr id="13" name="Pentagon 12">
            <a:extLst>
              <a:ext uri="{FF2B5EF4-FFF2-40B4-BE49-F238E27FC236}">
                <a16:creationId xmlns:a16="http://schemas.microsoft.com/office/drawing/2014/main" id="{3AC83E86-696C-06A1-834D-697ABA25DBC7}"/>
              </a:ext>
            </a:extLst>
          </p:cNvPr>
          <p:cNvSpPr/>
          <p:nvPr/>
        </p:nvSpPr>
        <p:spPr>
          <a:xfrm>
            <a:off x="6902006" y="2545715"/>
            <a:ext cx="2644633" cy="870827"/>
          </a:xfrm>
          <a:prstGeom prst="homePlate">
            <a:avLst/>
          </a:prstGeom>
          <a:solidFill>
            <a:srgbClr val="41C1EF"/>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b="1">
              <a:latin typeface="Tahoma" panose="020B0604030504040204" pitchFamily="34" charset="0"/>
              <a:ea typeface="Tahoma" panose="020B0604030504040204" pitchFamily="34" charset="0"/>
              <a:cs typeface="Tahoma" panose="020B0604030504040204" pitchFamily="34" charset="0"/>
            </a:endParaRPr>
          </a:p>
        </p:txBody>
      </p:sp>
      <p:sp>
        <p:nvSpPr>
          <p:cNvPr id="14" name="Pentagon 13">
            <a:extLst>
              <a:ext uri="{FF2B5EF4-FFF2-40B4-BE49-F238E27FC236}">
                <a16:creationId xmlns:a16="http://schemas.microsoft.com/office/drawing/2014/main" id="{4D30A69C-923E-90B2-BFAB-603B29E9E34D}"/>
              </a:ext>
            </a:extLst>
          </p:cNvPr>
          <p:cNvSpPr/>
          <p:nvPr/>
        </p:nvSpPr>
        <p:spPr>
          <a:xfrm>
            <a:off x="4740123" y="2545715"/>
            <a:ext cx="2644633" cy="870827"/>
          </a:xfrm>
          <a:prstGeom prst="homePlate">
            <a:avLst/>
          </a:prstGeom>
          <a:solidFill>
            <a:srgbClr val="009483"/>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14300" algn="ctr"/>
            <a:endParaRPr lang="en-US" sz="1500" b="1">
              <a:latin typeface="Tahoma" panose="020B0604030504040204" pitchFamily="34" charset="0"/>
              <a:ea typeface="Tahoma" panose="020B0604030504040204" pitchFamily="34" charset="0"/>
              <a:cs typeface="Tahoma" panose="020B0604030504040204" pitchFamily="34" charset="0"/>
            </a:endParaRPr>
          </a:p>
        </p:txBody>
      </p:sp>
      <p:sp>
        <p:nvSpPr>
          <p:cNvPr id="15" name="Pentagon 14">
            <a:extLst>
              <a:ext uri="{FF2B5EF4-FFF2-40B4-BE49-F238E27FC236}">
                <a16:creationId xmlns:a16="http://schemas.microsoft.com/office/drawing/2014/main" id="{A7D97199-5640-9E2D-82E8-977708BD12D0}"/>
              </a:ext>
            </a:extLst>
          </p:cNvPr>
          <p:cNvSpPr/>
          <p:nvPr/>
        </p:nvSpPr>
        <p:spPr>
          <a:xfrm>
            <a:off x="2645361" y="2545715"/>
            <a:ext cx="2577513" cy="870827"/>
          </a:xfrm>
          <a:prstGeom prst="homePlate">
            <a:avLst/>
          </a:prstGeom>
          <a:solidFill>
            <a:srgbClr val="FDBA2F"/>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b="1">
              <a:latin typeface="Tahoma" panose="020B0604030504040204" pitchFamily="34" charset="0"/>
              <a:ea typeface="Tahoma" panose="020B0604030504040204" pitchFamily="34" charset="0"/>
              <a:cs typeface="Tahoma" panose="020B0604030504040204" pitchFamily="34" charset="0"/>
            </a:endParaRPr>
          </a:p>
        </p:txBody>
      </p:sp>
      <p:sp>
        <p:nvSpPr>
          <p:cNvPr id="16" name="Pentagon 15">
            <a:extLst>
              <a:ext uri="{FF2B5EF4-FFF2-40B4-BE49-F238E27FC236}">
                <a16:creationId xmlns:a16="http://schemas.microsoft.com/office/drawing/2014/main" id="{45F73D74-6D52-BAE4-7FEF-064EDDC0434F}"/>
              </a:ext>
            </a:extLst>
          </p:cNvPr>
          <p:cNvSpPr/>
          <p:nvPr/>
        </p:nvSpPr>
        <p:spPr>
          <a:xfrm>
            <a:off x="416358" y="2545715"/>
            <a:ext cx="2644633" cy="870827"/>
          </a:xfrm>
          <a:prstGeom prst="homePlate">
            <a:avLst/>
          </a:prstGeom>
          <a:solidFill>
            <a:srgbClr val="002F87"/>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b="1">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FFF1590D-7C2F-AEFC-F0BF-A3E2A27C605E}"/>
              </a:ext>
            </a:extLst>
          </p:cNvPr>
          <p:cNvSpPr txBox="1"/>
          <p:nvPr/>
        </p:nvSpPr>
        <p:spPr>
          <a:xfrm>
            <a:off x="540086" y="3588975"/>
            <a:ext cx="2105275" cy="784830"/>
          </a:xfrm>
          <a:prstGeom prst="rect">
            <a:avLst/>
          </a:prstGeom>
          <a:noFill/>
        </p:spPr>
        <p:txBody>
          <a:bodyPr wrap="square" rtlCol="0">
            <a:spAutoFit/>
          </a:bodyPr>
          <a:lstStyle/>
          <a:p>
            <a:pPr algn="ctr"/>
            <a:r>
              <a:rPr lang="en-US" sz="1500">
                <a:latin typeface="Tahoma" panose="020B0604030504040204" pitchFamily="34" charset="0"/>
                <a:ea typeface="Tahoma" panose="020B0604030504040204" pitchFamily="34" charset="0"/>
                <a:cs typeface="Tahoma" panose="020B0604030504040204" pitchFamily="34" charset="0"/>
              </a:rPr>
              <a:t>Public Meetings and activities to solicit feedback</a:t>
            </a:r>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C594F3B1-F2F6-7A66-B205-84A4DC1D4927}"/>
              </a:ext>
            </a:extLst>
          </p:cNvPr>
          <p:cNvSpPr txBox="1"/>
          <p:nvPr/>
        </p:nvSpPr>
        <p:spPr>
          <a:xfrm>
            <a:off x="2771478" y="3588975"/>
            <a:ext cx="2105275" cy="784830"/>
          </a:xfrm>
          <a:prstGeom prst="rect">
            <a:avLst/>
          </a:prstGeom>
          <a:noFill/>
        </p:spPr>
        <p:txBody>
          <a:bodyPr wrap="square" rtlCol="0">
            <a:spAutoFit/>
          </a:bodyPr>
          <a:lstStyle/>
          <a:p>
            <a:pPr algn="ctr"/>
            <a:r>
              <a:rPr lang="en-US" sz="1500">
                <a:latin typeface="Tahoma" panose="020B0604030504040204" pitchFamily="34" charset="0"/>
                <a:ea typeface="Tahoma" panose="020B0604030504040204" pitchFamily="34" charset="0"/>
                <a:cs typeface="Tahoma" panose="020B0604030504040204" pitchFamily="34" charset="0"/>
              </a:rPr>
              <a:t>Public comment </a:t>
            </a:r>
            <a:br>
              <a:rPr lang="en-US" sz="1500">
                <a:latin typeface="Tahoma" panose="020B0604030504040204" pitchFamily="34" charset="0"/>
                <a:ea typeface="Tahoma" panose="020B0604030504040204" pitchFamily="34" charset="0"/>
                <a:cs typeface="Tahoma" panose="020B0604030504040204" pitchFamily="34" charset="0"/>
              </a:rPr>
            </a:br>
            <a:r>
              <a:rPr lang="en-US" sz="1500">
                <a:latin typeface="Tahoma" panose="020B0604030504040204" pitchFamily="34" charset="0"/>
                <a:ea typeface="Tahoma" panose="020B0604030504040204" pitchFamily="34" charset="0"/>
                <a:cs typeface="Tahoma" panose="020B0604030504040204" pitchFamily="34" charset="0"/>
              </a:rPr>
              <a:t>and feedback </a:t>
            </a:r>
            <a:br>
              <a:rPr lang="en-US" sz="1500">
                <a:latin typeface="Tahoma" panose="020B0604030504040204" pitchFamily="34" charset="0"/>
                <a:ea typeface="Tahoma" panose="020B0604030504040204" pitchFamily="34" charset="0"/>
                <a:cs typeface="Tahoma" panose="020B0604030504040204" pitchFamily="34" charset="0"/>
              </a:rPr>
            </a:br>
            <a:r>
              <a:rPr lang="en-US" sz="1500">
                <a:latin typeface="Tahoma" panose="020B0604030504040204" pitchFamily="34" charset="0"/>
                <a:ea typeface="Tahoma" panose="020B0604030504040204" pitchFamily="34" charset="0"/>
                <a:cs typeface="Tahoma" panose="020B0604030504040204" pitchFamily="34" charset="0"/>
              </a:rPr>
              <a:t>deadline</a:t>
            </a:r>
          </a:p>
        </p:txBody>
      </p:sp>
      <p:sp>
        <p:nvSpPr>
          <p:cNvPr id="19" name="TextBox 18">
            <a:extLst>
              <a:ext uri="{FF2B5EF4-FFF2-40B4-BE49-F238E27FC236}">
                <a16:creationId xmlns:a16="http://schemas.microsoft.com/office/drawing/2014/main" id="{83B35C6F-BC92-6895-69C2-A65F1389D52A}"/>
              </a:ext>
            </a:extLst>
          </p:cNvPr>
          <p:cNvSpPr txBox="1"/>
          <p:nvPr/>
        </p:nvSpPr>
        <p:spPr>
          <a:xfrm>
            <a:off x="4938136" y="3588975"/>
            <a:ext cx="2025253" cy="1477328"/>
          </a:xfrm>
          <a:prstGeom prst="rect">
            <a:avLst/>
          </a:prstGeom>
          <a:noFill/>
        </p:spPr>
        <p:txBody>
          <a:bodyPr wrap="square" rtlCol="0">
            <a:spAutoFit/>
          </a:bodyPr>
          <a:lstStyle/>
          <a:p>
            <a:pPr algn="ctr"/>
            <a:r>
              <a:rPr lang="en-US" sz="1500">
                <a:latin typeface="Tahoma" panose="020B0604030504040204" pitchFamily="34" charset="0"/>
                <a:ea typeface="Tahoma" panose="020B0604030504040204" pitchFamily="34" charset="0"/>
                <a:cs typeface="Tahoma" panose="020B0604030504040204" pitchFamily="34" charset="0"/>
              </a:rPr>
              <a:t>Proposed Service Changes and public comments shared with the Operations, Safety, and Security Committee</a:t>
            </a:r>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DE4AE358-A5A6-0EE8-9951-DC8417DEDB48}"/>
              </a:ext>
            </a:extLst>
          </p:cNvPr>
          <p:cNvSpPr txBox="1"/>
          <p:nvPr/>
        </p:nvSpPr>
        <p:spPr>
          <a:xfrm>
            <a:off x="7080675" y="3585453"/>
            <a:ext cx="2105275" cy="1015663"/>
          </a:xfrm>
          <a:prstGeom prst="rect">
            <a:avLst/>
          </a:prstGeom>
          <a:noFill/>
        </p:spPr>
        <p:txBody>
          <a:bodyPr wrap="square" lIns="91440" tIns="45720" rIns="91440" bIns="45720" rtlCol="0" anchor="t">
            <a:spAutoFit/>
          </a:bodyPr>
          <a:lstStyle/>
          <a:p>
            <a:pPr algn="ctr"/>
            <a:r>
              <a:rPr lang="en-US" sz="1500">
                <a:latin typeface="Tahoma"/>
                <a:ea typeface="Tahoma"/>
                <a:cs typeface="Tahoma"/>
              </a:rPr>
              <a:t>Board of Directors take action on the proposed August 2025 Service Changes</a:t>
            </a:r>
            <a:endParaRPr lang="en-US" sz="1400">
              <a:latin typeface="Tahoma"/>
              <a:ea typeface="Tahoma"/>
              <a:cs typeface="Tahoma"/>
            </a:endParaRPr>
          </a:p>
        </p:txBody>
      </p:sp>
      <p:sp>
        <p:nvSpPr>
          <p:cNvPr id="22" name="TextBox 21">
            <a:extLst>
              <a:ext uri="{FF2B5EF4-FFF2-40B4-BE49-F238E27FC236}">
                <a16:creationId xmlns:a16="http://schemas.microsoft.com/office/drawing/2014/main" id="{EC2DDB71-DB9C-9148-963E-2104526A4843}"/>
              </a:ext>
            </a:extLst>
          </p:cNvPr>
          <p:cNvSpPr txBox="1"/>
          <p:nvPr/>
        </p:nvSpPr>
        <p:spPr>
          <a:xfrm>
            <a:off x="9420522" y="3581930"/>
            <a:ext cx="1969350" cy="784830"/>
          </a:xfrm>
          <a:prstGeom prst="rect">
            <a:avLst/>
          </a:prstGeom>
          <a:noFill/>
        </p:spPr>
        <p:txBody>
          <a:bodyPr wrap="square" rtlCol="0">
            <a:spAutoFit/>
          </a:bodyPr>
          <a:lstStyle/>
          <a:p>
            <a:pPr algn="ctr"/>
            <a:r>
              <a:rPr lang="en-US" sz="1500">
                <a:latin typeface="Tahoma" panose="020B0604030504040204" pitchFamily="34" charset="0"/>
                <a:ea typeface="Tahoma" panose="020B0604030504040204" pitchFamily="34" charset="0"/>
                <a:cs typeface="Tahoma" panose="020B0604030504040204" pitchFamily="34" charset="0"/>
              </a:rPr>
              <a:t>If approved, the Service Changes take effect</a:t>
            </a:r>
          </a:p>
        </p:txBody>
      </p:sp>
      <p:grpSp>
        <p:nvGrpSpPr>
          <p:cNvPr id="3" name="Group 2">
            <a:extLst>
              <a:ext uri="{FF2B5EF4-FFF2-40B4-BE49-F238E27FC236}">
                <a16:creationId xmlns:a16="http://schemas.microsoft.com/office/drawing/2014/main" id="{81B5FB08-1682-454F-9E0B-D31A706384D2}"/>
              </a:ext>
            </a:extLst>
          </p:cNvPr>
          <p:cNvGrpSpPr/>
          <p:nvPr/>
        </p:nvGrpSpPr>
        <p:grpSpPr>
          <a:xfrm>
            <a:off x="368068" y="5652350"/>
            <a:ext cx="11589195" cy="870828"/>
            <a:chOff x="311258" y="5717331"/>
            <a:chExt cx="11589195" cy="870828"/>
          </a:xfrm>
        </p:grpSpPr>
        <p:sp>
          <p:nvSpPr>
            <p:cNvPr id="4" name="Slide Number Placeholder 4">
              <a:extLst>
                <a:ext uri="{FF2B5EF4-FFF2-40B4-BE49-F238E27FC236}">
                  <a16:creationId xmlns:a16="http://schemas.microsoft.com/office/drawing/2014/main" id="{8D41C95C-5610-B18B-018E-E721995387F7}"/>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44</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red background with white text&#10;&#10;Description automatically generated with medium confidence">
              <a:extLst>
                <a:ext uri="{FF2B5EF4-FFF2-40B4-BE49-F238E27FC236}">
                  <a16:creationId xmlns:a16="http://schemas.microsoft.com/office/drawing/2014/main" id="{C68C2C8B-F077-BB3A-BD84-B25E927166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9" name="Date Placeholder 3">
              <a:extLst>
                <a:ext uri="{FF2B5EF4-FFF2-40B4-BE49-F238E27FC236}">
                  <a16:creationId xmlns:a16="http://schemas.microsoft.com/office/drawing/2014/main" id="{1CCDA90F-D855-B3B2-1B0B-69AB29B8612B}"/>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sp>
        <p:nvSpPr>
          <p:cNvPr id="5" name="TextBox 4">
            <a:extLst>
              <a:ext uri="{FF2B5EF4-FFF2-40B4-BE49-F238E27FC236}">
                <a16:creationId xmlns:a16="http://schemas.microsoft.com/office/drawing/2014/main" id="{1B85403D-4E46-6CF3-A621-563A6FA99C0B}"/>
              </a:ext>
            </a:extLst>
          </p:cNvPr>
          <p:cNvSpPr txBox="1"/>
          <p:nvPr/>
        </p:nvSpPr>
        <p:spPr>
          <a:xfrm>
            <a:off x="481981" y="2588713"/>
            <a:ext cx="2105275" cy="323165"/>
          </a:xfrm>
          <a:prstGeom prst="rect">
            <a:avLst/>
          </a:prstGeom>
          <a:noFill/>
        </p:spPr>
        <p:txBody>
          <a:bodyPr wrap="square" rtlCol="0">
            <a:spAutoFit/>
          </a:bodyPr>
          <a:lstStyle/>
          <a:p>
            <a:pPr algn="ctr"/>
            <a:r>
              <a:rPr lang="en-US" sz="1500">
                <a:solidFill>
                  <a:schemeClr val="bg1"/>
                </a:solidFill>
                <a:latin typeface="Tahoma" panose="020B0604030504040204" pitchFamily="34" charset="0"/>
                <a:ea typeface="Tahoma" panose="020B0604030504040204" pitchFamily="34" charset="0"/>
                <a:cs typeface="Tahoma" panose="020B0604030504040204" pitchFamily="34" charset="0"/>
              </a:rPr>
              <a:t>June 11 - 26</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13D05DB-A3BB-6BAA-B284-E3864376B333}"/>
              </a:ext>
            </a:extLst>
          </p:cNvPr>
          <p:cNvSpPr txBox="1"/>
          <p:nvPr/>
        </p:nvSpPr>
        <p:spPr>
          <a:xfrm>
            <a:off x="2724136" y="2588713"/>
            <a:ext cx="2105275" cy="323165"/>
          </a:xfrm>
          <a:prstGeom prst="rect">
            <a:avLst/>
          </a:prstGeom>
          <a:noFill/>
        </p:spPr>
        <p:txBody>
          <a:bodyPr wrap="square" rtlCol="0">
            <a:spAutoFit/>
          </a:bodyPr>
          <a:lstStyle/>
          <a:p>
            <a:pPr algn="ctr"/>
            <a:r>
              <a:rPr lang="en-US" sz="1500">
                <a:solidFill>
                  <a:schemeClr val="bg1"/>
                </a:solidFill>
                <a:latin typeface="Tahoma" panose="020B0604030504040204" pitchFamily="34" charset="0"/>
                <a:ea typeface="Tahoma" panose="020B0604030504040204" pitchFamily="34" charset="0"/>
                <a:cs typeface="Tahoma" panose="020B0604030504040204" pitchFamily="34" charset="0"/>
              </a:rPr>
              <a:t>June 26</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3B5BA1E-8A7E-5455-7E8B-FD5258CCF8F7}"/>
              </a:ext>
            </a:extLst>
          </p:cNvPr>
          <p:cNvSpPr txBox="1"/>
          <p:nvPr/>
        </p:nvSpPr>
        <p:spPr>
          <a:xfrm>
            <a:off x="5004929" y="2583295"/>
            <a:ext cx="2105275" cy="323165"/>
          </a:xfrm>
          <a:prstGeom prst="rect">
            <a:avLst/>
          </a:prstGeom>
          <a:noFill/>
        </p:spPr>
        <p:txBody>
          <a:bodyPr wrap="square" rtlCol="0">
            <a:spAutoFit/>
          </a:bodyPr>
          <a:lstStyle/>
          <a:p>
            <a:pPr algn="ctr"/>
            <a:r>
              <a:rPr lang="en-US" sz="1500">
                <a:solidFill>
                  <a:schemeClr val="bg1"/>
                </a:solidFill>
                <a:latin typeface="Tahoma" panose="020B0604030504040204" pitchFamily="34" charset="0"/>
                <a:ea typeface="Tahoma" panose="020B0604030504040204" pitchFamily="34" charset="0"/>
                <a:cs typeface="Tahoma" panose="020B0604030504040204" pitchFamily="34" charset="0"/>
              </a:rPr>
              <a:t>July 15</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96919D74-C79C-65CB-8442-71E1A1D00A78}"/>
              </a:ext>
            </a:extLst>
          </p:cNvPr>
          <p:cNvSpPr txBox="1"/>
          <p:nvPr/>
        </p:nvSpPr>
        <p:spPr>
          <a:xfrm>
            <a:off x="7031351" y="2611088"/>
            <a:ext cx="2105275" cy="323165"/>
          </a:xfrm>
          <a:prstGeom prst="rect">
            <a:avLst/>
          </a:prstGeom>
          <a:noFill/>
        </p:spPr>
        <p:txBody>
          <a:bodyPr wrap="square" rtlCol="0">
            <a:spAutoFit/>
          </a:bodyPr>
          <a:lstStyle/>
          <a:p>
            <a:pPr algn="ctr"/>
            <a:r>
              <a:rPr lang="en-US" sz="1500">
                <a:solidFill>
                  <a:schemeClr val="bg1"/>
                </a:solidFill>
                <a:latin typeface="Tahoma" panose="020B0604030504040204" pitchFamily="34" charset="0"/>
                <a:ea typeface="Tahoma" panose="020B0604030504040204" pitchFamily="34" charset="0"/>
                <a:cs typeface="Tahoma" panose="020B0604030504040204" pitchFamily="34" charset="0"/>
              </a:rPr>
              <a:t>July 29</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6A967E40-D7BC-E77E-DC27-9C14A3E66592}"/>
              </a:ext>
            </a:extLst>
          </p:cNvPr>
          <p:cNvSpPr txBox="1"/>
          <p:nvPr/>
        </p:nvSpPr>
        <p:spPr>
          <a:xfrm>
            <a:off x="9333567" y="2578898"/>
            <a:ext cx="2105275" cy="323165"/>
          </a:xfrm>
          <a:prstGeom prst="rect">
            <a:avLst/>
          </a:prstGeom>
          <a:noFill/>
        </p:spPr>
        <p:txBody>
          <a:bodyPr wrap="square" rtlCol="0">
            <a:spAutoFit/>
          </a:bodyPr>
          <a:lstStyle/>
          <a:p>
            <a:pPr algn="ctr"/>
            <a:r>
              <a:rPr lang="en-US" sz="1500">
                <a:solidFill>
                  <a:schemeClr val="bg1"/>
                </a:solidFill>
                <a:latin typeface="Tahoma" panose="020B0604030504040204" pitchFamily="34" charset="0"/>
                <a:ea typeface="Tahoma" panose="020B0604030504040204" pitchFamily="34" charset="0"/>
                <a:cs typeface="Tahoma" panose="020B0604030504040204" pitchFamily="34" charset="0"/>
              </a:rPr>
              <a:t>August 31</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0" name="timeline">
            <a:hlinkClick r:id="" action="ppaction://media"/>
            <a:extLst>
              <a:ext uri="{FF2B5EF4-FFF2-40B4-BE49-F238E27FC236}">
                <a16:creationId xmlns:a16="http://schemas.microsoft.com/office/drawing/2014/main" id="{1FA9B366-0689-24BE-25FE-6D24B69422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79804" y="6087764"/>
            <a:ext cx="406400" cy="406400"/>
          </a:xfrm>
          <a:prstGeom prst="rect">
            <a:avLst/>
          </a:prstGeom>
        </p:spPr>
      </p:pic>
    </p:spTree>
    <p:extLst>
      <p:ext uri="{BB962C8B-B14F-4D97-AF65-F5344CB8AC3E}">
        <p14:creationId xmlns:p14="http://schemas.microsoft.com/office/powerpoint/2010/main" val="1616447811"/>
      </p:ext>
    </p:extLst>
  </p:cSld>
  <p:clrMapOvr>
    <a:masterClrMapping/>
  </p:clrMapOvr>
  <mc:AlternateContent xmlns:mc="http://schemas.openxmlformats.org/markup-compatibility/2006" xmlns:p14="http://schemas.microsoft.com/office/powerpoint/2010/main">
    <mc:Choice Requires="p14">
      <p:transition spd="slow" p14:dur="2000" advTm="40164"/>
    </mc:Choice>
    <mc:Fallback xmlns="">
      <p:transition spd="slow" advTm="4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6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extLst>
    <p:ext uri="{6950BFC3-D8DA-4A85-94F7-54DA5524770B}">
      <p188:commentRel xmlns:p188="http://schemas.microsoft.com/office/powerpoint/2018/8/main" r:id="rId5"/>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358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p:txBody>
          <a:bodyPr anchor="ctr">
            <a:normAutofit/>
          </a:bodyPr>
          <a:lstStyle/>
          <a:p>
            <a:r>
              <a:rPr lang="en-US"/>
              <a:t>Overview</a:t>
            </a:r>
          </a:p>
        </p:txBody>
      </p:sp>
      <p:grpSp>
        <p:nvGrpSpPr>
          <p:cNvPr id="6" name="Group 5">
            <a:extLst>
              <a:ext uri="{FF2B5EF4-FFF2-40B4-BE49-F238E27FC236}">
                <a16:creationId xmlns:a16="http://schemas.microsoft.com/office/drawing/2014/main" id="{C64A5AFB-E68A-AC0D-8218-C13A514FDDF9}"/>
              </a:ext>
            </a:extLst>
          </p:cNvPr>
          <p:cNvGrpSpPr/>
          <p:nvPr/>
        </p:nvGrpSpPr>
        <p:grpSpPr>
          <a:xfrm>
            <a:off x="368068" y="5652350"/>
            <a:ext cx="11589195" cy="870828"/>
            <a:chOff x="311258" y="5717331"/>
            <a:chExt cx="11589195" cy="870828"/>
          </a:xfrm>
        </p:grpSpPr>
        <p:sp>
          <p:nvSpPr>
            <p:cNvPr id="7" name="Slide Number Placeholder 4">
              <a:extLst>
                <a:ext uri="{FF2B5EF4-FFF2-40B4-BE49-F238E27FC236}">
                  <a16:creationId xmlns:a16="http://schemas.microsoft.com/office/drawing/2014/main" id="{8C736A3E-C965-84D2-9487-31F774B2E2AD}"/>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5</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red background with white text&#10;&#10;Description automatically generated with medium confidence">
              <a:extLst>
                <a:ext uri="{FF2B5EF4-FFF2-40B4-BE49-F238E27FC236}">
                  <a16:creationId xmlns:a16="http://schemas.microsoft.com/office/drawing/2014/main" id="{BD8F2496-63B0-2334-4790-E2D4FB3F4D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9" name="Date Placeholder 3">
              <a:extLst>
                <a:ext uri="{FF2B5EF4-FFF2-40B4-BE49-F238E27FC236}">
                  <a16:creationId xmlns:a16="http://schemas.microsoft.com/office/drawing/2014/main" id="{D1F308D3-DF32-219D-B958-E12A58F62C47}"/>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sp>
        <p:nvSpPr>
          <p:cNvPr id="13" name="Oval 12">
            <a:extLst>
              <a:ext uri="{FF2B5EF4-FFF2-40B4-BE49-F238E27FC236}">
                <a16:creationId xmlns:a16="http://schemas.microsoft.com/office/drawing/2014/main" id="{9B6EA193-727B-464B-AA09-8C11206C08C9}"/>
              </a:ext>
            </a:extLst>
          </p:cNvPr>
          <p:cNvSpPr/>
          <p:nvPr/>
        </p:nvSpPr>
        <p:spPr>
          <a:xfrm>
            <a:off x="4138005" y="2434944"/>
            <a:ext cx="1050339" cy="1050339"/>
          </a:xfrm>
          <a:prstGeom prst="ellipse">
            <a:avLst/>
          </a:prstGeom>
          <a:solidFill>
            <a:srgbClr val="F6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87"/>
              </a:solidFill>
            </a:endParaRPr>
          </a:p>
        </p:txBody>
      </p:sp>
      <p:sp>
        <p:nvSpPr>
          <p:cNvPr id="14" name="Oval 13">
            <a:extLst>
              <a:ext uri="{FF2B5EF4-FFF2-40B4-BE49-F238E27FC236}">
                <a16:creationId xmlns:a16="http://schemas.microsoft.com/office/drawing/2014/main" id="{EE246D6E-CFEA-ACEA-3662-0387892E0504}"/>
              </a:ext>
            </a:extLst>
          </p:cNvPr>
          <p:cNvSpPr/>
          <p:nvPr/>
        </p:nvSpPr>
        <p:spPr>
          <a:xfrm>
            <a:off x="6869427" y="2434944"/>
            <a:ext cx="1050339" cy="1050339"/>
          </a:xfrm>
          <a:prstGeom prst="ellipse">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2">
            <a:extLst>
              <a:ext uri="{FF2B5EF4-FFF2-40B4-BE49-F238E27FC236}">
                <a16:creationId xmlns:a16="http://schemas.microsoft.com/office/drawing/2014/main" id="{2B3BF34E-4467-F948-BB28-9013EDBE8120}"/>
              </a:ext>
            </a:extLst>
          </p:cNvPr>
          <p:cNvGraphicFramePr>
            <a:graphicFrameLocks noGrp="1"/>
          </p:cNvGraphicFramePr>
          <p:nvPr>
            <p:extLst>
              <p:ext uri="{D42A27DB-BD31-4B8C-83A1-F6EECF244321}">
                <p14:modId xmlns:p14="http://schemas.microsoft.com/office/powerpoint/2010/main" val="109604298"/>
              </p:ext>
            </p:extLst>
          </p:nvPr>
        </p:nvGraphicFramePr>
        <p:xfrm>
          <a:off x="482600" y="3617508"/>
          <a:ext cx="11061704" cy="701040"/>
        </p:xfrm>
        <a:graphic>
          <a:graphicData uri="http://schemas.openxmlformats.org/drawingml/2006/table">
            <a:tbl>
              <a:tblPr firstRow="1" bandRow="1">
                <a:tableStyleId>{5C22544A-7EE6-4342-B048-85BDC9FD1C3A}</a:tableStyleId>
              </a:tblPr>
              <a:tblGrid>
                <a:gridCol w="2765426">
                  <a:extLst>
                    <a:ext uri="{9D8B030D-6E8A-4147-A177-3AD203B41FA5}">
                      <a16:colId xmlns:a16="http://schemas.microsoft.com/office/drawing/2014/main" val="360962184"/>
                    </a:ext>
                  </a:extLst>
                </a:gridCol>
                <a:gridCol w="2765426">
                  <a:extLst>
                    <a:ext uri="{9D8B030D-6E8A-4147-A177-3AD203B41FA5}">
                      <a16:colId xmlns:a16="http://schemas.microsoft.com/office/drawing/2014/main" val="3036085343"/>
                    </a:ext>
                  </a:extLst>
                </a:gridCol>
                <a:gridCol w="2765426">
                  <a:extLst>
                    <a:ext uri="{9D8B030D-6E8A-4147-A177-3AD203B41FA5}">
                      <a16:colId xmlns:a16="http://schemas.microsoft.com/office/drawing/2014/main" val="1717010929"/>
                    </a:ext>
                  </a:extLst>
                </a:gridCol>
                <a:gridCol w="2765426">
                  <a:extLst>
                    <a:ext uri="{9D8B030D-6E8A-4147-A177-3AD203B41FA5}">
                      <a16:colId xmlns:a16="http://schemas.microsoft.com/office/drawing/2014/main" val="94360248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9483"/>
                          </a:solidFill>
                          <a:latin typeface="Tahoma" panose="020B0604030504040204" pitchFamily="34" charset="0"/>
                          <a:ea typeface="Tahoma" panose="020B0604030504040204" pitchFamily="34" charset="0"/>
                          <a:cs typeface="Tahoma" panose="020B0604030504040204" pitchFamily="34" charset="0"/>
                        </a:rPr>
                        <a:t>What are</a:t>
                      </a:r>
                      <a:br>
                        <a:rPr lang="en-US" sz="2000">
                          <a:solidFill>
                            <a:srgbClr val="009483"/>
                          </a:solidFill>
                          <a:latin typeface="Tahoma" panose="020B0604030504040204" pitchFamily="34" charset="0"/>
                          <a:ea typeface="Tahoma" panose="020B0604030504040204" pitchFamily="34" charset="0"/>
                          <a:cs typeface="Tahoma" panose="020B0604030504040204" pitchFamily="34" charset="0"/>
                        </a:rPr>
                      </a:br>
                      <a:r>
                        <a:rPr lang="en-US" sz="2000">
                          <a:solidFill>
                            <a:srgbClr val="009483"/>
                          </a:solidFill>
                          <a:latin typeface="Tahoma" panose="020B0604030504040204" pitchFamily="34" charset="0"/>
                          <a:ea typeface="Tahoma" panose="020B0604030504040204" pitchFamily="34" charset="0"/>
                          <a:cs typeface="Tahoma" panose="020B0604030504040204" pitchFamily="34" charset="0"/>
                        </a:rPr>
                        <a:t>Service Changes?</a:t>
                      </a:r>
                    </a:p>
                  </a:txBody>
                  <a:tcPr anchor="ctr">
                    <a:noFill/>
                  </a:tcPr>
                </a:tc>
                <a:tc>
                  <a:txBody>
                    <a:bodyPr/>
                    <a:lstStyle/>
                    <a:p>
                      <a:pPr algn="ctr">
                        <a:lnSpc>
                          <a:spcPct val="100000"/>
                        </a:lnSpc>
                      </a:pPr>
                      <a:r>
                        <a:rPr lang="en-US" sz="2000">
                          <a:solidFill>
                            <a:srgbClr val="F6871F"/>
                          </a:solidFill>
                          <a:latin typeface="Tahoma" panose="020B0604030504040204" pitchFamily="34" charset="0"/>
                          <a:ea typeface="Tahoma" panose="020B0604030504040204" pitchFamily="34" charset="0"/>
                          <a:cs typeface="Tahoma" panose="020B0604030504040204" pitchFamily="34" charset="0"/>
                        </a:rPr>
                        <a:t>Proposed</a:t>
                      </a:r>
                      <a:br>
                        <a:rPr lang="en-US" sz="2000">
                          <a:solidFill>
                            <a:srgbClr val="F6871F"/>
                          </a:solidFill>
                          <a:latin typeface="Tahoma" panose="020B0604030504040204" pitchFamily="34" charset="0"/>
                          <a:ea typeface="Tahoma" panose="020B0604030504040204" pitchFamily="34" charset="0"/>
                          <a:cs typeface="Tahoma" panose="020B0604030504040204" pitchFamily="34" charset="0"/>
                        </a:rPr>
                      </a:br>
                      <a:r>
                        <a:rPr lang="en-US" sz="2000">
                          <a:solidFill>
                            <a:srgbClr val="F6871F"/>
                          </a:solidFill>
                          <a:latin typeface="Tahoma" panose="020B0604030504040204" pitchFamily="34" charset="0"/>
                          <a:ea typeface="Tahoma" panose="020B0604030504040204" pitchFamily="34" charset="0"/>
                          <a:cs typeface="Tahoma" panose="020B0604030504040204" pitchFamily="34" charset="0"/>
                        </a:rPr>
                        <a:t>Changes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F87"/>
                          </a:solidFill>
                          <a:latin typeface="Tahoma" panose="020B0604030504040204" pitchFamily="34" charset="0"/>
                          <a:ea typeface="Tahoma" panose="020B0604030504040204" pitchFamily="34" charset="0"/>
                          <a:cs typeface="Tahoma" panose="020B0604030504040204" pitchFamily="34" charset="0"/>
                        </a:rPr>
                        <a:t>Feedback</a:t>
                      </a:r>
                      <a:br>
                        <a:rPr lang="en-US" sz="2000">
                          <a:solidFill>
                            <a:srgbClr val="002F87"/>
                          </a:solidFill>
                          <a:latin typeface="Tahoma" panose="020B0604030504040204" pitchFamily="34" charset="0"/>
                          <a:ea typeface="Tahoma" panose="020B0604030504040204" pitchFamily="34" charset="0"/>
                          <a:cs typeface="Tahoma" panose="020B0604030504040204" pitchFamily="34" charset="0"/>
                        </a:rPr>
                      </a:br>
                      <a:r>
                        <a:rPr lang="en-US" sz="2000">
                          <a:solidFill>
                            <a:srgbClr val="002F87"/>
                          </a:solidFill>
                          <a:latin typeface="Tahoma" panose="020B0604030504040204" pitchFamily="34" charset="0"/>
                          <a:ea typeface="Tahoma" panose="020B0604030504040204" pitchFamily="34" charset="0"/>
                          <a:cs typeface="Tahoma" panose="020B0604030504040204" pitchFamily="34" charset="0"/>
                        </a:rPr>
                        <a:t>and Input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41C1EF"/>
                          </a:solidFill>
                          <a:latin typeface="Tahoma" panose="020B0604030504040204" pitchFamily="34" charset="0"/>
                          <a:ea typeface="Tahoma" panose="020B0604030504040204" pitchFamily="34" charset="0"/>
                          <a:cs typeface="Tahoma" panose="020B0604030504040204" pitchFamily="34" charset="0"/>
                        </a:rPr>
                        <a:t>Timeline </a:t>
                      </a:r>
                      <a:br>
                        <a:rPr lang="en-US" sz="2000">
                          <a:solidFill>
                            <a:srgbClr val="41C1EF"/>
                          </a:solidFill>
                          <a:latin typeface="Tahoma" panose="020B0604030504040204" pitchFamily="34" charset="0"/>
                          <a:ea typeface="Tahoma" panose="020B0604030504040204" pitchFamily="34" charset="0"/>
                          <a:cs typeface="Tahoma" panose="020B0604030504040204" pitchFamily="34" charset="0"/>
                        </a:rPr>
                      </a:br>
                      <a:r>
                        <a:rPr lang="en-US" sz="2000">
                          <a:solidFill>
                            <a:srgbClr val="41C1EF"/>
                          </a:solidFill>
                          <a:latin typeface="Tahoma" panose="020B0604030504040204" pitchFamily="34" charset="0"/>
                          <a:ea typeface="Tahoma" panose="020B0604030504040204" pitchFamily="34" charset="0"/>
                          <a:cs typeface="Tahoma" panose="020B0604030504040204" pitchFamily="34" charset="0"/>
                        </a:rPr>
                        <a:t>and Next Steps</a:t>
                      </a:r>
                    </a:p>
                  </a:txBody>
                  <a:tcPr anchor="ctr">
                    <a:noFill/>
                  </a:tcPr>
                </a:tc>
                <a:extLst>
                  <a:ext uri="{0D108BD9-81ED-4DB2-BD59-A6C34878D82A}">
                    <a16:rowId xmlns:a16="http://schemas.microsoft.com/office/drawing/2014/main" val="1998758328"/>
                  </a:ext>
                </a:extLst>
              </a:tr>
            </a:tbl>
          </a:graphicData>
        </a:graphic>
      </p:graphicFrame>
      <p:sp>
        <p:nvSpPr>
          <p:cNvPr id="29" name="Oval 28">
            <a:extLst>
              <a:ext uri="{FF2B5EF4-FFF2-40B4-BE49-F238E27FC236}">
                <a16:creationId xmlns:a16="http://schemas.microsoft.com/office/drawing/2014/main" id="{5C25EFA4-B283-7A06-B089-20FA2604E3BF}"/>
              </a:ext>
            </a:extLst>
          </p:cNvPr>
          <p:cNvSpPr/>
          <p:nvPr/>
        </p:nvSpPr>
        <p:spPr>
          <a:xfrm>
            <a:off x="1381183" y="2434944"/>
            <a:ext cx="1050339" cy="1050339"/>
          </a:xfrm>
          <a:prstGeom prst="ellipse">
            <a:avLst/>
          </a:prstGeom>
          <a:solidFill>
            <a:srgbClr val="009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87"/>
              </a:solidFill>
            </a:endParaRPr>
          </a:p>
        </p:txBody>
      </p:sp>
      <p:sp>
        <p:nvSpPr>
          <p:cNvPr id="34" name="Oval 33">
            <a:extLst>
              <a:ext uri="{FF2B5EF4-FFF2-40B4-BE49-F238E27FC236}">
                <a16:creationId xmlns:a16="http://schemas.microsoft.com/office/drawing/2014/main" id="{34486D53-05EA-E8C1-76D0-649E066D377C}"/>
              </a:ext>
            </a:extLst>
          </p:cNvPr>
          <p:cNvSpPr/>
          <p:nvPr/>
        </p:nvSpPr>
        <p:spPr>
          <a:xfrm>
            <a:off x="9587026" y="2440607"/>
            <a:ext cx="1050339" cy="1050339"/>
          </a:xfrm>
          <a:prstGeom prst="ellipse">
            <a:avLst/>
          </a:prstGeom>
          <a:solidFill>
            <a:srgbClr val="41C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87"/>
              </a:solidFill>
            </a:endParaRPr>
          </a:p>
        </p:txBody>
      </p:sp>
      <p:pic>
        <p:nvPicPr>
          <p:cNvPr id="36" name="Graphic 35" descr="Daily calendar with solid fill">
            <a:extLst>
              <a:ext uri="{FF2B5EF4-FFF2-40B4-BE49-F238E27FC236}">
                <a16:creationId xmlns:a16="http://schemas.microsoft.com/office/drawing/2014/main" id="{7CC70F3B-78D0-36B7-E705-D81D7484D9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02143" y="2550061"/>
            <a:ext cx="820104" cy="820104"/>
          </a:xfrm>
          <a:prstGeom prst="rect">
            <a:avLst/>
          </a:prstGeom>
        </p:spPr>
      </p:pic>
      <p:pic>
        <p:nvPicPr>
          <p:cNvPr id="38" name="Graphic 37" descr="Chat with solid fill">
            <a:extLst>
              <a:ext uri="{FF2B5EF4-FFF2-40B4-BE49-F238E27FC236}">
                <a16:creationId xmlns:a16="http://schemas.microsoft.com/office/drawing/2014/main" id="{E44D5DCC-C72F-F2D2-D108-35797BDFA3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92751" y="2570794"/>
            <a:ext cx="803689" cy="803689"/>
          </a:xfrm>
          <a:prstGeom prst="rect">
            <a:avLst/>
          </a:prstGeom>
        </p:spPr>
      </p:pic>
      <p:pic>
        <p:nvPicPr>
          <p:cNvPr id="40" name="Graphic 39" descr="Route (Two Pins With A Path) with solid fill">
            <a:extLst>
              <a:ext uri="{FF2B5EF4-FFF2-40B4-BE49-F238E27FC236}">
                <a16:creationId xmlns:a16="http://schemas.microsoft.com/office/drawing/2014/main" id="{D17C9E3F-3829-D544-7741-188F9AEBEC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31027" y="2570794"/>
            <a:ext cx="774318" cy="774318"/>
          </a:xfrm>
          <a:prstGeom prst="rect">
            <a:avLst/>
          </a:prstGeom>
        </p:spPr>
      </p:pic>
      <p:pic>
        <p:nvPicPr>
          <p:cNvPr id="41" name="Graphic 40" descr="Business Growth with solid fill">
            <a:extLst>
              <a:ext uri="{FF2B5EF4-FFF2-40B4-BE49-F238E27FC236}">
                <a16:creationId xmlns:a16="http://schemas.microsoft.com/office/drawing/2014/main" id="{E1E04443-AE9D-624A-B8B5-4ECF760B648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534879" y="2576113"/>
            <a:ext cx="767997" cy="767997"/>
          </a:xfrm>
          <a:prstGeom prst="rect">
            <a:avLst/>
          </a:prstGeom>
        </p:spPr>
      </p:pic>
      <p:pic>
        <p:nvPicPr>
          <p:cNvPr id="3" name="Overview">
            <a:hlinkClick r:id="" action="ppaction://media"/>
            <a:extLst>
              <a:ext uri="{FF2B5EF4-FFF2-40B4-BE49-F238E27FC236}">
                <a16:creationId xmlns:a16="http://schemas.microsoft.com/office/drawing/2014/main" id="{6DC7EAD7-C17A-0BBC-2964-EF9EAD023FE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230965" y="6131820"/>
            <a:ext cx="406400" cy="406400"/>
          </a:xfrm>
          <a:prstGeom prst="rect">
            <a:avLst/>
          </a:prstGeom>
        </p:spPr>
      </p:pic>
    </p:spTree>
    <p:extLst>
      <p:ext uri="{BB962C8B-B14F-4D97-AF65-F5344CB8AC3E}">
        <p14:creationId xmlns:p14="http://schemas.microsoft.com/office/powerpoint/2010/main" val="3005764528"/>
      </p:ext>
    </p:extLst>
  </p:cSld>
  <p:clrMapOvr>
    <a:masterClrMapping/>
  </p:clrMapOvr>
  <mc:AlternateContent xmlns:mc="http://schemas.openxmlformats.org/markup-compatibility/2006" xmlns:p14="http://schemas.microsoft.com/office/powerpoint/2010/main">
    <mc:Choice Requires="p14">
      <p:transition spd="slow" p14:dur="2000" advTm="19770"/>
    </mc:Choice>
    <mc:Fallback xmlns="">
      <p:transition spd="slow" advTm="1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94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4D3E-F8CF-5B41-9AFB-731504377BB3}"/>
              </a:ext>
            </a:extLst>
          </p:cNvPr>
          <p:cNvSpPr>
            <a:spLocks noGrp="1"/>
          </p:cNvSpPr>
          <p:nvPr>
            <p:ph type="ctrTitle"/>
          </p:nvPr>
        </p:nvSpPr>
        <p:spPr>
          <a:xfrm>
            <a:off x="622300" y="1974850"/>
            <a:ext cx="10872243" cy="2233895"/>
          </a:xfrm>
        </p:spPr>
        <p:txBody>
          <a:bodyPr>
            <a:normAutofit/>
          </a:bodyPr>
          <a:lstStyle/>
          <a:p>
            <a:r>
              <a:rPr lang="en-US"/>
              <a:t>What are Service Changes?</a:t>
            </a:r>
          </a:p>
        </p:txBody>
      </p:sp>
      <p:pic>
        <p:nvPicPr>
          <p:cNvPr id="9" name="Graphic 8" descr="Business Growth with solid fill">
            <a:extLst>
              <a:ext uri="{FF2B5EF4-FFF2-40B4-BE49-F238E27FC236}">
                <a16:creationId xmlns:a16="http://schemas.microsoft.com/office/drawing/2014/main" id="{C85D05B1-8343-8559-4178-B3F81B45F77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7457" y="434163"/>
            <a:ext cx="1540687" cy="1540687"/>
          </a:xfrm>
          <a:prstGeom prst="rect">
            <a:avLst/>
          </a:prstGeom>
        </p:spPr>
      </p:pic>
      <p:pic>
        <p:nvPicPr>
          <p:cNvPr id="3" name="Service Changes?">
            <a:hlinkClick r:id="" action="ppaction://media"/>
            <a:extLst>
              <a:ext uri="{FF2B5EF4-FFF2-40B4-BE49-F238E27FC236}">
                <a16:creationId xmlns:a16="http://schemas.microsoft.com/office/drawing/2014/main" id="{5BFC679E-7C97-600F-7E10-E0BD04416B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143" y="6238823"/>
            <a:ext cx="406400" cy="406400"/>
          </a:xfrm>
          <a:prstGeom prst="rect">
            <a:avLst/>
          </a:prstGeom>
        </p:spPr>
      </p:pic>
    </p:spTree>
    <p:extLst>
      <p:ext uri="{BB962C8B-B14F-4D97-AF65-F5344CB8AC3E}">
        <p14:creationId xmlns:p14="http://schemas.microsoft.com/office/powerpoint/2010/main" val="2236115402"/>
      </p:ext>
    </p:extLst>
  </p:cSld>
  <p:clrMapOvr>
    <a:masterClrMapping/>
  </p:clrMapOvr>
  <mc:AlternateContent xmlns:mc="http://schemas.openxmlformats.org/markup-compatibility/2006" xmlns:p14="http://schemas.microsoft.com/office/powerpoint/2010/main">
    <mc:Choice Requires="p14">
      <p:transition spd="slow" p14:dur="2000" advTm="6771"/>
    </mc:Choice>
    <mc:Fallback xmlns="">
      <p:transition spd="slow" advTm="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D41F6-A5E2-2BE3-2BE6-CF382F6E5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618C51-754D-F2D5-0BC2-B33E4738E8BF}"/>
              </a:ext>
            </a:extLst>
          </p:cNvPr>
          <p:cNvSpPr>
            <a:spLocks noGrp="1"/>
          </p:cNvSpPr>
          <p:nvPr>
            <p:ph type="title"/>
          </p:nvPr>
        </p:nvSpPr>
        <p:spPr/>
        <p:txBody>
          <a:bodyPr/>
          <a:lstStyle/>
          <a:p>
            <a:r>
              <a:rPr lang="en-US"/>
              <a:t>Service Changes</a:t>
            </a:r>
          </a:p>
        </p:txBody>
      </p:sp>
      <p:sp>
        <p:nvSpPr>
          <p:cNvPr id="7" name="Text Placeholder 6">
            <a:extLst>
              <a:ext uri="{FF2B5EF4-FFF2-40B4-BE49-F238E27FC236}">
                <a16:creationId xmlns:a16="http://schemas.microsoft.com/office/drawing/2014/main" id="{441554B4-E559-983F-DD3F-77F00C679352}"/>
              </a:ext>
            </a:extLst>
          </p:cNvPr>
          <p:cNvSpPr>
            <a:spLocks noGrp="1"/>
          </p:cNvSpPr>
          <p:nvPr>
            <p:ph type="body" sz="quarter" idx="10"/>
          </p:nvPr>
        </p:nvSpPr>
        <p:spPr>
          <a:xfrm>
            <a:off x="311258" y="1632857"/>
            <a:ext cx="6895085" cy="4723493"/>
          </a:xfrm>
        </p:spPr>
        <p:txBody>
          <a:bodyPr vert="horz" lIns="91440" tIns="45720" rIns="91440" bIns="45720" rtlCol="0" anchor="t">
            <a:normAutofit/>
          </a:bodyPr>
          <a:lstStyle/>
          <a:p>
            <a:pPr marL="238125" indent="-238125">
              <a:lnSpc>
                <a:spcPct val="110000"/>
              </a:lnSpc>
              <a:spcBef>
                <a:spcPts val="600"/>
              </a:spcBef>
              <a:spcAft>
                <a:spcPts val="600"/>
              </a:spcAft>
            </a:pPr>
            <a:r>
              <a:rPr lang="en-US" sz="1800" b="1">
                <a:latin typeface="Tahoma"/>
                <a:ea typeface="Tahoma"/>
                <a:cs typeface="Tahoma"/>
              </a:rPr>
              <a:t>RTD reviews, proposes, and implements changes to its service schedules three times a year</a:t>
            </a:r>
          </a:p>
          <a:p>
            <a:pPr marL="806450" lvl="1" indent="-349250">
              <a:lnSpc>
                <a:spcPct val="110000"/>
              </a:lnSpc>
              <a:spcBef>
                <a:spcPts val="600"/>
              </a:spcBef>
              <a:spcAft>
                <a:spcPts val="600"/>
              </a:spcAft>
            </a:pPr>
            <a:r>
              <a:rPr lang="en-US" sz="1600">
                <a:latin typeface="Tahoma"/>
                <a:ea typeface="Tahoma"/>
                <a:cs typeface="Tahoma"/>
              </a:rPr>
              <a:t>Typically take effect in January, May/June, and August/September</a:t>
            </a:r>
          </a:p>
          <a:p>
            <a:pPr fontAlgn="base">
              <a:lnSpc>
                <a:spcPct val="110000"/>
              </a:lnSpc>
              <a:spcBef>
                <a:spcPts val="600"/>
              </a:spcBef>
              <a:spcAft>
                <a:spcPts val="600"/>
              </a:spcAft>
            </a:pPr>
            <a:r>
              <a:rPr lang="en-US" sz="1800" b="1" i="0">
                <a:effectLst/>
                <a:latin typeface="Tahoma"/>
                <a:ea typeface="Tahoma"/>
                <a:cs typeface="Tahoma"/>
              </a:rPr>
              <a:t>Service changes support multiple objectives</a:t>
            </a:r>
          </a:p>
          <a:p>
            <a:pPr lvl="1" fontAlgn="base">
              <a:lnSpc>
                <a:spcPct val="110000"/>
              </a:lnSpc>
              <a:spcBef>
                <a:spcPts val="600"/>
              </a:spcBef>
              <a:spcAft>
                <a:spcPts val="600"/>
              </a:spcAft>
            </a:pPr>
            <a:r>
              <a:rPr lang="en-US" sz="1600" b="0" i="0">
                <a:effectLst/>
                <a:latin typeface="Tahoma"/>
                <a:ea typeface="Tahoma"/>
                <a:cs typeface="Tahoma"/>
              </a:rPr>
              <a:t>Increase reliability</a:t>
            </a:r>
          </a:p>
          <a:p>
            <a:pPr lvl="1" fontAlgn="base">
              <a:lnSpc>
                <a:spcPct val="110000"/>
              </a:lnSpc>
              <a:spcBef>
                <a:spcPts val="600"/>
              </a:spcBef>
              <a:spcAft>
                <a:spcPts val="600"/>
              </a:spcAft>
            </a:pPr>
            <a:r>
              <a:rPr lang="en-US" sz="1600" b="0" i="0">
                <a:effectLst/>
                <a:latin typeface="Tahoma"/>
                <a:ea typeface="Tahoma"/>
                <a:cs typeface="Tahoma"/>
              </a:rPr>
              <a:t>Improve on-time performance</a:t>
            </a:r>
          </a:p>
          <a:p>
            <a:pPr lvl="1" fontAlgn="base">
              <a:lnSpc>
                <a:spcPct val="110000"/>
              </a:lnSpc>
              <a:spcBef>
                <a:spcPts val="600"/>
              </a:spcBef>
              <a:spcAft>
                <a:spcPts val="600"/>
              </a:spcAft>
            </a:pPr>
            <a:r>
              <a:rPr lang="en-US" sz="1600">
                <a:latin typeface="Tahoma"/>
                <a:ea typeface="Tahoma"/>
                <a:cs typeface="Tahoma"/>
              </a:rPr>
              <a:t>Enable represented employees to select work shifts</a:t>
            </a:r>
          </a:p>
          <a:p>
            <a:pPr lvl="1" fontAlgn="base">
              <a:lnSpc>
                <a:spcPct val="110000"/>
              </a:lnSpc>
              <a:spcBef>
                <a:spcPts val="600"/>
              </a:spcBef>
              <a:spcAft>
                <a:spcPts val="600"/>
              </a:spcAft>
            </a:pPr>
            <a:r>
              <a:rPr lang="en-US" sz="1600">
                <a:latin typeface="Tahoma"/>
                <a:ea typeface="Tahoma"/>
                <a:cs typeface="Tahoma"/>
              </a:rPr>
              <a:t>Account for changes in ridership</a:t>
            </a:r>
            <a:endParaRPr lang="en-US" sz="1600" b="0" i="0">
              <a:effectLst/>
              <a:latin typeface="Tahoma"/>
              <a:ea typeface="Tahoma"/>
              <a:cs typeface="Tahoma"/>
            </a:endParaRPr>
          </a:p>
          <a:p>
            <a:pPr lvl="1" fontAlgn="base">
              <a:lnSpc>
                <a:spcPct val="110000"/>
              </a:lnSpc>
              <a:spcBef>
                <a:spcPts val="600"/>
              </a:spcBef>
              <a:spcAft>
                <a:spcPts val="600"/>
              </a:spcAft>
            </a:pPr>
            <a:r>
              <a:rPr lang="en-US" sz="1600" b="0" i="0">
                <a:effectLst/>
                <a:latin typeface="Tahoma"/>
                <a:ea typeface="Tahoma"/>
                <a:cs typeface="Tahoma"/>
              </a:rPr>
              <a:t>Advance the implementation of RTD’s System Optimization Plan</a:t>
            </a:r>
          </a:p>
          <a:p>
            <a:pPr lvl="1" fontAlgn="base">
              <a:lnSpc>
                <a:spcPct val="110000"/>
              </a:lnSpc>
              <a:spcBef>
                <a:spcPts val="600"/>
              </a:spcBef>
              <a:spcAft>
                <a:spcPts val="600"/>
              </a:spcAft>
            </a:pPr>
            <a:r>
              <a:rPr lang="en-US" sz="1600" b="0" i="0">
                <a:effectLst/>
                <a:latin typeface="Tahoma"/>
                <a:ea typeface="Tahoma"/>
                <a:cs typeface="Tahoma"/>
              </a:rPr>
              <a:t>Support scheduled maintenance projects</a:t>
            </a:r>
          </a:p>
        </p:txBody>
      </p:sp>
      <p:pic>
        <p:nvPicPr>
          <p:cNvPr id="13" name="Picture Placeholder 6" descr="A light rail train pulling into the station with people waiting to board">
            <a:extLst>
              <a:ext uri="{FF2B5EF4-FFF2-40B4-BE49-F238E27FC236}">
                <a16:creationId xmlns:a16="http://schemas.microsoft.com/office/drawing/2014/main" id="{233DA123-BDDA-D874-DCF6-CA93EF082D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40839" y="1632857"/>
            <a:ext cx="3561996" cy="1867165"/>
          </a:xfrm>
          <a:prstGeom prst="rect">
            <a:avLst/>
          </a:prstGeom>
        </p:spPr>
      </p:pic>
      <p:pic>
        <p:nvPicPr>
          <p:cNvPr id="14" name="Picture Placeholder 6" descr="A bus pulling into Civic Center Station in Denver">
            <a:extLst>
              <a:ext uri="{FF2B5EF4-FFF2-40B4-BE49-F238E27FC236}">
                <a16:creationId xmlns:a16="http://schemas.microsoft.com/office/drawing/2014/main" id="{7FC8690C-F617-AD24-3D89-889B19D5B4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40839" y="3770628"/>
            <a:ext cx="3561996" cy="1676097"/>
          </a:xfrm>
          <a:prstGeom prst="rect">
            <a:avLst/>
          </a:prstGeom>
        </p:spPr>
      </p:pic>
      <p:grpSp>
        <p:nvGrpSpPr>
          <p:cNvPr id="5" name="Group 4">
            <a:extLst>
              <a:ext uri="{FF2B5EF4-FFF2-40B4-BE49-F238E27FC236}">
                <a16:creationId xmlns:a16="http://schemas.microsoft.com/office/drawing/2014/main" id="{1D8F25E1-3167-F120-D24D-9E5342D07D88}"/>
              </a:ext>
            </a:extLst>
          </p:cNvPr>
          <p:cNvGrpSpPr/>
          <p:nvPr/>
        </p:nvGrpSpPr>
        <p:grpSpPr>
          <a:xfrm>
            <a:off x="313640" y="5582674"/>
            <a:ext cx="11589195" cy="870828"/>
            <a:chOff x="311258" y="5717331"/>
            <a:chExt cx="11589195" cy="870828"/>
          </a:xfrm>
        </p:grpSpPr>
        <p:sp>
          <p:nvSpPr>
            <p:cNvPr id="6" name="Slide Number Placeholder 4">
              <a:extLst>
                <a:ext uri="{FF2B5EF4-FFF2-40B4-BE49-F238E27FC236}">
                  <a16:creationId xmlns:a16="http://schemas.microsoft.com/office/drawing/2014/main" id="{C29B7C49-6830-3329-229A-B087B07F51DB}"/>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7</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4C06C73B-9791-9779-3856-F47E8BCF29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1" name="Date Placeholder 3">
              <a:extLst>
                <a:ext uri="{FF2B5EF4-FFF2-40B4-BE49-F238E27FC236}">
                  <a16:creationId xmlns:a16="http://schemas.microsoft.com/office/drawing/2014/main" id="{107E6B8F-38F4-F45A-670B-939CE4ECC735}"/>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3" name="Service Changes">
            <a:hlinkClick r:id="" action="ppaction://media"/>
            <a:extLst>
              <a:ext uri="{FF2B5EF4-FFF2-40B4-BE49-F238E27FC236}">
                <a16:creationId xmlns:a16="http://schemas.microsoft.com/office/drawing/2014/main" id="{36545D04-81A9-ADA7-A1B8-4392CFF574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37581" y="6065840"/>
            <a:ext cx="406400" cy="406400"/>
          </a:xfrm>
          <a:prstGeom prst="rect">
            <a:avLst/>
          </a:prstGeom>
        </p:spPr>
      </p:pic>
    </p:spTree>
    <p:extLst>
      <p:ext uri="{BB962C8B-B14F-4D97-AF65-F5344CB8AC3E}">
        <p14:creationId xmlns:p14="http://schemas.microsoft.com/office/powerpoint/2010/main" val="346091"/>
      </p:ext>
    </p:extLst>
  </p:cSld>
  <p:clrMapOvr>
    <a:masterClrMapping/>
  </p:clrMapOvr>
  <mc:AlternateContent xmlns:mc="http://schemas.openxmlformats.org/markup-compatibility/2006" xmlns:p14="http://schemas.microsoft.com/office/powerpoint/2010/main">
    <mc:Choice Requires="p14">
      <p:transition spd="slow" p14:dur="2000" advTm="24904"/>
    </mc:Choice>
    <mc:Fallback xmlns="">
      <p:transition spd="slow" advTm="24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D53F8472-D3D7-0E0B-F39A-64520FFB2928}"/>
              </a:ext>
            </a:extLst>
          </p:cNvPr>
          <p:cNvGraphicFramePr>
            <a:graphicFrameLocks noGrp="1"/>
          </p:cNvGraphicFramePr>
          <p:nvPr>
            <p:extLst>
              <p:ext uri="{D42A27DB-BD31-4B8C-83A1-F6EECF244321}">
                <p14:modId xmlns:p14="http://schemas.microsoft.com/office/powerpoint/2010/main" val="4236581663"/>
              </p:ext>
            </p:extLst>
          </p:nvPr>
        </p:nvGraphicFramePr>
        <p:xfrm>
          <a:off x="175684" y="1800945"/>
          <a:ext cx="11586258" cy="1595946"/>
        </p:xfrm>
        <a:graphic>
          <a:graphicData uri="http://schemas.openxmlformats.org/drawingml/2006/table">
            <a:tbl>
              <a:tblPr>
                <a:tableStyleId>{5C22544A-7EE6-4342-B048-85BDC9FD1C3A}</a:tableStyleId>
              </a:tblPr>
              <a:tblGrid>
                <a:gridCol w="1152075">
                  <a:extLst>
                    <a:ext uri="{9D8B030D-6E8A-4147-A177-3AD203B41FA5}">
                      <a16:colId xmlns:a16="http://schemas.microsoft.com/office/drawing/2014/main" val="2323580645"/>
                    </a:ext>
                  </a:extLst>
                </a:gridCol>
                <a:gridCol w="2710011">
                  <a:extLst>
                    <a:ext uri="{9D8B030D-6E8A-4147-A177-3AD203B41FA5}">
                      <a16:colId xmlns:a16="http://schemas.microsoft.com/office/drawing/2014/main" val="1051484701"/>
                    </a:ext>
                  </a:extLst>
                </a:gridCol>
                <a:gridCol w="1348422">
                  <a:extLst>
                    <a:ext uri="{9D8B030D-6E8A-4147-A177-3AD203B41FA5}">
                      <a16:colId xmlns:a16="http://schemas.microsoft.com/office/drawing/2014/main" val="713385748"/>
                    </a:ext>
                  </a:extLst>
                </a:gridCol>
                <a:gridCol w="2630466">
                  <a:extLst>
                    <a:ext uri="{9D8B030D-6E8A-4147-A177-3AD203B41FA5}">
                      <a16:colId xmlns:a16="http://schemas.microsoft.com/office/drawing/2014/main" val="3363218543"/>
                    </a:ext>
                  </a:extLst>
                </a:gridCol>
                <a:gridCol w="1014608">
                  <a:extLst>
                    <a:ext uri="{9D8B030D-6E8A-4147-A177-3AD203B41FA5}">
                      <a16:colId xmlns:a16="http://schemas.microsoft.com/office/drawing/2014/main" val="1371888476"/>
                    </a:ext>
                  </a:extLst>
                </a:gridCol>
                <a:gridCol w="2730676">
                  <a:extLst>
                    <a:ext uri="{9D8B030D-6E8A-4147-A177-3AD203B41FA5}">
                      <a16:colId xmlns:a16="http://schemas.microsoft.com/office/drawing/2014/main" val="2286974116"/>
                    </a:ext>
                  </a:extLst>
                </a:gridCol>
              </a:tblGrid>
              <a:tr h="370840">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800" b="1" i="0">
                          <a:solidFill>
                            <a:srgbClr val="002F87"/>
                          </a:solidFill>
                          <a:effectLst/>
                          <a:latin typeface="Tahoma" panose="020B0604030504040204" pitchFamily="34" charset="0"/>
                        </a:rPr>
                        <a:t>Route Adjustment</a:t>
                      </a:r>
                      <a:br>
                        <a:rPr lang="en-US" sz="1400" b="1" i="0">
                          <a:solidFill>
                            <a:srgbClr val="000000"/>
                          </a:solidFill>
                          <a:effectLst/>
                          <a:latin typeface="Tahoma" panose="020B0604030504040204" pitchFamily="34" charset="0"/>
                        </a:rPr>
                      </a:br>
                      <a:r>
                        <a:rPr lang="en-US" sz="1400" b="0" i="0">
                          <a:solidFill>
                            <a:srgbClr val="000000"/>
                          </a:solidFill>
                          <a:effectLst/>
                          <a:latin typeface="Tahoma" panose="020B0604030504040204" pitchFamily="34" charset="0"/>
                        </a:rPr>
                        <a:t>Detours or changes to routes or stops to optimize efficiency, improve accessibility, respond to changing travel patterns, or facilitate maintenance projects.</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800" b="1" i="0">
                          <a:solidFill>
                            <a:srgbClr val="009483"/>
                          </a:solidFill>
                          <a:effectLst/>
                          <a:latin typeface="Tahoma" panose="020B0604030504040204" pitchFamily="34" charset="0"/>
                        </a:rPr>
                        <a:t>Service Increase</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400" b="0" i="0">
                          <a:solidFill>
                            <a:srgbClr val="000000"/>
                          </a:solidFill>
                          <a:effectLst/>
                          <a:latin typeface="Tahoma" panose="020B0604030504040204" pitchFamily="34" charset="0"/>
                        </a:rPr>
                        <a:t>Increases to the frequency, trips, span of service, or operating hours. </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800" b="1" i="0">
                          <a:solidFill>
                            <a:srgbClr val="C00000"/>
                          </a:solidFill>
                          <a:effectLst/>
                          <a:latin typeface="Tahoma" panose="020B0604030504040204" pitchFamily="34" charset="0"/>
                        </a:rPr>
                        <a:t>Service Reduction</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400" b="0" i="0">
                          <a:solidFill>
                            <a:srgbClr val="000000"/>
                          </a:solidFill>
                          <a:effectLst/>
                          <a:latin typeface="Tahoma" panose="020B0604030504040204" pitchFamily="34" charset="0"/>
                        </a:rPr>
                        <a:t>Reductions to the frequency, trips, span of service, or operating hours. </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2807140"/>
                  </a:ext>
                </a:extLst>
              </a:tr>
            </a:tbl>
          </a:graphicData>
        </a:graphic>
      </p:graphicFrame>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p:txBody>
          <a:bodyPr/>
          <a:lstStyle/>
          <a:p>
            <a:r>
              <a:rPr lang="en-US"/>
              <a:t>Categories of Service Changes</a:t>
            </a:r>
          </a:p>
        </p:txBody>
      </p:sp>
      <p:pic>
        <p:nvPicPr>
          <p:cNvPr id="10" name="Graphic 9" descr="Route (Two Pins With A Path) with solid fill">
            <a:extLst>
              <a:ext uri="{FF2B5EF4-FFF2-40B4-BE49-F238E27FC236}">
                <a16:creationId xmlns:a16="http://schemas.microsoft.com/office/drawing/2014/main" id="{1D738DD0-A56C-0B57-4FE0-A3280BBB645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730" y="1861608"/>
            <a:ext cx="919272" cy="919272"/>
          </a:xfrm>
          <a:prstGeom prst="rect">
            <a:avLst/>
          </a:prstGeom>
        </p:spPr>
      </p:pic>
      <p:graphicFrame>
        <p:nvGraphicFramePr>
          <p:cNvPr id="12" name="Table 11">
            <a:extLst>
              <a:ext uri="{FF2B5EF4-FFF2-40B4-BE49-F238E27FC236}">
                <a16:creationId xmlns:a16="http://schemas.microsoft.com/office/drawing/2014/main" id="{F8A750B6-2E9E-F332-69CC-87B053ED7D92}"/>
              </a:ext>
            </a:extLst>
          </p:cNvPr>
          <p:cNvGraphicFramePr>
            <a:graphicFrameLocks noGrp="1"/>
          </p:cNvGraphicFramePr>
          <p:nvPr>
            <p:extLst>
              <p:ext uri="{D42A27DB-BD31-4B8C-83A1-F6EECF244321}">
                <p14:modId xmlns:p14="http://schemas.microsoft.com/office/powerpoint/2010/main" val="863384563"/>
              </p:ext>
            </p:extLst>
          </p:nvPr>
        </p:nvGraphicFramePr>
        <p:xfrm>
          <a:off x="369423" y="3858399"/>
          <a:ext cx="7680916" cy="1839151"/>
        </p:xfrm>
        <a:graphic>
          <a:graphicData uri="http://schemas.openxmlformats.org/drawingml/2006/table">
            <a:tbl>
              <a:tblPr>
                <a:tableStyleId>{5C22544A-7EE6-4342-B048-85BDC9FD1C3A}</a:tableStyleId>
              </a:tblPr>
              <a:tblGrid>
                <a:gridCol w="926607">
                  <a:extLst>
                    <a:ext uri="{9D8B030D-6E8A-4147-A177-3AD203B41FA5}">
                      <a16:colId xmlns:a16="http://schemas.microsoft.com/office/drawing/2014/main" val="2849612012"/>
                    </a:ext>
                  </a:extLst>
                </a:gridCol>
                <a:gridCol w="2846315">
                  <a:extLst>
                    <a:ext uri="{9D8B030D-6E8A-4147-A177-3AD203B41FA5}">
                      <a16:colId xmlns:a16="http://schemas.microsoft.com/office/drawing/2014/main" val="1051484701"/>
                    </a:ext>
                  </a:extLst>
                </a:gridCol>
                <a:gridCol w="1162014">
                  <a:extLst>
                    <a:ext uri="{9D8B030D-6E8A-4147-A177-3AD203B41FA5}">
                      <a16:colId xmlns:a16="http://schemas.microsoft.com/office/drawing/2014/main" val="4157281347"/>
                    </a:ext>
                  </a:extLst>
                </a:gridCol>
                <a:gridCol w="2745980">
                  <a:extLst>
                    <a:ext uri="{9D8B030D-6E8A-4147-A177-3AD203B41FA5}">
                      <a16:colId xmlns:a16="http://schemas.microsoft.com/office/drawing/2014/main" val="3363218543"/>
                    </a:ext>
                  </a:extLst>
                </a:gridCol>
              </a:tblGrid>
              <a:tr h="282758">
                <a:tc>
                  <a:txBody>
                    <a:bodyPr/>
                    <a:lstStyle/>
                    <a:p>
                      <a:pPr fontAlgn="base">
                        <a:lnSpc>
                          <a:spcPct val="114000"/>
                        </a:lnSpc>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ct val="114000"/>
                        </a:lnSpc>
                      </a:pPr>
                      <a:r>
                        <a:rPr lang="en-US" sz="1700" b="1" i="0">
                          <a:solidFill>
                            <a:srgbClr val="F6871F"/>
                          </a:solidFill>
                          <a:effectLst/>
                          <a:latin typeface="Tahoma" panose="020B0604030504040204" pitchFamily="34" charset="0"/>
                        </a:rPr>
                        <a:t>Seasonal Adjustment</a:t>
                      </a:r>
                    </a:p>
                    <a:p>
                      <a:pPr fontAlgn="base">
                        <a:lnSpc>
                          <a:spcPct val="114000"/>
                        </a:lnSpc>
                      </a:pPr>
                      <a:r>
                        <a:rPr lang="en-US" sz="1400" b="0" i="0">
                          <a:solidFill>
                            <a:srgbClr val="000000"/>
                          </a:solidFill>
                          <a:effectLst/>
                          <a:latin typeface="Tahoma" panose="020B0604030504040204" pitchFamily="34" charset="0"/>
                        </a:rPr>
                        <a:t>Temporary modifications made to bus and rail services in response to seasonal variations in demand or operational conditions. </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ct val="114000"/>
                        </a:lnSpc>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ct val="114000"/>
                        </a:lnSpc>
                      </a:pPr>
                      <a:r>
                        <a:rPr lang="en-US" sz="1800" b="1" i="0">
                          <a:solidFill>
                            <a:srgbClr val="41C1EF"/>
                          </a:solidFill>
                          <a:effectLst/>
                          <a:latin typeface="Tahoma" panose="020B0604030504040204" pitchFamily="34" charset="0"/>
                        </a:rPr>
                        <a:t>Schedule Timing</a:t>
                      </a:r>
                    </a:p>
                    <a:p>
                      <a:pPr fontAlgn="base">
                        <a:lnSpc>
                          <a:spcPct val="114000"/>
                        </a:lnSpc>
                      </a:pPr>
                      <a:r>
                        <a:rPr lang="en-US" sz="1400" b="0" i="0">
                          <a:solidFill>
                            <a:srgbClr val="000000"/>
                          </a:solidFill>
                          <a:effectLst/>
                          <a:latin typeface="Tahoma" panose="020B0604030504040204" pitchFamily="34" charset="0"/>
                        </a:rPr>
                        <a:t>Alterations to the running time of bus and rail services, typically to better align with customer demands and trip connections, and to improve on-time performance.</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2807140"/>
                  </a:ext>
                </a:extLst>
              </a:tr>
            </a:tbl>
          </a:graphicData>
        </a:graphic>
      </p:graphicFrame>
      <p:pic>
        <p:nvPicPr>
          <p:cNvPr id="14" name="Graphic 13" descr="Business Growth with solid fill">
            <a:extLst>
              <a:ext uri="{FF2B5EF4-FFF2-40B4-BE49-F238E27FC236}">
                <a16:creationId xmlns:a16="http://schemas.microsoft.com/office/drawing/2014/main" id="{CDF85744-8ED4-D832-CE3B-006CC18204E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452298" y="1816562"/>
            <a:ext cx="919272" cy="919272"/>
          </a:xfrm>
          <a:prstGeom prst="rect">
            <a:avLst/>
          </a:prstGeom>
        </p:spPr>
      </p:pic>
      <p:pic>
        <p:nvPicPr>
          <p:cNvPr id="15" name="Graphic 14" descr="Stopwatch with solid fill">
            <a:extLst>
              <a:ext uri="{FF2B5EF4-FFF2-40B4-BE49-F238E27FC236}">
                <a16:creationId xmlns:a16="http://schemas.microsoft.com/office/drawing/2014/main" id="{323E638C-74A1-44CA-739D-BD7D4A30FA7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77350" y="3843181"/>
            <a:ext cx="906746" cy="906746"/>
          </a:xfrm>
          <a:prstGeom prst="rect">
            <a:avLst/>
          </a:prstGeom>
        </p:spPr>
      </p:pic>
      <p:pic>
        <p:nvPicPr>
          <p:cNvPr id="17" name="Graphic 16" descr="Partial sun with solid fill">
            <a:extLst>
              <a:ext uri="{FF2B5EF4-FFF2-40B4-BE49-F238E27FC236}">
                <a16:creationId xmlns:a16="http://schemas.microsoft.com/office/drawing/2014/main" id="{8B9FF328-9FB3-8528-7213-2F0B58A702F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01041" y="3830655"/>
            <a:ext cx="799522" cy="799522"/>
          </a:xfrm>
          <a:prstGeom prst="rect">
            <a:avLst/>
          </a:prstGeom>
        </p:spPr>
      </p:pic>
      <p:grpSp>
        <p:nvGrpSpPr>
          <p:cNvPr id="21" name="Group 20">
            <a:extLst>
              <a:ext uri="{FF2B5EF4-FFF2-40B4-BE49-F238E27FC236}">
                <a16:creationId xmlns:a16="http://schemas.microsoft.com/office/drawing/2014/main" id="{E02393BB-0E70-0553-07A9-89AF9F50B185}"/>
              </a:ext>
            </a:extLst>
          </p:cNvPr>
          <p:cNvGrpSpPr/>
          <p:nvPr/>
        </p:nvGrpSpPr>
        <p:grpSpPr>
          <a:xfrm>
            <a:off x="8132172" y="1750493"/>
            <a:ext cx="941536" cy="998220"/>
            <a:chOff x="8132172" y="1750493"/>
            <a:chExt cx="941536" cy="998220"/>
          </a:xfrm>
        </p:grpSpPr>
        <p:pic>
          <p:nvPicPr>
            <p:cNvPr id="13" name="Graphic 12" descr="Monthly calendar with solid fill">
              <a:extLst>
                <a:ext uri="{FF2B5EF4-FFF2-40B4-BE49-F238E27FC236}">
                  <a16:creationId xmlns:a16="http://schemas.microsoft.com/office/drawing/2014/main" id="{EEF886D3-82F9-A494-54AD-BFF06811318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2172" y="1750493"/>
              <a:ext cx="919272" cy="919272"/>
            </a:xfrm>
            <a:prstGeom prst="rect">
              <a:avLst/>
            </a:prstGeom>
          </p:spPr>
        </p:pic>
        <p:sp>
          <p:nvSpPr>
            <p:cNvPr id="20" name="Oval 19">
              <a:extLst>
                <a:ext uri="{FF2B5EF4-FFF2-40B4-BE49-F238E27FC236}">
                  <a16:creationId xmlns:a16="http://schemas.microsoft.com/office/drawing/2014/main" id="{9EC2052A-D78F-A2DC-A61C-BE7351E24687}"/>
                </a:ext>
              </a:extLst>
            </p:cNvPr>
            <p:cNvSpPr/>
            <p:nvPr/>
          </p:nvSpPr>
          <p:spPr>
            <a:xfrm>
              <a:off x="8467791" y="2145463"/>
              <a:ext cx="565357" cy="5600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Clock with solid fill">
              <a:extLst>
                <a:ext uri="{FF2B5EF4-FFF2-40B4-BE49-F238E27FC236}">
                  <a16:creationId xmlns:a16="http://schemas.microsoft.com/office/drawing/2014/main" id="{A092C641-CD68-BB8C-FD32-14157070B1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27229" y="2102234"/>
              <a:ext cx="646479" cy="646479"/>
            </a:xfrm>
            <a:prstGeom prst="rect">
              <a:avLst/>
            </a:prstGeom>
          </p:spPr>
        </p:pic>
      </p:grpSp>
      <p:grpSp>
        <p:nvGrpSpPr>
          <p:cNvPr id="5" name="Group 4">
            <a:extLst>
              <a:ext uri="{FF2B5EF4-FFF2-40B4-BE49-F238E27FC236}">
                <a16:creationId xmlns:a16="http://schemas.microsoft.com/office/drawing/2014/main" id="{1B2856A4-2DFC-73FB-1EB6-A6B0B599F107}"/>
              </a:ext>
            </a:extLst>
          </p:cNvPr>
          <p:cNvGrpSpPr/>
          <p:nvPr/>
        </p:nvGrpSpPr>
        <p:grpSpPr>
          <a:xfrm>
            <a:off x="368068" y="5652350"/>
            <a:ext cx="11589195" cy="870828"/>
            <a:chOff x="311258" y="5717331"/>
            <a:chExt cx="11589195" cy="870828"/>
          </a:xfrm>
        </p:grpSpPr>
        <p:sp>
          <p:nvSpPr>
            <p:cNvPr id="6" name="Slide Number Placeholder 4">
              <a:extLst>
                <a:ext uri="{FF2B5EF4-FFF2-40B4-BE49-F238E27FC236}">
                  <a16:creationId xmlns:a16="http://schemas.microsoft.com/office/drawing/2014/main" id="{B1782E5B-E60B-85DD-FC7D-7B0C8315A8F3}"/>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8</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red background with white text&#10;&#10;Description automatically generated with medium confidence">
              <a:extLst>
                <a:ext uri="{FF2B5EF4-FFF2-40B4-BE49-F238E27FC236}">
                  <a16:creationId xmlns:a16="http://schemas.microsoft.com/office/drawing/2014/main" id="{2EDAA9BE-613D-96A0-D45E-2373B3DF68C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sp>
          <p:nvSpPr>
            <p:cNvPr id="16" name="Date Placeholder 3">
              <a:extLst>
                <a:ext uri="{FF2B5EF4-FFF2-40B4-BE49-F238E27FC236}">
                  <a16:creationId xmlns:a16="http://schemas.microsoft.com/office/drawing/2014/main" id="{60670A9E-6584-0505-E542-779CF17FEDCC}"/>
                </a:ext>
              </a:extLst>
            </p:cNvPr>
            <p:cNvSpPr txBox="1">
              <a:spLocks/>
            </p:cNvSpPr>
            <p:nvPr/>
          </p:nvSpPr>
          <p:spPr>
            <a:xfrm>
              <a:off x="311258" y="6223034"/>
              <a:ext cx="2803649" cy="365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bg1">
                      <a:lumMod val="65000"/>
                    </a:schemeClr>
                  </a:solidFill>
                </a:rPr>
                <a:t>June 16, 2025</a:t>
              </a:r>
            </a:p>
          </p:txBody>
        </p:sp>
      </p:grpSp>
      <p:pic>
        <p:nvPicPr>
          <p:cNvPr id="3" name="Categories">
            <a:hlinkClick r:id="" action="ppaction://media"/>
            <a:extLst>
              <a:ext uri="{FF2B5EF4-FFF2-40B4-BE49-F238E27FC236}">
                <a16:creationId xmlns:a16="http://schemas.microsoft.com/office/drawing/2014/main" id="{342F66B0-5DC3-6A62-F971-1BC42864097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110237" y="6137415"/>
            <a:ext cx="406400" cy="406400"/>
          </a:xfrm>
          <a:prstGeom prst="rect">
            <a:avLst/>
          </a:prstGeom>
        </p:spPr>
      </p:pic>
    </p:spTree>
    <p:extLst>
      <p:ext uri="{BB962C8B-B14F-4D97-AF65-F5344CB8AC3E}">
        <p14:creationId xmlns:p14="http://schemas.microsoft.com/office/powerpoint/2010/main" val="2937878890"/>
      </p:ext>
    </p:extLst>
  </p:cSld>
  <p:clrMapOvr>
    <a:masterClrMapping/>
  </p:clrMapOvr>
  <mc:AlternateContent xmlns:mc="http://schemas.openxmlformats.org/markup-compatibility/2006" xmlns:p14="http://schemas.microsoft.com/office/powerpoint/2010/main">
    <mc:Choice Requires="p14">
      <p:transition spd="slow" p14:dur="2000" advTm="62609"/>
    </mc:Choice>
    <mc:Fallback xmlns="">
      <p:transition spd="slow" advTm="62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483"/>
        </a:solidFill>
        <a:effectLst/>
      </p:bgPr>
    </p:bg>
    <p:spTree>
      <p:nvGrpSpPr>
        <p:cNvPr id="1" name="">
          <a:extLst>
            <a:ext uri="{FF2B5EF4-FFF2-40B4-BE49-F238E27FC236}">
              <a16:creationId xmlns:a16="http://schemas.microsoft.com/office/drawing/2014/main" id="{D2DEA53F-1B81-5A5D-C933-674984C80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BD62E-2363-5441-BB85-7A6E28BD4037}"/>
              </a:ext>
            </a:extLst>
          </p:cNvPr>
          <p:cNvSpPr>
            <a:spLocks noGrp="1"/>
          </p:cNvSpPr>
          <p:nvPr>
            <p:ph type="ctrTitle"/>
          </p:nvPr>
        </p:nvSpPr>
        <p:spPr>
          <a:xfrm>
            <a:off x="622300" y="1974850"/>
            <a:ext cx="10872243" cy="2233895"/>
          </a:xfrm>
        </p:spPr>
        <p:txBody>
          <a:bodyPr>
            <a:normAutofit/>
          </a:bodyPr>
          <a:lstStyle/>
          <a:p>
            <a:r>
              <a:rPr lang="en-US"/>
              <a:t>August 2025 </a:t>
            </a:r>
            <a:br>
              <a:rPr lang="en-US"/>
            </a:br>
            <a:r>
              <a:rPr lang="en-US"/>
              <a:t>Proposed Changes</a:t>
            </a:r>
          </a:p>
        </p:txBody>
      </p:sp>
      <p:pic>
        <p:nvPicPr>
          <p:cNvPr id="3" name="Graphic 2" descr="Route (Two Pins With A Path) with solid fill">
            <a:extLst>
              <a:ext uri="{FF2B5EF4-FFF2-40B4-BE49-F238E27FC236}">
                <a16:creationId xmlns:a16="http://schemas.microsoft.com/office/drawing/2014/main" id="{08B6C6E6-4111-372F-18C0-75D0BBA47E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147" y="507683"/>
            <a:ext cx="1575320" cy="1575320"/>
          </a:xfrm>
          <a:prstGeom prst="rect">
            <a:avLst/>
          </a:prstGeom>
        </p:spPr>
      </p:pic>
      <p:pic>
        <p:nvPicPr>
          <p:cNvPr id="4" name="Proposed Changes">
            <a:hlinkClick r:id="" action="ppaction://media"/>
            <a:extLst>
              <a:ext uri="{FF2B5EF4-FFF2-40B4-BE49-F238E27FC236}">
                <a16:creationId xmlns:a16="http://schemas.microsoft.com/office/drawing/2014/main" id="{CD9865C9-0A3B-B859-465F-8D7BDF0A9F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84677" y="6136951"/>
            <a:ext cx="406400" cy="406400"/>
          </a:xfrm>
          <a:prstGeom prst="rect">
            <a:avLst/>
          </a:prstGeom>
        </p:spPr>
      </p:pic>
    </p:spTree>
    <p:extLst>
      <p:ext uri="{BB962C8B-B14F-4D97-AF65-F5344CB8AC3E}">
        <p14:creationId xmlns:p14="http://schemas.microsoft.com/office/powerpoint/2010/main" val="2843249270"/>
      </p:ext>
    </p:extLst>
  </p:cSld>
  <p:clrMapOvr>
    <a:masterClrMapping/>
  </p:clrMapOvr>
  <mc:AlternateContent xmlns:mc="http://schemas.openxmlformats.org/markup-compatibility/2006" xmlns:p14="http://schemas.microsoft.com/office/powerpoint/2010/main">
    <mc:Choice Requires="p14">
      <p:transition spd="slow" p14:dur="2000" advTm="6417"/>
    </mc:Choice>
    <mc:Fallback xmlns="">
      <p:transition spd="slow" advTm="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TD Theme">
  <a:themeElements>
    <a:clrScheme name="RTD5">
      <a:dk1>
        <a:srgbClr val="000000"/>
      </a:dk1>
      <a:lt1>
        <a:srgbClr val="FFFFFF"/>
      </a:lt1>
      <a:dk2>
        <a:srgbClr val="8A0A16"/>
      </a:dk2>
      <a:lt2>
        <a:srgbClr val="F3F3F3"/>
      </a:lt2>
      <a:accent1>
        <a:srgbClr val="CF0A2C"/>
      </a:accent1>
      <a:accent2>
        <a:srgbClr val="263B80"/>
      </a:accent2>
      <a:accent3>
        <a:srgbClr val="F6871F"/>
      </a:accent3>
      <a:accent4>
        <a:srgbClr val="FFC000"/>
      </a:accent4>
      <a:accent5>
        <a:srgbClr val="00A0DE"/>
      </a:accent5>
      <a:accent6>
        <a:srgbClr val="3CBDAC"/>
      </a:accent6>
      <a:hlink>
        <a:srgbClr val="0969B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RTD_Agency_PPT" id="{799522A7-4C5C-DE45-A6AA-2526239E8780}" vid="{71306A9B-61C0-D54F-B120-E490FEB8B1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d9af725-578f-427a-a133-cd173a082325">
      <UserInfo>
        <DisplayName>Marta Sipeki</DisplayName>
        <AccountId>431</AccountId>
        <AccountType/>
      </UserInfo>
    </SharedWithUsers>
    <lcf76f155ced4ddcb4097134ff3c332f xmlns="d0b7344a-50ef-4fa9-8951-ae4be18e1c4c">
      <Terms xmlns="http://schemas.microsoft.com/office/infopath/2007/PartnerControls"/>
    </lcf76f155ced4ddcb4097134ff3c332f>
    <TaxCatchAll xmlns="5d9af725-578f-427a-a133-cd173a08232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42A1BAEF6CBB4F932FDAC726CD97F2" ma:contentTypeVersion="16" ma:contentTypeDescription="Create a new document." ma:contentTypeScope="" ma:versionID="d2f87a74894f37cdad30fd270b4b014f">
  <xsd:schema xmlns:xsd="http://www.w3.org/2001/XMLSchema" xmlns:xs="http://www.w3.org/2001/XMLSchema" xmlns:p="http://schemas.microsoft.com/office/2006/metadata/properties" xmlns:ns2="d0b7344a-50ef-4fa9-8951-ae4be18e1c4c" xmlns:ns3="5d9af725-578f-427a-a133-cd173a082325" targetNamespace="http://schemas.microsoft.com/office/2006/metadata/properties" ma:root="true" ma:fieldsID="f73d30e9411b949033bd985636addaad" ns2:_="" ns3:_="">
    <xsd:import namespace="d0b7344a-50ef-4fa9-8951-ae4be18e1c4c"/>
    <xsd:import namespace="5d9af725-578f-427a-a133-cd173a0823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b7344a-50ef-4fa9-8951-ae4be18e1c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5f1fc6e-0333-47de-9211-1e950c2fc5e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f725-578f-427a-a133-cd173a0823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fcf423d-7cb7-4a0c-a737-5b4b2dba7f8c}" ma:internalName="TaxCatchAll" ma:showField="CatchAllData" ma:web="5d9af725-578f-427a-a133-cd173a0823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AF6359-F0DF-4ED7-A5EE-4517953BFAC9}">
  <ds:schemaRefs>
    <ds:schemaRef ds:uri="5d9af725-578f-427a-a133-cd173a082325"/>
    <ds:schemaRef ds:uri="d0b7344a-50ef-4fa9-8951-ae4be18e1c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B2E3182-9EEE-4491-B2DF-E1CAB45D5735}">
  <ds:schemaRefs>
    <ds:schemaRef ds:uri="http://schemas.microsoft.com/sharepoint/v3/contenttype/forms"/>
  </ds:schemaRefs>
</ds:datastoreItem>
</file>

<file path=customXml/itemProps3.xml><?xml version="1.0" encoding="utf-8"?>
<ds:datastoreItem xmlns:ds="http://schemas.openxmlformats.org/officeDocument/2006/customXml" ds:itemID="{68F92DD1-73B1-42B7-89B3-D296879168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b7344a-50ef-4fa9-8951-ae4be18e1c4c"/>
    <ds:schemaRef ds:uri="5d9af725-578f-427a-a133-cd173a0823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September_2024_Service_Change_Narrated_Presentation_pxnvwc</Template>
  <TotalTime>0</TotalTime>
  <Words>5354</Words>
  <Application>Microsoft Office PowerPoint</Application>
  <PresentationFormat>Widescreen</PresentationFormat>
  <Paragraphs>589</Paragraphs>
  <Slides>45</Slides>
  <Notes>45</Notes>
  <HiddenSlides>1</HiddenSlides>
  <MMClips>39</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RTD Theme</vt:lpstr>
      <vt:lpstr>August 2025 Proposed Service Changes</vt:lpstr>
      <vt:lpstr>Safety Update</vt:lpstr>
      <vt:lpstr>Speed Restrictions Update</vt:lpstr>
      <vt:lpstr>Kalamath Rail Replacement</vt:lpstr>
      <vt:lpstr>Overview</vt:lpstr>
      <vt:lpstr>What are Service Changes?</vt:lpstr>
      <vt:lpstr>Service Changes</vt:lpstr>
      <vt:lpstr>Categories of Service Changes</vt:lpstr>
      <vt:lpstr>August 2025  Proposed Changes</vt:lpstr>
      <vt:lpstr>Schedule Timing</vt:lpstr>
      <vt:lpstr>Schedule Timing</vt:lpstr>
      <vt:lpstr>Schedule Timing</vt:lpstr>
      <vt:lpstr>Schedule timing</vt:lpstr>
      <vt:lpstr>Service Increases</vt:lpstr>
      <vt:lpstr>Proposed Service Increases</vt:lpstr>
      <vt:lpstr>Proposed Service Increases</vt:lpstr>
      <vt:lpstr>Proposed Service Increases</vt:lpstr>
      <vt:lpstr>Route Adjustments</vt:lpstr>
      <vt:lpstr>Route Adjustment </vt:lpstr>
      <vt:lpstr>Route Adjustment </vt:lpstr>
      <vt:lpstr>Proposed Route Adjustment (cont.)</vt:lpstr>
      <vt:lpstr>Proposed Route Adjustment (cont.)</vt:lpstr>
      <vt:lpstr>Proposed Route Adjustment (cont.)</vt:lpstr>
      <vt:lpstr>Proposed Route Adjustment (cont.)</vt:lpstr>
      <vt:lpstr>Proposed Route Adjustment (cont.)</vt:lpstr>
      <vt:lpstr>Proposed Route Adjustment (cont.)</vt:lpstr>
      <vt:lpstr>Proposed Route Adjustment (cont.)</vt:lpstr>
      <vt:lpstr>Proposed Route Adjustment (Boulder)</vt:lpstr>
      <vt:lpstr>Proposed Route Adjustment (Boulder)</vt:lpstr>
      <vt:lpstr>Proposed Route Adjustment (Boulder)</vt:lpstr>
      <vt:lpstr>Proposed Route Adjustment (Boulder)</vt:lpstr>
      <vt:lpstr>Proposed Route Adjustment (cont.)</vt:lpstr>
      <vt:lpstr>Service Reductions</vt:lpstr>
      <vt:lpstr>Service Reduction</vt:lpstr>
      <vt:lpstr>Service Reduction (cont.)</vt:lpstr>
      <vt:lpstr>Seasonal Adjustments</vt:lpstr>
      <vt:lpstr>Seasonal Adjustments</vt:lpstr>
      <vt:lpstr>Seasonal Adjustments (cont.)</vt:lpstr>
      <vt:lpstr>Feedback and Input</vt:lpstr>
      <vt:lpstr>Provide Feedback</vt:lpstr>
      <vt:lpstr>Public Comment Process</vt:lpstr>
      <vt:lpstr>Public Comment Process</vt:lpstr>
      <vt:lpstr>Timeline and Next Steps</vt:lpstr>
      <vt:lpstr>Timeline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Leah Tanner</dc:creator>
  <cp:lastModifiedBy>Gabriel Martinez</cp:lastModifiedBy>
  <cp:revision>2</cp:revision>
  <dcterms:created xsi:type="dcterms:W3CDTF">2024-10-08T15:27:17Z</dcterms:created>
  <dcterms:modified xsi:type="dcterms:W3CDTF">2025-06-12T16:28:30Z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0x010100C942A1BAEF6CBB4F932FDAC726CD97F2</vt:lpwstr>
  </property>
  <property fmtid="{D5CDD505-2E9C-101B-9397-08002B2CF9AE}" pid="3" name="RTD Department">
    <vt:lpwstr/>
  </property>
  <property fmtid="{D5CDD505-2E9C-101B-9397-08002B2CF9AE}" pid="4" name="Order">
    <vt:r8>30300</vt:r8>
  </property>
  <property fmtid="{D5CDD505-2E9C-101B-9397-08002B2CF9AE}" pid="5" name="MediaServiceImageTags">
    <vt:lpwstr/>
  </property>
</Properties>
</file>