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97F_F893FCBE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982_29CA08C7.xml" ContentType="application/vnd.ms-powerpoint.comments+xml"/>
  <Override PartName="/ppt/notesSlides/notesSlide14.xml" ContentType="application/vnd.openxmlformats-officedocument.presentationml.notesSlide+xml"/>
  <Override PartName="/ppt/comments/modernComment_93E_CDAB29D7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modernComment_983_7B3DC931.xml" ContentType="application/vnd.ms-powerpoint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61" r:id="rId5"/>
    <p:sldId id="260" r:id="rId6"/>
    <p:sldId id="2361" r:id="rId7"/>
    <p:sldId id="308" r:id="rId8"/>
    <p:sldId id="2374" r:id="rId9"/>
    <p:sldId id="339" r:id="rId10"/>
    <p:sldId id="2411" r:id="rId11"/>
    <p:sldId id="2382" r:id="rId12"/>
    <p:sldId id="2421" r:id="rId13"/>
    <p:sldId id="2431" r:id="rId14"/>
    <p:sldId id="2433" r:id="rId15"/>
    <p:sldId id="2383" r:id="rId16"/>
    <p:sldId id="2434" r:id="rId17"/>
    <p:sldId id="2366" r:id="rId18"/>
    <p:sldId id="2444" r:id="rId19"/>
    <p:sldId id="2384" r:id="rId20"/>
    <p:sldId id="2441" r:id="rId21"/>
    <p:sldId id="2428" r:id="rId22"/>
    <p:sldId id="2437" r:id="rId23"/>
    <p:sldId id="2438" r:id="rId24"/>
    <p:sldId id="2439" r:id="rId25"/>
    <p:sldId id="2398" r:id="rId26"/>
    <p:sldId id="2435" r:id="rId27"/>
    <p:sldId id="2436" r:id="rId28"/>
    <p:sldId id="2403" r:id="rId29"/>
    <p:sldId id="2388" r:id="rId30"/>
    <p:sldId id="2397" r:id="rId31"/>
    <p:sldId id="2445" r:id="rId32"/>
    <p:sldId id="342" r:id="rId33"/>
    <p:sldId id="2429" r:id="rId34"/>
    <p:sldId id="2430" r:id="rId35"/>
    <p:sldId id="354" r:id="rId36"/>
    <p:sldId id="343" r:id="rId37"/>
    <p:sldId id="333" r:id="rId38"/>
    <p:sldId id="31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F6F40E-4C04-653D-CA79-F5E78DF4AB2A}" name="Nataly Handlos" initials="NH" userId="S::nataly.handlos@rtd-denver.com::966c7a8d-5c98-415a-96e2-9e7b8ad3c305" providerId="AD"/>
  <p188:author id="{6FC79A20-A063-D76D-1673-7BD78C5DC5EE}" name="Michael Davies" initials="" userId="S::Michael.Davies@rtd-denver.com::8f65aa7d-7668-4406-9fc7-5315538d66c5" providerId="AD"/>
  <p188:author id="{E8770922-6823-C3E2-366C-340468507EE7}" name="Gabriel Martinez" initials="GM" userId="S::Gabriel.Martinez@rtd-denver.com::0dce9ab0-f1ea-4d68-abf2-049a13d9a558" providerId="AD"/>
  <p188:author id="{CE9CE322-EB2A-F2A1-0537-9A05BCDA592C}" name="Michael Davies" initials="MD" userId="S::michael.davies@rtd-denver.com::8f65aa7d-7668-4406-9fc7-5315538d66c5" providerId="AD"/>
  <p188:author id="{5D575E28-6C90-192A-2A74-40A05162ED3D}" name="Tegan Rice" initials="TR" userId="S::tegan.rice@rtd-denver.com::159285d2-913f-4eb4-8789-900ba3940b38" providerId="AD"/>
  <p188:author id="{E7C2C730-B6D3-1463-6214-8995DC3FF6F4}" name="Greg Filkin" initials="" userId="S::Gregory.Filkin@rtd-denver.com::78454f41-d3a3-4193-8c3b-cb8c1d4ab8ae" providerId="AD"/>
  <p188:author id="{382D5642-92D4-BC84-55F9-1B3A9742B71C}" name="Krista Flynt" initials="" userId="S::Krista.Flynt@rtd-denver.com::25088b51-5a9d-41f6-b97d-20a8b0b2fc4b" providerId="AD"/>
  <p188:author id="{4056BE4A-B170-190A-D207-F0EB79C682B1}" name="Kelsie Ryan" initials="KR" userId="S::kelsie.ryan@rtd-denver.com::c47797b2-03c5-4c6f-8761-10aa0f258faa" providerId="AD"/>
  <p188:author id="{8E1C425E-AC72-6F96-3036-91339BA7F3F0}" name="Clara Bechtel" initials="CB" userId="S::clara.bechtel@rtd-denver.com::45104895-c01a-49f0-88f5-37123e36f1be" providerId="AD"/>
  <p188:author id="{55B74775-927B-0A0A-AA82-FB6CE7BC8A8C}" name="Cooper Langdon" initials="CL" userId="S::cooper.langdon@rtd-denver.com::9a47b946-9690-4b93-8e48-181cd29c671d" providerId="AD"/>
  <p188:author id="{657D649B-C67A-B1B4-495D-0537869A5A3A}" name="Dan Merritt" initials="DM" userId="S::daniel.merritt@rtd-denver.com::ca2b6c57-796b-4fca-908c-9f1e64cc552f" providerId="AD"/>
  <p188:author id="{94FC02A8-29BB-07B3-6A36-A3DED8B5CD86}" name="Sam Lewis" initials="SL" userId="S::samuel.lewis@rtd-denver.com::266da77f-645a-45f1-95db-b0b5f7aa33f8" providerId="AD"/>
  <p188:author id="{2ECE2CA8-F3E8-3C9F-D81A-7FCBF996AEA7}" name="Leah Tanner" initials="LT" userId="S::Leah.Tanner@rtd-denver.com::2baeea4d-f274-4920-aaa2-cb036b4427f1" providerId="AD"/>
  <p188:author id="{EA23EEC6-3DA3-2FF3-CF93-65FC8637E606}" name="Kelsie Ryan" initials="" userId="S::Kelsie.Ryan@rtd-denver.com::c47797b2-03c5-4c6f-8761-10aa0f258faa" providerId="AD"/>
  <p188:author id="{CE8FBCC9-D230-7713-C863-CE49A1B07EDF}" name="Gabriel Martinez" initials="GM" userId="S::gabriel.martinez@rtd-denver.com::0dce9ab0-f1ea-4d68-abf2-049a13d9a558" providerId="AD"/>
  <p188:author id="{412A14DD-7090-D760-6E14-690437C4001D}" name="Brandon Figliolino" initials="BF" userId="S::brandon.figliolino@rtd-denver.com::407315d2-36b5-4a9a-b32c-03e0e257e118" providerId="AD"/>
  <p188:author id="{BD67D6E8-7402-B89F-D0DC-DC881208D124}" name="Greg Filkin" initials="GF" userId="S::gregory.filkin@rtd-denver.com::78454f41-d3a3-4193-8c3b-cb8c1d4ab8ae" providerId="AD"/>
  <p188:author id="{6889E6ED-7042-7F1A-7AA5-DDCB6558428A}" name="Krista Flynt" initials="KF" userId="S::krista.flynt@rtd-denver.com::25088b51-5a9d-41f6-b97d-20a8b0b2fc4b" providerId="AD"/>
  <p188:author id="{3AC2CBFA-CF47-1902-4F89-045DD7E53827}" name="Maux Sullivan" initials="MS" userId="S::maux.sullivan@rtd-denver.com::d49a3f31-1e3a-4a76-b94a-4a20a3fa033c" providerId="AD"/>
  <p188:author id="{B0E786FD-AE76-FE98-9C9A-79B8867EC402}" name="Brandon Figliolino" initials="BF" userId="S::Brandon.Figliolino@rtd-denver.com::407315d2-36b5-4a9a-b32c-03e0e257e1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318"/>
    <a:srgbClr val="F79239"/>
    <a:srgbClr val="0091B3"/>
    <a:srgbClr val="009483"/>
    <a:srgbClr val="54C0E8"/>
    <a:srgbClr val="41C1EF"/>
    <a:srgbClr val="FDBA2F"/>
    <a:srgbClr val="F6871F"/>
    <a:srgbClr val="852E2C"/>
    <a:srgbClr val="00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8ACB5-D5E0-4033-9EBB-AD9A7D191F50}" v="47" dt="2026-06-23T21:32:24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r Carril Villarreal" userId="ed95d142ec7f6ea2" providerId="LiveId" clId="{F6AB8AB5-745F-42F5-B36E-20DA66B36FA0}"/>
    <pc:docChg chg="undo redo custSel modSld">
      <pc:chgData name="Pilar Carril Villarreal" userId="ed95d142ec7f6ea2" providerId="LiveId" clId="{F6AB8AB5-745F-42F5-B36E-20DA66B36FA0}" dt="2026-06-23T21:27:52.457" v="622" actId="14734"/>
      <pc:docMkLst>
        <pc:docMk/>
      </pc:docMkLst>
      <pc:sldChg chg="modNotes">
        <pc:chgData name="Pilar Carril Villarreal" userId="ed95d142ec7f6ea2" providerId="LiveId" clId="{F6AB8AB5-745F-42F5-B36E-20DA66B36FA0}" dt="2026-06-23T20:47:30.896" v="6" actId="20577"/>
        <pc:sldMkLst>
          <pc:docMk/>
          <pc:sldMk cId="3005764528" sldId="260"/>
        </pc:sldMkLst>
      </pc:sldChg>
      <pc:sldChg chg="modNotes">
        <pc:chgData name="Pilar Carril Villarreal" userId="ed95d142ec7f6ea2" providerId="LiveId" clId="{F6AB8AB5-745F-42F5-B36E-20DA66B36FA0}" dt="2026-06-23T20:39:10.688" v="2" actId="20577"/>
        <pc:sldMkLst>
          <pc:docMk/>
          <pc:sldMk cId="493068785" sldId="261"/>
        </pc:sldMkLst>
      </pc:sldChg>
      <pc:sldChg chg="modNotes">
        <pc:chgData name="Pilar Carril Villarreal" userId="ed95d142ec7f6ea2" providerId="LiveId" clId="{F6AB8AB5-745F-42F5-B36E-20DA66B36FA0}" dt="2026-06-23T20:48:41.298" v="15"/>
        <pc:sldMkLst>
          <pc:docMk/>
          <pc:sldMk cId="2236115402" sldId="308"/>
        </pc:sldMkLst>
      </pc:sldChg>
      <pc:sldChg chg="modNotes">
        <pc:chgData name="Pilar Carril Villarreal" userId="ed95d142ec7f6ea2" providerId="LiveId" clId="{F6AB8AB5-745F-42F5-B36E-20DA66B36FA0}" dt="2026-06-23T20:54:48.112" v="54" actId="20577"/>
        <pc:sldMkLst>
          <pc:docMk/>
          <pc:sldMk cId="1148358781" sldId="318"/>
        </pc:sldMkLst>
      </pc:sldChg>
      <pc:sldChg chg="modSp mod modNotes">
        <pc:chgData name="Pilar Carril Villarreal" userId="ed95d142ec7f6ea2" providerId="LiveId" clId="{F6AB8AB5-745F-42F5-B36E-20DA66B36FA0}" dt="2026-06-23T21:19:35.705" v="582" actId="14100"/>
        <pc:sldMkLst>
          <pc:docMk/>
          <pc:sldMk cId="1616447811" sldId="333"/>
        </pc:sldMkLst>
        <pc:spChg chg="mod">
          <ac:chgData name="Pilar Carril Villarreal" userId="ed95d142ec7f6ea2" providerId="LiveId" clId="{F6AB8AB5-745F-42F5-B36E-20DA66B36FA0}" dt="2026-06-23T21:19:02.401" v="578" actId="14100"/>
          <ac:spMkLst>
            <pc:docMk/>
            <pc:sldMk cId="1616447811" sldId="333"/>
            <ac:spMk id="17" creationId="{FFF1590D-7C2F-AEFC-F0BF-A3E2A27C605E}"/>
          </ac:spMkLst>
        </pc:spChg>
        <pc:spChg chg="mod">
          <ac:chgData name="Pilar Carril Villarreal" userId="ed95d142ec7f6ea2" providerId="LiveId" clId="{F6AB8AB5-745F-42F5-B36E-20DA66B36FA0}" dt="2026-06-23T21:19:10.855" v="579" actId="14100"/>
          <ac:spMkLst>
            <pc:docMk/>
            <pc:sldMk cId="1616447811" sldId="333"/>
            <ac:spMk id="19" creationId="{83B35C6F-BC92-6895-69C2-A65F1389D52A}"/>
          </ac:spMkLst>
        </pc:spChg>
        <pc:spChg chg="mod">
          <ac:chgData name="Pilar Carril Villarreal" userId="ed95d142ec7f6ea2" providerId="LiveId" clId="{F6AB8AB5-745F-42F5-B36E-20DA66B36FA0}" dt="2026-06-23T21:19:35.705" v="582" actId="14100"/>
          <ac:spMkLst>
            <pc:docMk/>
            <pc:sldMk cId="1616447811" sldId="333"/>
            <ac:spMk id="21" creationId="{DE4AE358-A5A6-0EE8-9951-DC8417DEDB48}"/>
          </ac:spMkLst>
        </pc:spChg>
        <pc:spChg chg="mod">
          <ac:chgData name="Pilar Carril Villarreal" userId="ed95d142ec7f6ea2" providerId="LiveId" clId="{F6AB8AB5-745F-42F5-B36E-20DA66B36FA0}" dt="2026-06-23T21:19:22.209" v="580" actId="14100"/>
          <ac:spMkLst>
            <pc:docMk/>
            <pc:sldMk cId="1616447811" sldId="333"/>
            <ac:spMk id="22" creationId="{EC2DDB71-DB9C-9148-963E-2104526A4843}"/>
          </ac:spMkLst>
        </pc:spChg>
      </pc:sldChg>
      <pc:sldChg chg="modSp mod modNotes">
        <pc:chgData name="Pilar Carril Villarreal" userId="ed95d142ec7f6ea2" providerId="LiveId" clId="{F6AB8AB5-745F-42F5-B36E-20DA66B36FA0}" dt="2026-06-23T20:56:57.882" v="111" actId="1035"/>
        <pc:sldMkLst>
          <pc:docMk/>
          <pc:sldMk cId="2937878890" sldId="339"/>
        </pc:sldMkLst>
        <pc:graphicFrameChg chg="mod">
          <ac:chgData name="Pilar Carril Villarreal" userId="ed95d142ec7f6ea2" providerId="LiveId" clId="{F6AB8AB5-745F-42F5-B36E-20DA66B36FA0}" dt="2026-06-23T20:56:34.999" v="97" actId="1035"/>
          <ac:graphicFrameMkLst>
            <pc:docMk/>
            <pc:sldMk cId="2937878890" sldId="339"/>
            <ac:graphicFrameMk id="11" creationId="{D53F8472-D3D7-0E0B-F39A-64520FFB2928}"/>
          </ac:graphicFrameMkLst>
        </pc:graphicFrameChg>
        <pc:graphicFrameChg chg="mod">
          <ac:chgData name="Pilar Carril Villarreal" userId="ed95d142ec7f6ea2" providerId="LiveId" clId="{F6AB8AB5-745F-42F5-B36E-20DA66B36FA0}" dt="2026-06-23T20:56:57.882" v="111" actId="1035"/>
          <ac:graphicFrameMkLst>
            <pc:docMk/>
            <pc:sldMk cId="2937878890" sldId="339"/>
            <ac:graphicFrameMk id="12" creationId="{F8A750B6-2E9E-F332-69CC-87B053ED7D92}"/>
          </ac:graphicFrameMkLst>
        </pc:graphicFrameChg>
      </pc:sldChg>
      <pc:sldChg chg="modNotes">
        <pc:chgData name="Pilar Carril Villarreal" userId="ed95d142ec7f6ea2" providerId="LiveId" clId="{F6AB8AB5-745F-42F5-B36E-20DA66B36FA0}" dt="2026-06-23T20:51:48.892" v="32" actId="20577"/>
        <pc:sldMkLst>
          <pc:docMk/>
          <pc:sldMk cId="3077097171" sldId="342"/>
        </pc:sldMkLst>
      </pc:sldChg>
      <pc:sldChg chg="modNotes">
        <pc:chgData name="Pilar Carril Villarreal" userId="ed95d142ec7f6ea2" providerId="LiveId" clId="{F6AB8AB5-745F-42F5-B36E-20DA66B36FA0}" dt="2026-06-23T20:53:52.506" v="44" actId="20577"/>
        <pc:sldMkLst>
          <pc:docMk/>
          <pc:sldMk cId="2557330598" sldId="343"/>
        </pc:sldMkLst>
      </pc:sldChg>
      <pc:sldChg chg="modNotes">
        <pc:chgData name="Pilar Carril Villarreal" userId="ed95d142ec7f6ea2" providerId="LiveId" clId="{F6AB8AB5-745F-42F5-B36E-20DA66B36FA0}" dt="2026-06-23T20:53:26.767" v="42" actId="15"/>
        <pc:sldMkLst>
          <pc:docMk/>
          <pc:sldMk cId="1096387259" sldId="354"/>
        </pc:sldMkLst>
      </pc:sldChg>
      <pc:sldChg chg="modSp mod modNotes">
        <pc:chgData name="Pilar Carril Villarreal" userId="ed95d142ec7f6ea2" providerId="LiveId" clId="{F6AB8AB5-745F-42F5-B36E-20DA66B36FA0}" dt="2026-06-23T20:55:49.943" v="67" actId="1035"/>
        <pc:sldMkLst>
          <pc:docMk/>
          <pc:sldMk cId="1981933969" sldId="2361"/>
        </pc:sldMkLst>
        <pc:spChg chg="mod">
          <ac:chgData name="Pilar Carril Villarreal" userId="ed95d142ec7f6ea2" providerId="LiveId" clId="{F6AB8AB5-745F-42F5-B36E-20DA66B36FA0}" dt="2026-06-23T20:55:49.943" v="67" actId="1035"/>
          <ac:spMkLst>
            <pc:docMk/>
            <pc:sldMk cId="1981933969" sldId="2361"/>
            <ac:spMk id="7" creationId="{C4869AA9-CE75-9D95-AD35-0D1C6751728E}"/>
          </ac:spMkLst>
        </pc:spChg>
      </pc:sldChg>
      <pc:sldChg chg="modSp mod">
        <pc:chgData name="Pilar Carril Villarreal" userId="ed95d142ec7f6ea2" providerId="LiveId" clId="{F6AB8AB5-745F-42F5-B36E-20DA66B36FA0}" dt="2026-06-23T21:25:47.736" v="620" actId="20577"/>
        <pc:sldMkLst>
          <pc:docMk/>
          <pc:sldMk cId="3450546647" sldId="2366"/>
        </pc:sldMkLst>
        <pc:spChg chg="mod">
          <ac:chgData name="Pilar Carril Villarreal" userId="ed95d142ec7f6ea2" providerId="LiveId" clId="{F6AB8AB5-745F-42F5-B36E-20DA66B36FA0}" dt="2026-06-23T21:25:47.736" v="620" actId="20577"/>
          <ac:spMkLst>
            <pc:docMk/>
            <pc:sldMk cId="3450546647" sldId="2366"/>
            <ac:spMk id="2" creationId="{4A9AE3BD-E3CC-98F7-56CF-6ADC75B9A1D6}"/>
          </ac:spMkLst>
        </pc:spChg>
      </pc:sldChg>
      <pc:sldChg chg="modNotes">
        <pc:chgData name="Pilar Carril Villarreal" userId="ed95d142ec7f6ea2" providerId="LiveId" clId="{F6AB8AB5-745F-42F5-B36E-20DA66B36FA0}" dt="2026-06-23T20:49:04.593" v="17" actId="20577"/>
        <pc:sldMkLst>
          <pc:docMk/>
          <pc:sldMk cId="346091" sldId="2374"/>
        </pc:sldMkLst>
      </pc:sldChg>
      <pc:sldChg chg="modSp mod">
        <pc:chgData name="Pilar Carril Villarreal" userId="ed95d142ec7f6ea2" providerId="LiveId" clId="{F6AB8AB5-745F-42F5-B36E-20DA66B36FA0}" dt="2026-06-23T20:57:53.801" v="123" actId="6549"/>
        <pc:sldMkLst>
          <pc:docMk/>
          <pc:sldMk cId="1837630861" sldId="2382"/>
        </pc:sldMkLst>
        <pc:spChg chg="mod">
          <ac:chgData name="Pilar Carril Villarreal" userId="ed95d142ec7f6ea2" providerId="LiveId" clId="{F6AB8AB5-745F-42F5-B36E-20DA66B36FA0}" dt="2026-06-23T20:57:53.801" v="123" actId="6549"/>
          <ac:spMkLst>
            <pc:docMk/>
            <pc:sldMk cId="1837630861" sldId="2382"/>
            <ac:spMk id="7" creationId="{24674CEA-0D81-3B10-8574-1B5A271A84DA}"/>
          </ac:spMkLst>
        </pc:spChg>
      </pc:sldChg>
      <pc:sldChg chg="modNotes">
        <pc:chgData name="Pilar Carril Villarreal" userId="ed95d142ec7f6ea2" providerId="LiveId" clId="{F6AB8AB5-745F-42F5-B36E-20DA66B36FA0}" dt="2026-06-23T20:50:37.589" v="28" actId="20577"/>
        <pc:sldMkLst>
          <pc:docMk/>
          <pc:sldMk cId="2843249270" sldId="2411"/>
        </pc:sldMkLst>
      </pc:sldChg>
      <pc:sldChg chg="modSp mod">
        <pc:chgData name="Pilar Carril Villarreal" userId="ed95d142ec7f6ea2" providerId="LiveId" clId="{F6AB8AB5-745F-42F5-B36E-20DA66B36FA0}" dt="2026-06-23T20:59:10.014" v="158" actId="20577"/>
        <pc:sldMkLst>
          <pc:docMk/>
          <pc:sldMk cId="4099012219" sldId="2421"/>
        </pc:sldMkLst>
        <pc:spChg chg="mod">
          <ac:chgData name="Pilar Carril Villarreal" userId="ed95d142ec7f6ea2" providerId="LiveId" clId="{F6AB8AB5-745F-42F5-B36E-20DA66B36FA0}" dt="2026-06-23T20:58:37.482" v="143" actId="1035"/>
          <ac:spMkLst>
            <pc:docMk/>
            <pc:sldMk cId="4099012219" sldId="2421"/>
            <ac:spMk id="9" creationId="{579837DB-9A6C-467C-A0A0-EF7344C44902}"/>
          </ac:spMkLst>
        </pc:spChg>
        <pc:spChg chg="mod">
          <ac:chgData name="Pilar Carril Villarreal" userId="ed95d142ec7f6ea2" providerId="LiveId" clId="{F6AB8AB5-745F-42F5-B36E-20DA66B36FA0}" dt="2026-06-23T20:58:51.442" v="157" actId="1036"/>
          <ac:spMkLst>
            <pc:docMk/>
            <pc:sldMk cId="4099012219" sldId="2421"/>
            <ac:spMk id="12" creationId="{17EC7C88-D6BE-3F65-9036-D02ADFEBB573}"/>
          </ac:spMkLst>
        </pc:spChg>
        <pc:grpChg chg="mod">
          <ac:chgData name="Pilar Carril Villarreal" userId="ed95d142ec7f6ea2" providerId="LiveId" clId="{F6AB8AB5-745F-42F5-B36E-20DA66B36FA0}" dt="2026-06-23T20:58:23.928" v="133" actId="1035"/>
          <ac:grpSpMkLst>
            <pc:docMk/>
            <pc:sldMk cId="4099012219" sldId="2421"/>
            <ac:grpSpMk id="15" creationId="{74E58CFF-2B74-8699-4BC5-BF3C14931EE5}"/>
          </ac:grpSpMkLst>
        </pc:grpChg>
        <pc:graphicFrameChg chg="modGraphic">
          <ac:chgData name="Pilar Carril Villarreal" userId="ed95d142ec7f6ea2" providerId="LiveId" clId="{F6AB8AB5-745F-42F5-B36E-20DA66B36FA0}" dt="2026-06-23T20:59:10.014" v="158" actId="20577"/>
          <ac:graphicFrameMkLst>
            <pc:docMk/>
            <pc:sldMk cId="4099012219" sldId="2421"/>
            <ac:graphicFrameMk id="8" creationId="{A273BA53-1DFE-555D-6BB7-D49726341298}"/>
          </ac:graphicFrameMkLst>
        </pc:graphicFrameChg>
      </pc:sldChg>
      <pc:sldChg chg="modSp mod">
        <pc:chgData name="Pilar Carril Villarreal" userId="ed95d142ec7f6ea2" providerId="LiveId" clId="{F6AB8AB5-745F-42F5-B36E-20DA66B36FA0}" dt="2026-06-23T21:27:12.897" v="621" actId="14734"/>
        <pc:sldMkLst>
          <pc:docMk/>
          <pc:sldMk cId="4168065309" sldId="2428"/>
        </pc:sldMkLst>
        <pc:spChg chg="mod">
          <ac:chgData name="Pilar Carril Villarreal" userId="ed95d142ec7f6ea2" providerId="LiveId" clId="{F6AB8AB5-745F-42F5-B36E-20DA66B36FA0}" dt="2026-06-23T21:13:24.660" v="337" actId="1037"/>
          <ac:spMkLst>
            <pc:docMk/>
            <pc:sldMk cId="4168065309" sldId="2428"/>
            <ac:spMk id="6" creationId="{407688C3-9FD2-5BA6-9D0D-81A0B5E94CFB}"/>
          </ac:spMkLst>
        </pc:spChg>
        <pc:spChg chg="mod">
          <ac:chgData name="Pilar Carril Villarreal" userId="ed95d142ec7f6ea2" providerId="LiveId" clId="{F6AB8AB5-745F-42F5-B36E-20DA66B36FA0}" dt="2026-06-23T21:13:37.379" v="366" actId="1037"/>
          <ac:spMkLst>
            <pc:docMk/>
            <pc:sldMk cId="4168065309" sldId="2428"/>
            <ac:spMk id="7" creationId="{73DF0356-EBF6-5D3C-1797-EFF6887A581D}"/>
          </ac:spMkLst>
        </pc:spChg>
        <pc:grpChg chg="mod">
          <ac:chgData name="Pilar Carril Villarreal" userId="ed95d142ec7f6ea2" providerId="LiveId" clId="{F6AB8AB5-745F-42F5-B36E-20DA66B36FA0}" dt="2026-06-23T21:13:56.936" v="394" actId="1036"/>
          <ac:grpSpMkLst>
            <pc:docMk/>
            <pc:sldMk cId="4168065309" sldId="2428"/>
            <ac:grpSpMk id="3" creationId="{B0C90935-56AC-5E6D-CDAE-419BB47EE77D}"/>
          </ac:grpSpMkLst>
        </pc:grpChg>
        <pc:graphicFrameChg chg="modGraphic">
          <ac:chgData name="Pilar Carril Villarreal" userId="ed95d142ec7f6ea2" providerId="LiveId" clId="{F6AB8AB5-745F-42F5-B36E-20DA66B36FA0}" dt="2026-06-23T21:27:12.897" v="621" actId="14734"/>
          <ac:graphicFrameMkLst>
            <pc:docMk/>
            <pc:sldMk cId="4168065309" sldId="2428"/>
            <ac:graphicFrameMk id="14" creationId="{A43E6B5F-C352-4BA3-58F7-D0EF432373F8}"/>
          </ac:graphicFrameMkLst>
        </pc:graphicFrameChg>
        <pc:picChg chg="mod">
          <ac:chgData name="Pilar Carril Villarreal" userId="ed95d142ec7f6ea2" providerId="LiveId" clId="{F6AB8AB5-745F-42F5-B36E-20DA66B36FA0}" dt="2026-06-23T21:14:10.921" v="421" actId="1035"/>
          <ac:picMkLst>
            <pc:docMk/>
            <pc:sldMk cId="4168065309" sldId="2428"/>
            <ac:picMk id="4" creationId="{73B6CA0A-FE4E-EF5E-915F-69CD26F187C9}"/>
          </ac:picMkLst>
        </pc:picChg>
      </pc:sldChg>
      <pc:sldChg chg="modSp mod modNotes">
        <pc:chgData name="Pilar Carril Villarreal" userId="ed95d142ec7f6ea2" providerId="LiveId" clId="{F6AB8AB5-745F-42F5-B36E-20DA66B36FA0}" dt="2026-06-23T21:17:48.352" v="565" actId="1035"/>
        <pc:sldMkLst>
          <pc:docMk/>
          <pc:sldMk cId="369879895" sldId="2429"/>
        </pc:sldMkLst>
        <pc:picChg chg="mod">
          <ac:chgData name="Pilar Carril Villarreal" userId="ed95d142ec7f6ea2" providerId="LiveId" clId="{F6AB8AB5-745F-42F5-B36E-20DA66B36FA0}" dt="2026-06-23T21:17:48.352" v="565" actId="1035"/>
          <ac:picMkLst>
            <pc:docMk/>
            <pc:sldMk cId="369879895" sldId="2429"/>
            <ac:picMk id="12" creationId="{9FC55AF3-BE70-276A-EC6E-1D684F843AC2}"/>
          </ac:picMkLst>
        </pc:picChg>
      </pc:sldChg>
      <pc:sldChg chg="modSp mod modNotes">
        <pc:chgData name="Pilar Carril Villarreal" userId="ed95d142ec7f6ea2" providerId="LiveId" clId="{F6AB8AB5-745F-42F5-B36E-20DA66B36FA0}" dt="2026-06-23T21:17:57.664" v="576" actId="1036"/>
        <pc:sldMkLst>
          <pc:docMk/>
          <pc:sldMk cId="3618080239" sldId="2430"/>
        </pc:sldMkLst>
        <pc:picChg chg="mod">
          <ac:chgData name="Pilar Carril Villarreal" userId="ed95d142ec7f6ea2" providerId="LiveId" clId="{F6AB8AB5-745F-42F5-B36E-20DA66B36FA0}" dt="2026-06-23T21:17:57.664" v="576" actId="1036"/>
          <ac:picMkLst>
            <pc:docMk/>
            <pc:sldMk cId="3618080239" sldId="2430"/>
            <ac:picMk id="13" creationId="{32656937-8CC7-89F6-CE3F-33D065C0CD98}"/>
          </ac:picMkLst>
        </pc:picChg>
      </pc:sldChg>
      <pc:sldChg chg="modSp mod">
        <pc:chgData name="Pilar Carril Villarreal" userId="ed95d142ec7f6ea2" providerId="LiveId" clId="{F6AB8AB5-745F-42F5-B36E-20DA66B36FA0}" dt="2026-06-23T21:02:00.281" v="194" actId="1035"/>
        <pc:sldMkLst>
          <pc:docMk/>
          <pc:sldMk cId="4170448062" sldId="2431"/>
        </pc:sldMkLst>
        <pc:spChg chg="mod">
          <ac:chgData name="Pilar Carril Villarreal" userId="ed95d142ec7f6ea2" providerId="LiveId" clId="{F6AB8AB5-745F-42F5-B36E-20DA66B36FA0}" dt="2026-06-23T21:01:49.122" v="189" actId="1035"/>
          <ac:spMkLst>
            <pc:docMk/>
            <pc:sldMk cId="4170448062" sldId="2431"/>
            <ac:spMk id="9" creationId="{7214F06A-367A-8118-B4D3-3510F922CBE7}"/>
          </ac:spMkLst>
        </pc:spChg>
        <pc:spChg chg="mod">
          <ac:chgData name="Pilar Carril Villarreal" userId="ed95d142ec7f6ea2" providerId="LiveId" clId="{F6AB8AB5-745F-42F5-B36E-20DA66B36FA0}" dt="2026-06-23T21:02:00.281" v="194" actId="1035"/>
          <ac:spMkLst>
            <pc:docMk/>
            <pc:sldMk cId="4170448062" sldId="2431"/>
            <ac:spMk id="12" creationId="{341E8705-52FE-04F8-56AC-C51410C2AB8B}"/>
          </ac:spMkLst>
        </pc:spChg>
        <pc:graphicFrameChg chg="modGraphic">
          <ac:chgData name="Pilar Carril Villarreal" userId="ed95d142ec7f6ea2" providerId="LiveId" clId="{F6AB8AB5-745F-42F5-B36E-20DA66B36FA0}" dt="2026-06-23T21:00:00.367" v="162" actId="14100"/>
          <ac:graphicFrameMkLst>
            <pc:docMk/>
            <pc:sldMk cId="4170448062" sldId="2431"/>
            <ac:graphicFrameMk id="8" creationId="{89065552-580F-C7A5-621F-88B4EBCABA84}"/>
          </ac:graphicFrameMkLst>
        </pc:graphicFrameChg>
      </pc:sldChg>
      <pc:sldChg chg="modSp mod">
        <pc:chgData name="Pilar Carril Villarreal" userId="ed95d142ec7f6ea2" providerId="LiveId" clId="{F6AB8AB5-745F-42F5-B36E-20DA66B36FA0}" dt="2026-06-23T21:02:42.346" v="231" actId="1035"/>
        <pc:sldMkLst>
          <pc:docMk/>
          <pc:sldMk cId="3588585995" sldId="2433"/>
        </pc:sldMkLst>
        <pc:spChg chg="mod">
          <ac:chgData name="Pilar Carril Villarreal" userId="ed95d142ec7f6ea2" providerId="LiveId" clId="{F6AB8AB5-745F-42F5-B36E-20DA66B36FA0}" dt="2026-06-23T21:02:32.023" v="214" actId="1036"/>
          <ac:spMkLst>
            <pc:docMk/>
            <pc:sldMk cId="3588585995" sldId="2433"/>
            <ac:spMk id="9" creationId="{D66A5769-753C-2328-1A9A-2087A353777F}"/>
          </ac:spMkLst>
        </pc:spChg>
        <pc:spChg chg="mod">
          <ac:chgData name="Pilar Carril Villarreal" userId="ed95d142ec7f6ea2" providerId="LiveId" clId="{F6AB8AB5-745F-42F5-B36E-20DA66B36FA0}" dt="2026-06-23T21:02:42.346" v="231" actId="1035"/>
          <ac:spMkLst>
            <pc:docMk/>
            <pc:sldMk cId="3588585995" sldId="2433"/>
            <ac:spMk id="12" creationId="{4FD4D903-C6E5-0D39-EF7A-7222B576422B}"/>
          </ac:spMkLst>
        </pc:spChg>
      </pc:sldChg>
      <pc:sldChg chg="modSp mod">
        <pc:chgData name="Pilar Carril Villarreal" userId="ed95d142ec7f6ea2" providerId="LiveId" clId="{F6AB8AB5-745F-42F5-B36E-20DA66B36FA0}" dt="2026-06-23T21:03:24.863" v="255" actId="1035"/>
        <pc:sldMkLst>
          <pc:docMk/>
          <pc:sldMk cId="701106375" sldId="2434"/>
        </pc:sldMkLst>
        <pc:spChg chg="mod">
          <ac:chgData name="Pilar Carril Villarreal" userId="ed95d142ec7f6ea2" providerId="LiveId" clId="{F6AB8AB5-745F-42F5-B36E-20DA66B36FA0}" dt="2026-06-23T21:03:17.095" v="243" actId="1035"/>
          <ac:spMkLst>
            <pc:docMk/>
            <pc:sldMk cId="701106375" sldId="2434"/>
            <ac:spMk id="9" creationId="{DFEEC647-427B-A3BE-C053-D14ED74359AA}"/>
          </ac:spMkLst>
        </pc:spChg>
        <pc:spChg chg="mod">
          <ac:chgData name="Pilar Carril Villarreal" userId="ed95d142ec7f6ea2" providerId="LiveId" clId="{F6AB8AB5-745F-42F5-B36E-20DA66B36FA0}" dt="2026-06-23T21:03:24.863" v="255" actId="1035"/>
          <ac:spMkLst>
            <pc:docMk/>
            <pc:sldMk cId="701106375" sldId="2434"/>
            <ac:spMk id="12" creationId="{54AAAA80-D84F-30C7-8E9C-5A0D1723A3E1}"/>
          </ac:spMkLst>
        </pc:spChg>
      </pc:sldChg>
      <pc:sldChg chg="modSp mod modNotes">
        <pc:chgData name="Pilar Carril Villarreal" userId="ed95d142ec7f6ea2" providerId="LiveId" clId="{F6AB8AB5-745F-42F5-B36E-20DA66B36FA0}" dt="2026-06-23T21:16:56.026" v="528" actId="1035"/>
        <pc:sldMkLst>
          <pc:docMk/>
          <pc:sldMk cId="2067646769" sldId="2435"/>
        </pc:sldMkLst>
        <pc:spChg chg="mod">
          <ac:chgData name="Pilar Carril Villarreal" userId="ed95d142ec7f6ea2" providerId="LiveId" clId="{F6AB8AB5-745F-42F5-B36E-20DA66B36FA0}" dt="2026-06-23T21:16:56.026" v="528" actId="1035"/>
          <ac:spMkLst>
            <pc:docMk/>
            <pc:sldMk cId="2067646769" sldId="2435"/>
            <ac:spMk id="9" creationId="{12F669F5-A1E6-EFBC-5673-0F5D00007C9E}"/>
          </ac:spMkLst>
        </pc:spChg>
        <pc:spChg chg="mod">
          <ac:chgData name="Pilar Carril Villarreal" userId="ed95d142ec7f6ea2" providerId="LiveId" clId="{F6AB8AB5-745F-42F5-B36E-20DA66B36FA0}" dt="2026-06-23T21:16:56.026" v="528" actId="1035"/>
          <ac:spMkLst>
            <pc:docMk/>
            <pc:sldMk cId="2067646769" sldId="2435"/>
            <ac:spMk id="12" creationId="{1F843AAA-4CF9-FD69-54E0-7D51D1E72B29}"/>
          </ac:spMkLst>
        </pc:spChg>
      </pc:sldChg>
      <pc:sldChg chg="modSp mod">
        <pc:chgData name="Pilar Carril Villarreal" userId="ed95d142ec7f6ea2" providerId="LiveId" clId="{F6AB8AB5-745F-42F5-B36E-20DA66B36FA0}" dt="2026-06-23T21:27:52.457" v="622" actId="14734"/>
        <pc:sldMkLst>
          <pc:docMk/>
          <pc:sldMk cId="2895571947" sldId="2436"/>
        </pc:sldMkLst>
        <pc:spChg chg="mod">
          <ac:chgData name="Pilar Carril Villarreal" userId="ed95d142ec7f6ea2" providerId="LiveId" clId="{F6AB8AB5-745F-42F5-B36E-20DA66B36FA0}" dt="2026-06-23T21:17:25.029" v="540" actId="1035"/>
          <ac:spMkLst>
            <pc:docMk/>
            <pc:sldMk cId="2895571947" sldId="2436"/>
            <ac:spMk id="9" creationId="{A326AA21-9DFD-B2E4-6EB7-FCFF3E5DAECB}"/>
          </ac:spMkLst>
        </pc:spChg>
        <pc:spChg chg="mod">
          <ac:chgData name="Pilar Carril Villarreal" userId="ed95d142ec7f6ea2" providerId="LiveId" clId="{F6AB8AB5-745F-42F5-B36E-20DA66B36FA0}" dt="2026-06-23T21:17:25.029" v="540" actId="1035"/>
          <ac:spMkLst>
            <pc:docMk/>
            <pc:sldMk cId="2895571947" sldId="2436"/>
            <ac:spMk id="12" creationId="{4D6B23EC-F71A-1AD9-D0C9-C7A241252850}"/>
          </ac:spMkLst>
        </pc:spChg>
        <pc:graphicFrameChg chg="modGraphic">
          <ac:chgData name="Pilar Carril Villarreal" userId="ed95d142ec7f6ea2" providerId="LiveId" clId="{F6AB8AB5-745F-42F5-B36E-20DA66B36FA0}" dt="2026-06-23T21:27:52.457" v="622" actId="14734"/>
          <ac:graphicFrameMkLst>
            <pc:docMk/>
            <pc:sldMk cId="2895571947" sldId="2436"/>
            <ac:graphicFrameMk id="8" creationId="{445C0A89-F3F4-A0E0-EFD0-88017CC1B263}"/>
          </ac:graphicFrameMkLst>
        </pc:graphicFrameChg>
      </pc:sldChg>
      <pc:sldChg chg="modSp mod">
        <pc:chgData name="Pilar Carril Villarreal" userId="ed95d142ec7f6ea2" providerId="LiveId" clId="{F6AB8AB5-745F-42F5-B36E-20DA66B36FA0}" dt="2026-06-23T21:14:38.950" v="449" actId="1038"/>
        <pc:sldMkLst>
          <pc:docMk/>
          <pc:sldMk cId="1542187371" sldId="2437"/>
        </pc:sldMkLst>
        <pc:spChg chg="mod">
          <ac:chgData name="Pilar Carril Villarreal" userId="ed95d142ec7f6ea2" providerId="LiveId" clId="{F6AB8AB5-745F-42F5-B36E-20DA66B36FA0}" dt="2026-06-23T21:14:38.950" v="449" actId="1038"/>
          <ac:spMkLst>
            <pc:docMk/>
            <pc:sldMk cId="1542187371" sldId="2437"/>
            <ac:spMk id="6" creationId="{7387A4F1-26FF-F259-9C70-BAF1E18379DA}"/>
          </ac:spMkLst>
        </pc:spChg>
        <pc:spChg chg="mod">
          <ac:chgData name="Pilar Carril Villarreal" userId="ed95d142ec7f6ea2" providerId="LiveId" clId="{F6AB8AB5-745F-42F5-B36E-20DA66B36FA0}" dt="2026-06-23T21:14:38.950" v="449" actId="1038"/>
          <ac:spMkLst>
            <pc:docMk/>
            <pc:sldMk cId="1542187371" sldId="2437"/>
            <ac:spMk id="7" creationId="{6072B82B-4D04-CA43-BC0A-E5356F930BEA}"/>
          </ac:spMkLst>
        </pc:spChg>
        <pc:grpChg chg="mod">
          <ac:chgData name="Pilar Carril Villarreal" userId="ed95d142ec7f6ea2" providerId="LiveId" clId="{F6AB8AB5-745F-42F5-B36E-20DA66B36FA0}" dt="2026-06-23T21:14:27.784" v="422" actId="14100"/>
          <ac:grpSpMkLst>
            <pc:docMk/>
            <pc:sldMk cId="1542187371" sldId="2437"/>
            <ac:grpSpMk id="3" creationId="{C6CD2370-4B1B-3ED7-7715-3147CFACA732}"/>
          </ac:grpSpMkLst>
        </pc:grpChg>
      </pc:sldChg>
      <pc:sldChg chg="modSp mod">
        <pc:chgData name="Pilar Carril Villarreal" userId="ed95d142ec7f6ea2" providerId="LiveId" clId="{F6AB8AB5-745F-42F5-B36E-20DA66B36FA0}" dt="2026-06-23T21:15:29.335" v="477" actId="1037"/>
        <pc:sldMkLst>
          <pc:docMk/>
          <pc:sldMk cId="1345935727" sldId="2438"/>
        </pc:sldMkLst>
        <pc:spChg chg="mod">
          <ac:chgData name="Pilar Carril Villarreal" userId="ed95d142ec7f6ea2" providerId="LiveId" clId="{F6AB8AB5-745F-42F5-B36E-20DA66B36FA0}" dt="2026-06-23T21:15:29.335" v="477" actId="1037"/>
          <ac:spMkLst>
            <pc:docMk/>
            <pc:sldMk cId="1345935727" sldId="2438"/>
            <ac:spMk id="6" creationId="{3DE5E765-F409-FB80-2C58-209E1C53DDA1}"/>
          </ac:spMkLst>
        </pc:spChg>
        <pc:spChg chg="mod">
          <ac:chgData name="Pilar Carril Villarreal" userId="ed95d142ec7f6ea2" providerId="LiveId" clId="{F6AB8AB5-745F-42F5-B36E-20DA66B36FA0}" dt="2026-06-23T21:15:29.335" v="477" actId="1037"/>
          <ac:spMkLst>
            <pc:docMk/>
            <pc:sldMk cId="1345935727" sldId="2438"/>
            <ac:spMk id="7" creationId="{9FA4FA42-C0E4-0937-65CB-233BF83ED5EF}"/>
          </ac:spMkLst>
        </pc:spChg>
        <pc:grpChg chg="mod">
          <ac:chgData name="Pilar Carril Villarreal" userId="ed95d142ec7f6ea2" providerId="LiveId" clId="{F6AB8AB5-745F-42F5-B36E-20DA66B36FA0}" dt="2026-06-23T21:14:52.801" v="450" actId="14100"/>
          <ac:grpSpMkLst>
            <pc:docMk/>
            <pc:sldMk cId="1345935727" sldId="2438"/>
            <ac:grpSpMk id="3" creationId="{928524A5-935E-57DE-6250-AD5DCD4C24D8}"/>
          </ac:grpSpMkLst>
        </pc:grpChg>
      </pc:sldChg>
      <pc:sldChg chg="modSp mod">
        <pc:chgData name="Pilar Carril Villarreal" userId="ed95d142ec7f6ea2" providerId="LiveId" clId="{F6AB8AB5-745F-42F5-B36E-20DA66B36FA0}" dt="2026-06-23T21:16:36.520" v="517" actId="14100"/>
        <pc:sldMkLst>
          <pc:docMk/>
          <pc:sldMk cId="1734360928" sldId="2439"/>
        </pc:sldMkLst>
        <pc:spChg chg="mod">
          <ac:chgData name="Pilar Carril Villarreal" userId="ed95d142ec7f6ea2" providerId="LiveId" clId="{F6AB8AB5-745F-42F5-B36E-20DA66B36FA0}" dt="2026-06-23T21:16:26.808" v="516" actId="1037"/>
          <ac:spMkLst>
            <pc:docMk/>
            <pc:sldMk cId="1734360928" sldId="2439"/>
            <ac:spMk id="6" creationId="{8058BFE7-07FB-5A76-8DC2-F3F8EFB816CC}"/>
          </ac:spMkLst>
        </pc:spChg>
        <pc:spChg chg="mod">
          <ac:chgData name="Pilar Carril Villarreal" userId="ed95d142ec7f6ea2" providerId="LiveId" clId="{F6AB8AB5-745F-42F5-B36E-20DA66B36FA0}" dt="2026-06-23T21:16:26.808" v="516" actId="1037"/>
          <ac:spMkLst>
            <pc:docMk/>
            <pc:sldMk cId="1734360928" sldId="2439"/>
            <ac:spMk id="7" creationId="{830408AD-600F-7E3F-6736-336A29EEA23C}"/>
          </ac:spMkLst>
        </pc:spChg>
        <pc:grpChg chg="mod">
          <ac:chgData name="Pilar Carril Villarreal" userId="ed95d142ec7f6ea2" providerId="LiveId" clId="{F6AB8AB5-745F-42F5-B36E-20DA66B36FA0}" dt="2026-06-23T21:16:36.520" v="517" actId="14100"/>
          <ac:grpSpMkLst>
            <pc:docMk/>
            <pc:sldMk cId="1734360928" sldId="2439"/>
            <ac:grpSpMk id="3" creationId="{3863BC0E-C9BC-B6BB-CECA-FCF8F262851C}"/>
          </ac:grpSpMkLst>
        </pc:grpChg>
        <pc:picChg chg="mod">
          <ac:chgData name="Pilar Carril Villarreal" userId="ed95d142ec7f6ea2" providerId="LiveId" clId="{F6AB8AB5-745F-42F5-B36E-20DA66B36FA0}" dt="2026-06-23T21:16:10.576" v="498" actId="1036"/>
          <ac:picMkLst>
            <pc:docMk/>
            <pc:sldMk cId="1734360928" sldId="2439"/>
            <ac:picMk id="4" creationId="{1B27CC2E-F4B5-B149-860B-CF35424EECE8}"/>
          </ac:picMkLst>
        </pc:picChg>
      </pc:sldChg>
      <pc:sldChg chg="modSp mod">
        <pc:chgData name="Pilar Carril Villarreal" userId="ed95d142ec7f6ea2" providerId="LiveId" clId="{F6AB8AB5-745F-42F5-B36E-20DA66B36FA0}" dt="2026-06-23T21:22:02.748" v="608" actId="14734"/>
        <pc:sldMkLst>
          <pc:docMk/>
          <pc:sldMk cId="1959673425" sldId="2441"/>
        </pc:sldMkLst>
        <pc:spChg chg="mod">
          <ac:chgData name="Pilar Carril Villarreal" userId="ed95d142ec7f6ea2" providerId="LiveId" clId="{F6AB8AB5-745F-42F5-B36E-20DA66B36FA0}" dt="2026-06-23T21:12:01.593" v="316" actId="1035"/>
          <ac:spMkLst>
            <pc:docMk/>
            <pc:sldMk cId="1959673425" sldId="2441"/>
            <ac:spMk id="6" creationId="{382B6D0C-12FA-4ABE-B796-F55439CE451D}"/>
          </ac:spMkLst>
        </pc:spChg>
        <pc:spChg chg="mod">
          <ac:chgData name="Pilar Carril Villarreal" userId="ed95d142ec7f6ea2" providerId="LiveId" clId="{F6AB8AB5-745F-42F5-B36E-20DA66B36FA0}" dt="2026-06-23T21:11:47.946" v="285" actId="1038"/>
          <ac:spMkLst>
            <pc:docMk/>
            <pc:sldMk cId="1959673425" sldId="2441"/>
            <ac:spMk id="7" creationId="{BA04B6D4-F82B-A89F-96FE-BEE6E92D4464}"/>
          </ac:spMkLst>
        </pc:spChg>
        <pc:grpChg chg="mod">
          <ac:chgData name="Pilar Carril Villarreal" userId="ed95d142ec7f6ea2" providerId="LiveId" clId="{F6AB8AB5-745F-42F5-B36E-20DA66B36FA0}" dt="2026-06-23T21:12:13.483" v="317" actId="14100"/>
          <ac:grpSpMkLst>
            <pc:docMk/>
            <pc:sldMk cId="1959673425" sldId="2441"/>
            <ac:grpSpMk id="3" creationId="{DA11ED7B-5A55-84F2-42F5-870E62025E3B}"/>
          </ac:grpSpMkLst>
        </pc:grpChg>
        <pc:graphicFrameChg chg="modGraphic">
          <ac:chgData name="Pilar Carril Villarreal" userId="ed95d142ec7f6ea2" providerId="LiveId" clId="{F6AB8AB5-745F-42F5-B36E-20DA66B36FA0}" dt="2026-06-23T21:22:02.748" v="608" actId="14734"/>
          <ac:graphicFrameMkLst>
            <pc:docMk/>
            <pc:sldMk cId="1959673425" sldId="2441"/>
            <ac:graphicFrameMk id="14" creationId="{24B45DB3-3E51-8A7D-31D5-531FC5162EE1}"/>
          </ac:graphicFrameMkLst>
        </pc:graphicFrameChg>
      </pc:sldChg>
    </pc:docChg>
  </pc:docChgLst>
</pc:chgInfo>
</file>

<file path=ppt/comments/modernComment_93E_CDAB29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204026-7D0F-4EF9-98F7-2903535C491D}" authorId="{6889E6ED-7042-7F1A-7AA5-DDCB6558428A}" status="resolved" created="2026-06-18T21:57:08.13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50546647" sldId="2366"/>
      <ac:graphicFrameMk id="3" creationId="{C8BBF334-7ECD-13BC-3D09-49891EEEF916}"/>
    </ac:deMkLst>
    <p188:txBody>
      <a:bodyPr/>
      <a:lstStyle/>
      <a:p>
        <a:r>
          <a:rPr lang="en-US"/>
          <a:t>35 and 51 are just seasonal school trippers. This is not a service increases. Move to seasonal adjustments.</a:t>
        </a:r>
      </a:p>
    </p188:txBody>
  </p188:cm>
</p188:cmLst>
</file>

<file path=ppt/comments/modernComment_97F_F893FC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409FCF-1A29-4A66-AF95-E5FCFF5298E1}" authorId="{6889E6ED-7042-7F1A-7AA5-DDCB6558428A}" status="resolved" created="2026-06-18T21:58:20.72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70448062" sldId="2431"/>
      <ac:spMk id="2" creationId="{A0B8B986-F365-A486-FBC1-F6536B74E9BD}"/>
    </ac:deMkLst>
    <p188:txBody>
      <a:bodyPr/>
      <a:lstStyle/>
      <a:p>
        <a:r>
          <a:rPr lang="en-US"/>
          <a:t>Add route 11.</a:t>
        </a:r>
      </a:p>
    </p188:txBody>
  </p188:cm>
</p188:cmLst>
</file>

<file path=ppt/comments/modernComment_982_29CA08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56004E-3E5E-4C5A-84BA-E940FF888986}" authorId="{6889E6ED-7042-7F1A-7AA5-DDCB6558428A}" status="resolved" created="2026-06-18T21:56:21.085" complete="100000">
    <pc:sldMkLst xmlns:pc="http://schemas.microsoft.com/office/powerpoint/2013/main/command">
      <pc:docMk/>
      <pc:sldMk cId="701106375" sldId="2434"/>
    </pc:sldMkLst>
    <p188:replyLst>
      <p188:reply id="{9EF595EA-F785-48A1-A584-59F9370F5E76}" authorId="{8E1C425E-AC72-6F96-3036-91339BA7F3F0}" created="2026-06-22T15:21:46.144">
        <p188:txBody>
          <a:bodyPr/>
          <a:lstStyle/>
          <a:p>
            <a:r>
              <a:rPr lang="en-US"/>
              <a:t>[@Krista Flynt] [@Gabriel Martinez] Listing the reinstatement of the C Line as a service increase and the D line routing being up for permanent elimination as a service reduction is consistent with wording on our website and how this has been presented to the board. I recommend keeping the slides as they are</a:t>
            </a:r>
          </a:p>
        </p188:txBody>
      </p188:reply>
    </p188:replyLst>
    <p188:txBody>
      <a:bodyPr/>
      <a:lstStyle/>
      <a:p>
        <a:r>
          <a:rPr lang="en-US"/>
          <a:t>This isn't a service increase. This is essentially a reroute of the D. This is a one to one replacement of the D line. [@Clara Bechtel] please weigh in. I recommend describing both changes in one place.</a:t>
        </a:r>
      </a:p>
    </p188:txBody>
  </p188:cm>
</p188:cmLst>
</file>

<file path=ppt/comments/modernComment_983_7B3DC9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809452-8A5C-4B89-B591-A7B589E9FB5B}" authorId="{6889E6ED-7042-7F1A-7AA5-DDCB6558428A}" status="resolved" created="2026-06-18T22:06:14.9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7646769" sldId="2435"/>
      <ac:graphicFrameMk id="8" creationId="{9579CB23-2C46-0657-E48F-333B47BE5E24}"/>
    </ac:deMkLst>
    <p188:txBody>
      <a:bodyPr/>
      <a:lstStyle/>
      <a:p>
        <a:r>
          <a:rPr lang="en-US"/>
          <a:t>If the C line is described as a permanent change post rail replacement project, the D line should be described as a permanent change. [@Clara Bechtel] please weigh in. I recomend describing the C and D together on one slide.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97815-E80E-A041-AED0-35170BEFF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F8B58-4BFF-2349-9633-02A1AAAF7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3939D-8E41-9A47-BC36-2837CD800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5283-7C58-0843-91F2-10153012C6E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Regional Transportation District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E8224-E466-B240-AA46-5850534386F9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BCFDA-875E-B543-B61B-7BE86F07F88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5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.change@rtd-denver.co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Buenas tardes/noches y gracias por acompañarnos. </a:t>
            </a:r>
          </a:p>
          <a:p>
            <a:endParaRPr lang="es-MX" dirty="0"/>
          </a:p>
          <a:p>
            <a:r>
              <a:rPr lang="es-MX" dirty="0"/>
              <a:t>Me llamo ____ y me acompaña ______, mi colega del Departamento de Desarrollo de Servicios. </a:t>
            </a:r>
          </a:p>
          <a:p>
            <a:endParaRPr lang="es-MX" dirty="0"/>
          </a:p>
          <a:p>
            <a:r>
              <a:rPr lang="es-MX" dirty="0"/>
              <a:t>Esta noche, vamos a presentar los cambios de servicio propuestos por RTD para septiembre de 2026.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3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A9DF2-8750-4881-C2C0-6456EA51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1E902-0732-77B4-8B93-F26167559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213F5-76DF-DDA3-91B5-DF0166E9C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1221-422E-A03A-AF6E-59236F14C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9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4A0C-D4FF-8712-58E6-D7034733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C0288-C830-E1A2-923D-A0514857E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1A5D9-C885-7BE8-91B0-D5CDC054C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B327-F39A-FBB6-4384-2F6AA48C2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83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D166F-33F2-879E-16DF-89B4D621A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EAA01-5F79-8FC8-C3FA-3D72DFBE7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81C875-171D-B87D-6744-5F98E8D03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D631B-7DA2-73D8-3FE8-463609885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4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DE19B-E87B-0814-44EF-64EC4CEF9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65B78E-70E7-38FA-E381-8689F6D53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F068A-FE6C-8DEC-B02A-4FCC7E712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0497-F898-7109-3765-175BC87A5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1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DA90-2AE6-6871-F922-5FA83EFD4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BBBD7-A2A1-5D16-031C-D81038220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B67EE-A651-4B34-49D6-8B95DE3D3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10AFD-C574-4CEF-F3D6-B11035574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6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39AF-48DE-7944-7FC5-28B25790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3042E-56AE-AAE7-AE3F-DFCE8E518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E7706-4409-5B49-BCE8-FEAB93D94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94C2-4A7F-C796-5808-1F876BDEE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46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8C60A-169B-EC68-E8F9-1231D051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85390-F3D6-2BBB-9A59-3F7978DFD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62C0A-7037-4C87-B7E7-576C9871D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0224-3932-0623-23CD-6828A3841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8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E1F3E-688A-9B27-7926-957FB29C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7D2F0-3508-42FE-4528-D8E552E8E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F13A8-7E2C-7D42-6927-50BEFF693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E528A-16EA-5D63-A518-9060D2EB6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4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6A54-F09C-FB86-0447-EE8D90D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5481A-A083-C7AF-D7EC-A7D7AC113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498B0-E1E5-C187-8483-50F9F83FA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39EFA-BCC6-11B2-6960-5046193FF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1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primer lugar, explicaré en qué consisten los cambios en el servicio y las razones por las que RTD ajusta los horarios y rutas de autobuses y trenes. </a:t>
            </a:r>
          </a:p>
          <a:p>
            <a:endParaRPr lang="es-MX" dirty="0"/>
          </a:p>
          <a:p>
            <a:r>
              <a:rPr lang="es-MX" dirty="0"/>
              <a:t>Luego, ____ hablará sobre los cambios propuestos. </a:t>
            </a:r>
          </a:p>
          <a:p>
            <a:endParaRPr lang="es-MX" dirty="0"/>
          </a:p>
          <a:p>
            <a:r>
              <a:rPr lang="es-MX" dirty="0"/>
              <a:t>Después de la presentación, los invitamos a compartir sus comentarios sobre los cambios y a hacer preguntas. </a:t>
            </a:r>
          </a:p>
          <a:p>
            <a:endParaRPr lang="es-MX" dirty="0"/>
          </a:p>
          <a:p>
            <a:r>
              <a:rPr lang="es-MX" dirty="0"/>
              <a:t>A continuación, les daremos un calendario de los próximos pasos y daremos por concluida nuestra reunión.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04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86ED-C148-BE6A-A6C4-E5CD4158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8382D-B32C-D6FF-9197-E9B1A3160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208C55-08E0-0F21-5E2E-194812719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B25B6-59B2-235E-7759-0AB38B7E8A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8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99369-6D98-DF9E-5173-DA3CF09A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4A17C-CBD7-7933-ECC4-1834016F1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663F1-6674-92B3-5000-5B9BA2BB0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2582-1AAF-B866-2B9F-9AD6EB7F8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13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4B77C-827E-CDEA-6EBB-CA68B4A3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BEF3D-ECF4-D180-653B-9C7D16543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11404-B3D9-460C-6DEC-573066C90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F2B2-F9A6-2706-CD7D-A7857C354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1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4DC5F-2BCD-F529-A07D-8CA6B22C9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FA6D1-B60A-8F27-B16B-843EB49B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51ECA-A639-F74E-93F6-2A79A2BBC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Una vez finalizado el proyecto, se propone que la línea L vuelva a operar entre 30th•Downing e I-25•Broadway, como mínimo. Se podría considerar la ampliación del servicio más allá de I-25•Broadway en función de la demanda de pasajeros, los fondos disponibles y las necesidades operativas.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1D518-7D60-FF64-02DB-AEC898709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8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C64D-1303-8FD1-3C41-46C5D1CF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C467EB-6CA5-9D6E-F346-3B885633B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4FE11-BDDD-BF68-67C9-5C4E4D01A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D9393-44BF-9D09-9C5A-4F7170AC9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7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6CA10-7EB6-8317-B7BF-F1DDB32E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644CB-9D28-38F6-A0AF-9ACE5C7B2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12F68-40DF-9119-972F-9F5DC5D5B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8C99-D06E-40B1-3418-67B88D63B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DB63-320F-11C2-A049-9D9EFA1F0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4211D-CB56-5125-6CB0-0787EE7FA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5D7203-7FE4-7193-9B07-239720295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E88A8-1857-B7EB-F3AE-FDC00F5C0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88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6467-E452-26F7-4FCE-E14B912C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EC317-7654-B1FD-77B3-9E6E58826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601B77-9B1F-0C71-DE4A-8FE6E3258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DCCD0-5BE4-06FC-249F-D9DE72B8D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2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52371-9EC0-7F59-F7E5-F28EB3960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A644B-A0E2-A8EA-68BD-8D96A6E97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D926E-8F2B-3132-A316-6793FB6FB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5792-A2A9-00D9-4444-F70DE89CA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34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[de vuelta con el moderador] Ahora, los invitamos a compartir sus comentarios y preguntas sobre los cambios propuestos en el servicio.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4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3BF5-A974-FBB2-32E8-3243177B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B09D6-BDB9-752B-0591-1A8512333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2C8BB-847A-571A-E61E-5F938EEDF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Hablemos brevemente sobre la oportunidad de recibir comentarios del público.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Primero, [nombre del empleado de RTD] presentará los cambios propuestos para septiembre. </a:t>
            </a:r>
          </a:p>
          <a:p>
            <a:endParaRPr lang="es-MX" dirty="0"/>
          </a:p>
          <a:p>
            <a:r>
              <a:rPr lang="es-MX" dirty="0"/>
              <a:t>Durante la presentación, pueden enviar sus preguntas sobre los cambios mediante la función de preguntas y respuestas, ubicada en la parte inferior de la pantalla. </a:t>
            </a:r>
          </a:p>
          <a:p>
            <a:endParaRPr lang="es-MX" dirty="0"/>
          </a:p>
          <a:p>
            <a:r>
              <a:rPr lang="es-MX" dirty="0"/>
              <a:t>Luego de la presentación, el personal responderá las preguntas relacionadas con los cambios propuestos. </a:t>
            </a:r>
          </a:p>
          <a:p>
            <a:endParaRPr lang="es-MX" dirty="0"/>
          </a:p>
          <a:p>
            <a:r>
              <a:rPr lang="es-MX" dirty="0"/>
              <a:t>Al concluir la sesión de preguntas y respuestas, pueden compartir sus comentarios sobre los cambios propuestos, si así lo desean. El personal de RTD solicita que las preguntas o comentarios que se planteen esta noche se refieran a los cambios propuestos en el servicio. </a:t>
            </a:r>
          </a:p>
          <a:p>
            <a:endParaRPr lang="es-MX" dirty="0"/>
          </a:p>
          <a:p>
            <a:r>
              <a:rPr lang="es-MX" dirty="0"/>
              <a:t>Para preguntas o comentarios sobre rutas y líneas en las que no se proponen cambios, les pedimos que asistan a una de las próximas sesiones de “Pregúntale a un planificador de servicios” o comuníquense con Atención al Cliente al 303.299.6000.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CA793-5356-BA62-DA6F-465E9CE24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451F-746D-45C4-8A18-712645684A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1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3BF5-A974-FBB2-32E8-3243177B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B09D6-BDB9-752B-0591-1A8512333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2C8BB-847A-571A-E61E-5F938EEDF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Leeré las preguntas enviadas por medio de la función de preguntas y respuestas. Si tienen alguna pregunta sobre los cambios propuestos, les pedimos que levanten la mano virtual o envíen su pregunta a la sección de preguntas y respuestas. </a:t>
            </a:r>
          </a:p>
          <a:p>
            <a:endParaRPr lang="es-MX" dirty="0"/>
          </a:p>
          <a:p>
            <a:r>
              <a:rPr lang="es-MX" dirty="0"/>
              <a:t>El personal de RTD solicita que las preguntas se relacionen con los cambios propuestos. Si tienen preguntas no relacionadas, los invitamos a participar en la sesión “Pregúntale a un planificador de servicios” mañana al mediodía o llamar a Atención al Cliente al 303.299.6000. </a:t>
            </a:r>
          </a:p>
          <a:p>
            <a:endParaRPr lang="es-MX" dirty="0"/>
          </a:p>
          <a:p>
            <a:r>
              <a:rPr lang="es-MX" i="1" dirty="0"/>
              <a:t>[El especialista en relaciones públicas lee las preguntas. El planificador de servicios responde. Este proceso continúa hasta que se hayan respondido todas las preguntas].</a:t>
            </a:r>
            <a:endParaRPr lang="es-MX" dirty="0"/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CA793-5356-BA62-DA6F-465E9CE24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451F-746D-45C4-8A18-712645684A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1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6104F-F0BE-3933-F8EF-D91DC3C21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1DAB0-CEAC-0F98-A722-E48C4EC86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F3283-176F-DAF9-C410-74E2C8F92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Ahora que se han respondido las preguntas, aceptaremos sus comentarios sobre los cambios propuestos. Les recordamos que, si desean hacer un comentario público o una pregunta relacionada con los cambios propuestos, por favor “levanten” la mano virtual y se les dará la palabra de uno en uno. </a:t>
            </a:r>
          </a:p>
          <a:p>
            <a:endParaRPr lang="es-MX" dirty="0"/>
          </a:p>
          <a:p>
            <a:r>
              <a:rPr lang="es-MX" dirty="0"/>
              <a:t>Les agradeceremos que limiten sus comentarios a dos minutos para que los demás asistentes también tengan la oportunidad de hablar.</a:t>
            </a:r>
          </a:p>
          <a:p>
            <a:endParaRPr lang="es-MX" dirty="0"/>
          </a:p>
          <a:p>
            <a:r>
              <a:rPr lang="es-MX" dirty="0"/>
              <a:t>Por otro lado, si desean escribir sus comentarios o preguntas, pueden hacerlo en la sección de preguntas y respuestas. </a:t>
            </a:r>
          </a:p>
          <a:p>
            <a:endParaRPr lang="es-MX" i="1" dirty="0"/>
          </a:p>
          <a:p>
            <a:r>
              <a:rPr lang="es-MX" i="1" dirty="0"/>
              <a:t>[El especialista en relaciones públicas da la palabra a quienes levantaron la mano. Este proceso continúa hasta que ya no haya más manos levantadas].</a:t>
            </a:r>
            <a:endParaRPr lang="es-MX" dirty="0"/>
          </a:p>
          <a:p>
            <a:endParaRPr lang="en-US" sz="18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2132-5E6D-E983-44B1-69C49E9DE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2451F-746D-45C4-8A18-712645684A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763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 vista de que ya no hay más manos levantadas, quiero agradecerles a todos su asistencia y por compartir sus comentarios sobre los cambios propuestos. Además de esta reunión pública, hay muchas otras formas en que los clientes pueden dar su opinión, entre ellas: 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Visitar la página web de RTD sobre los cambios propuestos en el servicio para septiembre de 2026 en el sitio web de RTD.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Dar su opinión por teléfono llamando a Atención al Cliente al 303.299.6000.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Asistir a una reunión del Consejo de Administración.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Buscar a RTD en un evento comunitario o 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Enviar un correo electrónico a </a:t>
            </a:r>
            <a:r>
              <a:rPr lang="es-MX" u="sng" dirty="0">
                <a:hlinkClick r:id="rId3"/>
              </a:rPr>
              <a:t>service.change@rtd-denver.com</a:t>
            </a:r>
            <a:r>
              <a:rPr lang="es-MX" dirty="0"/>
              <a:t>. </a:t>
            </a:r>
          </a:p>
          <a:p>
            <a:r>
              <a:rPr lang="es-MX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83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Calendario y próximos pasos</a:t>
            </a:r>
            <a:endParaRPr lang="es-MX" dirty="0"/>
          </a:p>
          <a:p>
            <a:endParaRPr lang="es-MX" dirty="0"/>
          </a:p>
          <a:p>
            <a:r>
              <a:rPr lang="es-MX" dirty="0"/>
              <a:t>Antes de concluir, quiero compartir el calendario de los cambios propuestos al servicio. 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78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RTD está organizando reuniones públicas y llevando a cabo actividades de participación comunitaria relacionadas con los cambios propuestos en el servicio hasta el 8 de julio.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El plazo para presentar comentarios públicos sobre los cambios propuestos finaliza el 8 de julio. </a:t>
            </a:r>
          </a:p>
          <a:p>
            <a:endParaRPr lang="es-MX" dirty="0"/>
          </a:p>
          <a:p>
            <a:r>
              <a:rPr lang="es-MX" dirty="0"/>
              <a:t>El Comité de Operaciones, Seguridad y Protección votará sobre los cambios propuestos el 15 de julio.</a:t>
            </a:r>
          </a:p>
          <a:p>
            <a:endParaRPr lang="es-MX" dirty="0"/>
          </a:p>
          <a:p>
            <a:r>
              <a:rPr lang="es-MX" dirty="0"/>
              <a:t>El pleno del Consejo de Administración tomará una decisión el 28 de julio. </a:t>
            </a:r>
          </a:p>
          <a:p>
            <a:endParaRPr lang="es-MX" dirty="0"/>
          </a:p>
          <a:p>
            <a:r>
              <a:rPr lang="es-MX" dirty="0"/>
              <a:t>Si el Consejo de Administración los aprueba, los cambios de servicio propuestos entrarán en vigor el domingo 27 de septiembre.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70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 esto concluye nuestra reunión pública. Gracias por asistir y que tengan un excelente día / buenas noches.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1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Entonces, ¿qué son los cambios en el servicio?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EE42-1E23-AA6B-54BF-F78748A5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E719C-6688-FE86-ECE8-48D63F9F6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3A93C-8E48-8298-FC19-22CC542A2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MX" dirty="0"/>
              <a:t>RTD revisa, propone e implementa cambios en sus itinerarios de servicio tres veces al año, generalmente en enero, junio y septiembre. </a:t>
            </a:r>
          </a:p>
          <a:p>
            <a:endParaRPr lang="es-MX" dirty="0"/>
          </a:p>
          <a:p>
            <a:r>
              <a:rPr lang="es-MX" dirty="0"/>
              <a:t>Los cambios en el servicio persiguen varios objetivos, entre ellos aumentar la fiabilidad del servicio, mejorar la puntualidad, permitir que los empleados con representación elijan sus turnos de trabajo, adaptarse a los cambios en el número de pasajeros y apoyar los proyectos de mantenimiento programados. </a:t>
            </a: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C08BA-6697-8B7E-E160-BBBE05F8C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3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RTD clasifica los cambios de servicio en cinco categorías:</a:t>
            </a:r>
          </a:p>
          <a:p>
            <a:endParaRPr lang="es-MX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Los ajustes de rutas son desviaciones o modificaciones en una ruta de autobús o línea de tren para optimizar la eficiencia, mejorar la accesibilidad, responder a los cambios en los patrones de viaje o facilitar los proyectos de mantenimiento.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s-MX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Los aumentos de servicio son incrementos en la frecuencia, el número de viajes, la duración del servicio o el horario de funcionamiento.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s-MX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Las reducciones de servicio son disminuciones en la frecuencia, el número de viajes, la duración del servicio o el horario de funcionamiento. 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s-MX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Los ajustes estacionales son modificaciones temporales realizadas en respuesta a las variaciones estacionales de la demanda o las condiciones de operación. </a:t>
            </a:r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s-MX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r>
              <a:rPr lang="es-MX" dirty="0"/>
              <a:t>Los ajustes de horario son modificaciones menores en el tiempo de funcionamiento de los servicios de autobús y tren, que normalmente se realizan para adaptarse mejor a las necesidades de los usuarios y a las conexiones entre viajes, así como para mejorar la puntualidad.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3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5A6C3-F7B0-0768-48C0-56726A5C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DF76D7-993A-37E9-62A0-F99E5270D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00D1D-8CC1-5843-F0A1-19BAF3F4D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[Nombre del empleado de RTD] presentará a continuación los cambios propuestos para septiembre. </a:t>
            </a:r>
            <a:r>
              <a:rPr lang="en-US" dirty="0"/>
              <a:t>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41D7C-70BE-EB58-2E18-E4DEEB0D6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478E-FE95-657E-8209-53D94682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160733-7E4D-ED29-54A1-510D23778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D99B4-17CA-4B13-5804-FDF646DFC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24CEC-C763-1F9D-5365-49DF3FC66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3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A3A7-B68A-A293-117D-3ED74E7F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A317D-4D43-E704-A429-9D37BCAE0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4224F-694D-A958-A9B8-B541ADE2F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0A0F1-4D33-2547-6122-64B80C97A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BCFDA-875E-B543-B61B-7BE86F07F8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June 23, 2026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B26AD1E-2C8C-6849-A992-1F7C486F1F0A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21320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603706-DD93-B948-A29F-1A09A8D53BEE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White Only</a:t>
            </a:r>
          </a:p>
        </p:txBody>
      </p:sp>
    </p:spTree>
    <p:extLst>
      <p:ext uri="{BB962C8B-B14F-4D97-AF65-F5344CB8AC3E}">
        <p14:creationId xmlns:p14="http://schemas.microsoft.com/office/powerpoint/2010/main" val="35893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  <a:noFill/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9FE6B0-FADE-6243-BB7C-1626F5DC8B42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Icon – Black Only</a:t>
            </a:r>
          </a:p>
        </p:txBody>
      </p:sp>
    </p:spTree>
    <p:extLst>
      <p:ext uri="{BB962C8B-B14F-4D97-AF65-F5344CB8AC3E}">
        <p14:creationId xmlns:p14="http://schemas.microsoft.com/office/powerpoint/2010/main" val="244259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1"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AA5999E6-7DD3-D948-88F7-1CD1476FC8E7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2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F4650B5-9E6E-9B45-A4E4-2A97C97E5AE1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8232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3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583FF54-2EB2-FD46-A6F1-7D5A5936C294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1650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4">
    <p:bg>
      <p:bgPr>
        <a:blipFill dpi="0" rotWithShape="1">
          <a:blip r:embed="rId2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B7F24748-FE67-1446-87EE-76C9B840AC4A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5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687788-2974-6B4F-93B7-5D5001A157B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33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train 6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F211488-B291-FD4A-AE57-F409E141C86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26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C43DF059-3862-2F4F-A7D5-61018294491E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0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C20DDAC-998A-544D-9D19-F0A1E8B88BA8}" type="datetime4">
              <a:rPr lang="en-US" smtClean="0"/>
              <a:t>June 23, 2026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DBDF-17D5-A64C-B8DE-3959A7A6A5AE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15B4C-3E15-B945-B25F-F8BA3157B894}"/>
              </a:ext>
            </a:extLst>
          </p:cNvPr>
          <p:cNvSpPr/>
          <p:nvPr userDrawn="1"/>
        </p:nvSpPr>
        <p:spPr>
          <a:xfrm>
            <a:off x="2483642" y="2118391"/>
            <a:ext cx="3928881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2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9EFEAC7C-5832-5240-AFE0-ACD175E429EE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3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0A0109B-7205-1743-AED4-2F2E9B708AC1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6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bus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2D5C621-102C-044D-9D17-019C73CD3C79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bus 5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FEAB0E2-78B1-CA44-AECE-7B631CC1D5AE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94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53AD7C2-38DF-194A-BC51-C717ABBFFE6F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67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2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842EE38-ED3F-9947-841A-F5984694FC9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infrastructur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36525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DB3C3B8A-5A1A-AB4F-BD9A-1100609AF5F7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9DC44-1613-8B41-84BE-0088E9399E99}"/>
              </a:ext>
            </a:extLst>
          </p:cNvPr>
          <p:cNvSpPr/>
          <p:nvPr userDrawn="1"/>
        </p:nvSpPr>
        <p:spPr>
          <a:xfrm>
            <a:off x="774700" y="2524125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4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3F36-032F-9446-80A3-2701CB57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353BF-21A4-7949-A881-10526EA04F33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7" name="Picture Placeholder 6">
            <a:extLst>
              <a:ext uri="{FF2B5EF4-FFF2-40B4-BE49-F238E27FC236}">
                <a16:creationId xmlns:a16="http://schemas.microsoft.com/office/drawing/2014/main" id="{5F74C1B1-83AB-C34C-9002-ED4F91FA48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3495858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/>
              </a:buClr>
              <a:buSzPct val="150000"/>
              <a:defRPr/>
            </a:lvl1pPr>
            <a:lvl2pPr>
              <a:lnSpc>
                <a:spcPct val="100000"/>
              </a:lnSpc>
              <a:buClr>
                <a:schemeClr val="accent1"/>
              </a:buClr>
              <a:buSzPct val="150000"/>
              <a:defRPr/>
            </a:lvl2pPr>
            <a:lvl3pPr>
              <a:lnSpc>
                <a:spcPct val="100000"/>
              </a:lnSpc>
              <a:buClr>
                <a:schemeClr val="accent1"/>
              </a:buClr>
              <a:buSzPct val="150000"/>
              <a:defRPr/>
            </a:lvl3pPr>
            <a:lvl4pPr>
              <a:lnSpc>
                <a:spcPct val="100000"/>
              </a:lnSpc>
              <a:buClr>
                <a:schemeClr val="accent1"/>
              </a:buClr>
              <a:buSzPct val="150000"/>
              <a:defRPr/>
            </a:lvl4pPr>
            <a:lvl5pPr>
              <a:lnSpc>
                <a:spcPct val="100000"/>
              </a:lnSpc>
              <a:buClr>
                <a:schemeClr val="accent1"/>
              </a:buClr>
              <a:buSzPct val="150000"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74B590-26A3-F947-9C5B-8C3953C210F5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8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20E5365A-C3E0-EA4B-91CB-E5AC9D71EA7B}" type="datetime4">
              <a:rPr lang="en-US" smtClean="0"/>
              <a:t>June 23, 2026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 useBgFill="1">
        <p:nvSpPr>
          <p:cNvPr id="6" name="Picture Placeholder 5">
            <a:extLst>
              <a:ext uri="{FF2B5EF4-FFF2-40B4-BE49-F238E27FC236}">
                <a16:creationId xmlns:a16="http://schemas.microsoft.com/office/drawing/2014/main" id="{031952AA-BFDD-E04D-90EE-D345E63798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79518" y="648130"/>
            <a:ext cx="3546475" cy="5539151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 </a:t>
            </a:r>
          </a:p>
        </p:txBody>
      </p:sp>
    </p:spTree>
    <p:extLst>
      <p:ext uri="{BB962C8B-B14F-4D97-AF65-F5344CB8AC3E}">
        <p14:creationId xmlns:p14="http://schemas.microsoft.com/office/powerpoint/2010/main" val="1992775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10216450" cy="4559402"/>
          </a:xfrm>
        </p:spPr>
        <p:txBody>
          <a:bodyPr/>
          <a:lstStyle>
            <a:lvl1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5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50000"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2B82-A0F6-F04E-B753-CD1A74DDE7D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07A8950-48A6-4E4D-8888-457A535C2F85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88EB5-D554-6D4E-9830-E9C44C91C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1E7BA-2F9E-424D-BFD4-AF6E251976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0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15064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586561-E4F0-3040-8312-251FFA74CF4C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 + Photo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3E1FDD-E47A-024C-BF30-88EC7C1B988D}"/>
              </a:ext>
            </a:extLst>
          </p:cNvPr>
          <p:cNvSpPr/>
          <p:nvPr userDrawn="1"/>
        </p:nvSpPr>
        <p:spPr>
          <a:xfrm>
            <a:off x="7646258" y="2074150"/>
            <a:ext cx="4364063" cy="40450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698844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9" y="1796948"/>
            <a:ext cx="6689294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49519" y="1772847"/>
            <a:ext cx="4355451" cy="404505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B1993BE-428F-BA47-9EE4-71E210312F83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55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7600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408" y="1796948"/>
            <a:ext cx="4089400" cy="4559402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AB3194-B26C-E748-BF7E-38AF756A807E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F387C02-0B8A-8541-9B63-4663BC3CE1AD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 + Title + Tex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30" y="210142"/>
            <a:ext cx="4114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7803464" y="1463219"/>
            <a:ext cx="2433234" cy="9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497" y="1796948"/>
            <a:ext cx="4157133" cy="4559402"/>
          </a:xfrm>
          <a:noFill/>
        </p:spPr>
        <p:txBody>
          <a:bodyPr/>
          <a:lstStyle>
            <a:lvl1pPr marL="2857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200150" indent="-2857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5430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00250" indent="-171450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420ABD3F-63FF-7E4D-A6DC-FEF8048760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7482167" cy="6858000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FEF9661-C9FE-5243-9AFE-D7554AA82628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B09AF-8F07-704F-928F-33260AD72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0A9889-05F8-9B4A-9796-12ABCDAEFD12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D5D1F-DB1F-2F41-8740-D69775DA272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868F-E994-1746-A970-7E4E7D6344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13BCC5A4-2CA6-CC4C-AD68-9EAA89CCC5A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15064" y="1818349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</p:spTree>
    <p:extLst>
      <p:ext uri="{BB962C8B-B14F-4D97-AF65-F5344CB8AC3E}">
        <p14:creationId xmlns:p14="http://schemas.microsoft.com/office/powerpoint/2010/main" val="916737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Sidebar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 useBgFill="1">
        <p:nvSpPr>
          <p:cNvPr id="6" name="Picture Placeholder 2">
            <a:extLst>
              <a:ext uri="{FF2B5EF4-FFF2-40B4-BE49-F238E27FC236}">
                <a16:creationId xmlns:a16="http://schemas.microsoft.com/office/drawing/2014/main" id="{21CCB728-1A89-574A-BD1E-1F7CABD70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15064" y="4249315"/>
            <a:ext cx="4089400" cy="2107035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82A1-9BF5-7D45-A173-0A28EBAE343E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B7C57D-2E04-D54D-9FE1-E637F369F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9BEC6-B4AE-5442-B374-C080D0EE71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80E898-BBD5-7C43-BF33-2132205336D5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EB475-A18C-A847-9716-E368CDE671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901EC-5C53-B747-9629-C60D56203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Tex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DB30B5-F23D-6248-B39F-4539056095B9}"/>
              </a:ext>
            </a:extLst>
          </p:cNvPr>
          <p:cNvSpPr/>
          <p:nvPr userDrawn="1"/>
        </p:nvSpPr>
        <p:spPr>
          <a:xfrm>
            <a:off x="7615064" y="1796947"/>
            <a:ext cx="4642251" cy="228632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FA96D02-461E-0646-8C55-DE5124F13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87883" y="1944060"/>
            <a:ext cx="3826002" cy="2023992"/>
          </a:xfrm>
        </p:spPr>
        <p:txBody>
          <a:bodyPr/>
          <a:lstStyle>
            <a:lvl1pPr marL="0">
              <a:buNone/>
              <a:defRPr sz="1800"/>
            </a:lvl1pPr>
            <a:lvl2pPr algn="l">
              <a:buFont typeface="Arial" panose="020B0604020202020204" pitchFamily="34" charset="0"/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Sidebar text 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E7F40-6BD5-A549-8616-7875A55551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96F3B-A554-BD4F-BBAB-2488317340C0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69371-1880-A44A-9EC6-08170225C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03D8-1954-2841-A14A-E0F53A17C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15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Char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6410" y="1796948"/>
            <a:ext cx="5425182" cy="455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D2E47-3D5D-0B45-848D-19A628D835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A107B5-D602-9F4F-B85A-1241EFD637C8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7264A-74EE-4B4B-8A1C-E3DFA3031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727-7635-3A46-BD5F-CBA9F397CF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945255-6C09-4C4F-9C82-A941C75DF4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188" y="1797050"/>
            <a:ext cx="5087937" cy="4559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6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4BA9B38E-9079-BF44-AAD5-1517992F94A5}" type="datetime4">
              <a:rPr lang="en-US" smtClean="0"/>
              <a:t>June 23, 2026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3211166-9270-0F48-A56E-1478E9555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B4BC768-5692-E14C-9FDE-18343D34E1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35577" y="1135390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B369309-D558-8647-ACDA-2AD79C5A5A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35577" y="269516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76AB9DA9-E76F-7543-A353-B533B3385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5577" y="4195633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A73146C-A124-E948-893F-2C9E72FCA9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5577" y="5841517"/>
            <a:ext cx="2534503" cy="671771"/>
          </a:xfrm>
        </p:spPr>
        <p:txBody>
          <a:bodyPr/>
          <a:lstStyle>
            <a:lvl1pPr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description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0F1E751F-3AD0-5D40-A92A-B0488C58556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4399" y="89231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2C7E38BF-29D1-BB47-8CE2-F2EC0E26124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4400" y="2337162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1FCA255C-DF16-0048-9FD4-A4C170301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34400" y="3915701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E2DF9251-2292-7D45-B982-B39F1D7173B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34398" y="5567420"/>
            <a:ext cx="685800" cy="685800"/>
          </a:xfrm>
        </p:spPr>
        <p:txBody>
          <a:bodyPr/>
          <a:lstStyle>
            <a:lvl1pPr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BD55F6F5-5C2D-0E47-A0DF-B14ED057FF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36113" y="2432162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3904DE36-5759-6C41-8189-EC2B8D08487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36113" y="5567420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8931DAAA-F984-A848-8FFB-0F36A59DDD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36113" y="859844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49EC4390-70B6-DD48-8241-5B2D0067E9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36113" y="3892917"/>
            <a:ext cx="2533967" cy="263525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8588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A8CFBB-EB14-314D-9BC7-04ED773C8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6804025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D48E4A-B221-714F-9F31-8539EC65B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433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77" y="1512392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26193" y="2013736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ED1A-2C36-AE43-849E-3C0CF49BF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6657B-96D0-904D-A16F-38D32E68C228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C75A1-BAAF-A740-9C07-8DD6F45E5B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04E-AB31-C041-9E2D-9AC1D46276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2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Mockup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D21010-2608-B34F-929C-98F35A133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9" y="1925751"/>
            <a:ext cx="1942648" cy="3960529"/>
          </a:xfrm>
          <a:prstGeom prst="rect">
            <a:avLst/>
          </a:prstGeom>
          <a:effectLst/>
        </p:spPr>
      </p:pic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7E1BAF0C-A326-E542-B748-14B3541E10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53652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9" name="Picture Placeholder 2">
            <a:extLst>
              <a:ext uri="{FF2B5EF4-FFF2-40B4-BE49-F238E27FC236}">
                <a16:creationId xmlns:a16="http://schemas.microsoft.com/office/drawing/2014/main" id="{C1A09D85-D0FB-3449-9144-51CF264059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08128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1" name="Picture Placeholder 2">
            <a:extLst>
              <a:ext uri="{FF2B5EF4-FFF2-40B4-BE49-F238E27FC236}">
                <a16:creationId xmlns:a16="http://schemas.microsoft.com/office/drawing/2014/main" id="{447BFC6A-DBDF-E848-936E-286CAE893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12501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4" name="Picture Placeholder 2">
            <a:extLst>
              <a:ext uri="{FF2B5EF4-FFF2-40B4-BE49-F238E27FC236}">
                <a16:creationId xmlns:a16="http://schemas.microsoft.com/office/drawing/2014/main" id="{5AE40C4A-B99B-764A-85BB-8AAEC41F47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646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 useBgFill="1">
        <p:nvSpPr>
          <p:cNvPr id="15" name="Picture Placeholder 2">
            <a:extLst>
              <a:ext uri="{FF2B5EF4-FFF2-40B4-BE49-F238E27FC236}">
                <a16:creationId xmlns:a16="http://schemas.microsoft.com/office/drawing/2014/main" id="{5A6EFF08-516D-1C4D-831B-4886BF47C5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4019" y="2427095"/>
            <a:ext cx="1684695" cy="2976080"/>
          </a:xfrm>
        </p:spPr>
        <p:txBody>
          <a:bodyPr/>
          <a:lstStyle>
            <a:lvl1pPr algn="ctr">
              <a:buFont typeface="Arial" panose="020B0604020202020204" pitchFamily="34" charset="0"/>
              <a:buNone/>
              <a:defRPr sz="1200"/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CDE22-0D94-E646-8BBA-E064193472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741B90-40BB-034A-9399-B08D0B9F2298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B96EA-FA2F-604B-B732-6180D957C7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DC374-BAB9-FF43-BF03-AF08838CDF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EEAF7-075D-1548-B0C7-EAD195AEE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817" y="1936795"/>
            <a:ext cx="7388023" cy="4337809"/>
          </a:xfrm>
          <a:prstGeom prst="rect">
            <a:avLst/>
          </a:prstGeom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C6EDF7-1F64-0D41-8E53-A58B3D5CC71F}"/>
              </a:ext>
            </a:extLst>
          </p:cNvPr>
          <p:cNvSpPr/>
          <p:nvPr userDrawn="1"/>
        </p:nvSpPr>
        <p:spPr>
          <a:xfrm>
            <a:off x="5554743" y="5881216"/>
            <a:ext cx="734627" cy="154523"/>
          </a:xfrm>
          <a:prstGeom prst="rect">
            <a:avLst/>
          </a:prstGeom>
          <a:solidFill>
            <a:srgbClr val="24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ahoma" panose="020B0604030504040204" pitchFamily="34" charset="0"/>
            </a:endParaRP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4ABBF62-BB3A-9E4A-910C-CBAD377ADE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1484" y="2225911"/>
            <a:ext cx="5601354" cy="351129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79EA8-8F07-7A43-95F9-9E10C3AC66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C6A5F1C-8C4D-954C-82AF-72A87E0DC74A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3FB28-8368-E946-A92E-89D966A9BA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C60A-316E-AA44-95DB-0F8C6AFEB7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w/ photo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139935-D364-1F4D-9BC6-C9FA8F52AAA3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610196"/>
            <a:ext cx="0" cy="4247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BB5F2-EFF4-454A-B1A7-B0D3AC0C7DBC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191799C8-54D2-BE4F-A45D-BA3660BB692B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5C65C-12A1-9C4E-9C5B-706E2CD88A1F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392E9-47C7-AA46-85BC-AFBFAB7B936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3F63D37-F30A-6643-9AE2-8CC1CFA12D8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C3113EF-7CBF-5249-8F15-7559DD4A1BE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EDA4CE-DA08-3341-9E0D-293D8804F01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65254F-D533-E54B-95F0-F58A01ADC0EC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2A4B89A-3F3E-8446-8F3D-139BAF954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D8C592C1-AC0F-124E-BF6F-8804926EA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F5CC26FA-0CBD-1E4B-BE75-A2524B9670E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A36F89-0FDC-384B-A0AF-CF93602FD0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7CE6469D-E11B-6A40-82CF-3E441DAFF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010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334531-D38B-0D4C-9378-348640D372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53152" y="4703775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83661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64815" y="470360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65669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F2338980-117B-984E-B0FE-0801A7D47CD9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64F727B0-CB63-9A41-9043-DF78F1EA2ECC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9BD4C06-C478-C844-B62E-607C01ED8B3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667FA1CB-D7DB-9349-8346-112B152D561D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67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/ Photo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AF3955-3400-F24C-8DDD-9BC3E45743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776606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64816" y="2776606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79BA67B-D234-FC4D-8F4F-10F30271650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53152" y="858614"/>
            <a:ext cx="1866901" cy="1301578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64815" y="858614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ABFBB-4B31-994F-AD5D-56E7367347A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C380A57-CDDC-2744-96A0-16B297931798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64879-8072-2346-8EA3-55DA8DABFE3E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9BF31-D57D-A543-B954-97013B1D4AC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imeline Begi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0256A-4677-4849-8012-698122D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C146F-17AB-BB4B-829D-5E8112F0C8C2}"/>
              </a:ext>
            </a:extLst>
          </p:cNvPr>
          <p:cNvSpPr/>
          <p:nvPr userDrawn="1"/>
        </p:nvSpPr>
        <p:spPr>
          <a:xfrm>
            <a:off x="0" y="1301858"/>
            <a:ext cx="2433234" cy="9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2599679"/>
            <a:ext cx="0" cy="4258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9" y="278336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9" y="4696913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07980-3DBA-B942-AD90-280CD786ED20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4511EE13-1904-A746-974B-A91EA07A7087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21BE8-BD32-5342-80B3-2A73A51BA39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DFDBA-ED94-9C4C-945E-B1EBFB826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7E75AF-03A5-6749-9133-075E9A1CCC8E}"/>
              </a:ext>
            </a:extLst>
          </p:cNvPr>
          <p:cNvCxnSpPr/>
          <p:nvPr userDrawn="1"/>
        </p:nvCxnSpPr>
        <p:spPr>
          <a:xfrm>
            <a:off x="1878052" y="2599679"/>
            <a:ext cx="244148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16960-4137-EF43-963A-990267B5B73F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7B7A472-E8AB-C945-9C28-B53FBD901A58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C2546E82-7261-CF4A-9083-3CB79D259A7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54404" y="330409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E1015354-1F26-BC46-BFD4-E86B807A34E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193125E-BB35-FF40-BD1E-F6E93D99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408" y="1796948"/>
            <a:ext cx="9813582" cy="689613"/>
          </a:xfrm>
        </p:spPr>
        <p:txBody>
          <a:bodyPr/>
          <a:lstStyle>
            <a:lvl1pPr marL="0"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770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685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/>
          <p:nvPr userDrawn="1"/>
        </p:nvCxnSpPr>
        <p:spPr>
          <a:xfrm>
            <a:off x="4175035" y="5347788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4404" y="5222255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476E8FA-8EE2-5348-AFE7-1676A291CA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75085" y="4697092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sz="18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98D4A-1685-6443-9CC7-22DD63609E7B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189ACDB9-675C-1044-A6B0-395CAFE057C4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A5E4B-AAD1-9B4E-906F-17CD652030C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918C7-3A5B-D143-9F90-FE82C3437CA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4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28CDCD-1519-1045-B686-5132F548F3EE}"/>
              </a:ext>
            </a:extLst>
          </p:cNvPr>
          <p:cNvCxnSpPr>
            <a:cxnSpLocks/>
          </p:cNvCxnSpPr>
          <p:nvPr userDrawn="1"/>
        </p:nvCxnSpPr>
        <p:spPr>
          <a:xfrm>
            <a:off x="4308389" y="0"/>
            <a:ext cx="0" cy="53477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F7CEF9-A06E-EB4F-8269-42E11EB5A9CA}"/>
              </a:ext>
            </a:extLst>
          </p:cNvPr>
          <p:cNvCxnSpPr/>
          <p:nvPr userDrawn="1"/>
        </p:nvCxnSpPr>
        <p:spPr>
          <a:xfrm>
            <a:off x="4175035" y="3428025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B023E-8D37-3149-BE1C-CAD207CF5F16}"/>
              </a:ext>
            </a:extLst>
          </p:cNvPr>
          <p:cNvCxnSpPr>
            <a:cxnSpLocks/>
          </p:cNvCxnSpPr>
          <p:nvPr userDrawn="1"/>
        </p:nvCxnSpPr>
        <p:spPr>
          <a:xfrm>
            <a:off x="1880863" y="5347788"/>
            <a:ext cx="2441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66FBEA42-134F-E046-B205-95C3C131D7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54404" y="3308172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AA6C8AB8-E28A-3147-94FF-928FEFF71D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0863" y="5491459"/>
            <a:ext cx="2120631" cy="263525"/>
          </a:xfrm>
        </p:spPr>
        <p:txBody>
          <a:bodyPr/>
          <a:lstStyle>
            <a:lvl1pPr marL="0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BD3AA-2A41-1248-8768-748752CE1E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75086" y="2777150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2B9DE6E-B6E5-F546-A858-35AAF3B7D9E0}"/>
              </a:ext>
            </a:extLst>
          </p:cNvPr>
          <p:cNvCxnSpPr/>
          <p:nvPr userDrawn="1"/>
        </p:nvCxnSpPr>
        <p:spPr>
          <a:xfrm>
            <a:off x="4175039" y="1509402"/>
            <a:ext cx="2667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06F6698B-992A-2A4D-AC71-386D1BB781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54404" y="1377640"/>
            <a:ext cx="2120631" cy="263525"/>
          </a:xfrm>
        </p:spPr>
        <p:txBody>
          <a:bodyPr/>
          <a:lstStyle>
            <a:lvl1pPr algn="r"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ENTER DATE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8247D0-FCA1-A547-A615-834CB67655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75085" y="859158"/>
            <a:ext cx="3559175" cy="1301750"/>
          </a:xfrm>
        </p:spPr>
        <p:txBody>
          <a:bodyPr numCol="1"/>
          <a:lstStyle>
            <a:lvl1pPr marL="0" algn="l">
              <a:buFontTx/>
              <a:buNone/>
              <a:defRPr lang="en-US" b="0" i="0" smtClean="0">
                <a:effectLst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EDEE3-F8B2-FA4A-A24F-05F82B62111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A44D27BF-04F5-D545-BAAD-A4550D0AA083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874F-B3E6-DC4B-B2FA-E479595C624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936B2-8E51-214A-ADAC-F28ACCD7B380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3A127057-960C-4947-9399-F3084D7DDAA9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D446A-9A51-FF4F-8927-FF45BCE946A5}"/>
              </a:ext>
            </a:extLst>
          </p:cNvPr>
          <p:cNvSpPr txBox="1">
            <a:spLocks/>
          </p:cNvSpPr>
          <p:nvPr userDrawn="1"/>
        </p:nvSpPr>
        <p:spPr>
          <a:xfrm>
            <a:off x="622300" y="2721136"/>
            <a:ext cx="7359327" cy="1630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60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7147607F-9AB6-7445-A178-D78CB05848FD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790E51-5C69-9E41-B44C-AC5F8DCE84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algn="ctr">
              <a:buNone/>
              <a:defRPr sz="1050"/>
            </a:lvl1pPr>
          </a:lstStyle>
          <a:p>
            <a:r>
              <a:rPr lang="en-US" dirty="0"/>
              <a:t>Drag and Drop Icon – Red or Black Only</a:t>
            </a:r>
          </a:p>
        </p:txBody>
      </p:sp>
    </p:spTree>
    <p:extLst>
      <p:ext uri="{BB962C8B-B14F-4D97-AF65-F5344CB8AC3E}">
        <p14:creationId xmlns:p14="http://schemas.microsoft.com/office/powerpoint/2010/main" val="1968071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5D1591C4-2339-2148-8ECF-E0D643F599B2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635786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F07C3AD2-30FC-DF40-950D-E2ACE96B8AAB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258704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56BD-E5E3-F14C-9186-4B1EEE5C8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622300" y="4367596"/>
            <a:ext cx="7359327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0" dirty="0"/>
              <a:t>rtd-denver.com</a:t>
            </a:r>
          </a:p>
        </p:txBody>
      </p:sp>
    </p:spTree>
    <p:extLst>
      <p:ext uri="{BB962C8B-B14F-4D97-AF65-F5344CB8AC3E}">
        <p14:creationId xmlns:p14="http://schemas.microsoft.com/office/powerpoint/2010/main" val="2145192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We Make Lives Better Through Connections.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dirty="0">
                <a:solidFill>
                  <a:schemeClr val="tx1"/>
                </a:solidFill>
              </a:rPr>
              <a:t>rtd-denver.com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201DD-E525-984F-AF8F-FF24014B0F25}"/>
              </a:ext>
            </a:extLst>
          </p:cNvPr>
          <p:cNvSpPr/>
          <p:nvPr userDrawn="1"/>
        </p:nvSpPr>
        <p:spPr>
          <a:xfrm>
            <a:off x="740566" y="2928939"/>
            <a:ext cx="7088983" cy="135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1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mount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7213922-ED55-4E4E-BAC5-EC69CB18E86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17292" y="3626602"/>
            <a:ext cx="8067384" cy="33088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4AE2E5-C32B-D944-9516-2D76949B4BDA}"/>
              </a:ext>
            </a:extLst>
          </p:cNvPr>
          <p:cNvSpPr txBox="1">
            <a:spLocks/>
          </p:cNvSpPr>
          <p:nvPr userDrawn="1"/>
        </p:nvSpPr>
        <p:spPr>
          <a:xfrm>
            <a:off x="622300" y="993831"/>
            <a:ext cx="7359327" cy="1793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Thank you.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FB39D-1E76-A248-AC95-222F55FEAA33}"/>
              </a:ext>
            </a:extLst>
          </p:cNvPr>
          <p:cNvSpPr txBox="1">
            <a:spLocks/>
          </p:cNvSpPr>
          <p:nvPr userDrawn="1"/>
        </p:nvSpPr>
        <p:spPr>
          <a:xfrm>
            <a:off x="593671" y="6356350"/>
            <a:ext cx="3816119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1800" b="0" dirty="0">
                <a:solidFill>
                  <a:schemeClr val="tx1"/>
                </a:solidFill>
              </a:rPr>
              <a:t>rtd-denver.com</a:t>
            </a:r>
          </a:p>
        </p:txBody>
      </p:sp>
    </p:spTree>
    <p:extLst>
      <p:ext uri="{BB962C8B-B14F-4D97-AF65-F5344CB8AC3E}">
        <p14:creationId xmlns:p14="http://schemas.microsoft.com/office/powerpoint/2010/main" val="424487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BC60127-5DDC-4B41-840A-952A88F0F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770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 - no logo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1BD8177-8667-AF42-853E-0355A3D05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648130"/>
            <a:ext cx="1587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6D906E-A9E4-CF44-9A26-06A3035DDCB8}"/>
              </a:ext>
            </a:extLst>
          </p:cNvPr>
          <p:cNvSpPr txBox="1"/>
          <p:nvPr userDrawn="1"/>
        </p:nvSpPr>
        <p:spPr>
          <a:xfrm>
            <a:off x="2395934" y="995214"/>
            <a:ext cx="469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Make Lives Better</a:t>
            </a:r>
          </a:p>
          <a:p>
            <a:r>
              <a:rPr lang="en-US" sz="2800" b="1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Connections.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EDAE2-BFA3-C643-BBBA-15666AB0FD34}"/>
              </a:ext>
            </a:extLst>
          </p:cNvPr>
          <p:cNvSpPr/>
          <p:nvPr userDrawn="1"/>
        </p:nvSpPr>
        <p:spPr>
          <a:xfrm>
            <a:off x="2483642" y="2118391"/>
            <a:ext cx="3943135" cy="117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1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8BCF3350-A260-F740-B057-8D5EA753143C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White Only </a:t>
            </a:r>
          </a:p>
        </p:txBody>
      </p:sp>
    </p:spTree>
    <p:extLst>
      <p:ext uri="{BB962C8B-B14F-4D97-AF65-F5344CB8AC3E}">
        <p14:creationId xmlns:p14="http://schemas.microsoft.com/office/powerpoint/2010/main" val="51545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no logo - dark re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7359327" cy="2387600"/>
          </a:xfrm>
        </p:spPr>
        <p:txBody>
          <a:bodyPr anchor="b"/>
          <a:lstStyle>
            <a:lvl1pPr algn="l"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4531519"/>
            <a:ext cx="7359327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300" y="6356350"/>
            <a:ext cx="2743200" cy="365125"/>
          </a:xfrm>
        </p:spPr>
        <p:txBody>
          <a:bodyPr/>
          <a:lstStyle/>
          <a:p>
            <a:fld id="{E33B858C-C9F6-904F-A356-38449895C1F5}" type="datetime4">
              <a:rPr lang="en-US" smtClean="0"/>
              <a:t>June 23, 2026</a:t>
            </a:fld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F5A07F95-4566-AF41-88E6-14C0AFBA9D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300" y="647700"/>
            <a:ext cx="1587500" cy="15875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Tx/>
              <a:buNone/>
              <a:tabLst/>
              <a:defRPr sz="105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Drag and Drop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tabLst/>
              <a:defRPr/>
            </a:pPr>
            <a:r>
              <a:rPr lang="en-US" dirty="0"/>
              <a:t>Icon – Red Only </a:t>
            </a:r>
          </a:p>
        </p:txBody>
      </p:sp>
    </p:spTree>
    <p:extLst>
      <p:ext uri="{BB962C8B-B14F-4D97-AF65-F5344CB8AC3E}">
        <p14:creationId xmlns:p14="http://schemas.microsoft.com/office/powerpoint/2010/main" val="387323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E8B0D9-019B-D148-A4E8-5F13B25F5EC7}" type="datetime4">
              <a:rPr lang="en-US" smtClean="0"/>
              <a:t>June 23, 2026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Transportation District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3D05135-2B8F-5842-ADA1-E54D168629AE}" type="slidenum">
              <a:rPr lang="en-US" smtClean="0"/>
              <a:pPr/>
              <a:t>‹Nº›</a:t>
            </a:fld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5" r:id="rId3"/>
    <p:sldLayoutId id="2147483681" r:id="rId4"/>
    <p:sldLayoutId id="2147483699" r:id="rId5"/>
    <p:sldLayoutId id="2147483738" r:id="rId6"/>
    <p:sldLayoutId id="2147483736" r:id="rId7"/>
    <p:sldLayoutId id="2147483686" r:id="rId8"/>
    <p:sldLayoutId id="2147483732" r:id="rId9"/>
    <p:sldLayoutId id="2147483727" r:id="rId10"/>
    <p:sldLayoutId id="2147483728" r:id="rId11"/>
    <p:sldLayoutId id="2147483729" r:id="rId12"/>
    <p:sldLayoutId id="2147483709" r:id="rId13"/>
    <p:sldLayoutId id="2147483708" r:id="rId14"/>
    <p:sldLayoutId id="2147483712" r:id="rId15"/>
    <p:sldLayoutId id="2147483713" r:id="rId16"/>
    <p:sldLayoutId id="2147483715" r:id="rId17"/>
    <p:sldLayoutId id="2147483716" r:id="rId18"/>
    <p:sldLayoutId id="2147483711" r:id="rId19"/>
    <p:sldLayoutId id="2147483714" r:id="rId20"/>
    <p:sldLayoutId id="2147483717" r:id="rId21"/>
    <p:sldLayoutId id="2147483720" r:id="rId22"/>
    <p:sldLayoutId id="2147483737" r:id="rId23"/>
    <p:sldLayoutId id="2147483718" r:id="rId24"/>
    <p:sldLayoutId id="2147483710" r:id="rId25"/>
    <p:sldLayoutId id="2147483719" r:id="rId26"/>
    <p:sldLayoutId id="2147483721" r:id="rId27"/>
    <p:sldLayoutId id="2147483705" r:id="rId28"/>
    <p:sldLayoutId id="2147483679" r:id="rId29"/>
    <p:sldLayoutId id="2147483706" r:id="rId30"/>
    <p:sldLayoutId id="2147483680" r:id="rId31"/>
    <p:sldLayoutId id="2147483733" r:id="rId32"/>
    <p:sldLayoutId id="2147483726" r:id="rId33"/>
    <p:sldLayoutId id="2147483722" r:id="rId34"/>
    <p:sldLayoutId id="2147483723" r:id="rId35"/>
    <p:sldLayoutId id="2147483682" r:id="rId36"/>
    <p:sldLayoutId id="2147483684" r:id="rId37"/>
    <p:sldLayoutId id="2147483691" r:id="rId38"/>
    <p:sldLayoutId id="2147483725" r:id="rId39"/>
    <p:sldLayoutId id="2147483689" r:id="rId40"/>
    <p:sldLayoutId id="2147483692" r:id="rId41"/>
    <p:sldLayoutId id="2147483690" r:id="rId42"/>
    <p:sldLayoutId id="2147483694" r:id="rId43"/>
    <p:sldLayoutId id="2147483683" r:id="rId44"/>
    <p:sldLayoutId id="2147483695" r:id="rId45"/>
    <p:sldLayoutId id="2147483696" r:id="rId46"/>
    <p:sldLayoutId id="2147483697" r:id="rId47"/>
    <p:sldLayoutId id="2147483698" r:id="rId48"/>
    <p:sldLayoutId id="2147483701" r:id="rId49"/>
    <p:sldLayoutId id="2147483731" r:id="rId50"/>
    <p:sldLayoutId id="2147483702" r:id="rId51"/>
    <p:sldLayoutId id="2147483734" r:id="rId52"/>
    <p:sldLayoutId id="2147483730" r:id="rId53"/>
    <p:sldLayoutId id="2147483704" r:id="rId5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Wingdings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▸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System Font Regular"/>
        <a:buChar char="□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50000"/>
        <a:buFont typeface="Courier New" panose="02070309020205020404" pitchFamily="49" charset="0"/>
        <a:buChar char="o"/>
        <a:defRPr sz="14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7F_F893FCBE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82_29CA08C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9.jpeg"/><Relationship Id="rId5" Type="http://schemas.openxmlformats.org/officeDocument/2006/relationships/image" Target="../media/image26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3E_CDAB29D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1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4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983_7B3DC93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3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5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6.png"/><Relationship Id="rId4" Type="http://schemas.openxmlformats.org/officeDocument/2006/relationships/image" Target="../media/image4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4.svg"/><Relationship Id="rId5" Type="http://schemas.openxmlformats.org/officeDocument/2006/relationships/image" Target="../media/image53.svg"/><Relationship Id="rId4" Type="http://schemas.openxmlformats.org/officeDocument/2006/relationships/image" Target="../media/image5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svg"/><Relationship Id="rId5" Type="http://schemas.openxmlformats.org/officeDocument/2006/relationships/image" Target="../media/image32.svg"/><Relationship Id="rId4" Type="http://schemas.openxmlformats.org/officeDocument/2006/relationships/image" Target="../media/image31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6BD3-ECD9-014F-845C-5E59A4D07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619" y="2440999"/>
            <a:ext cx="10797435" cy="2221369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tabLst>
                <a:tab pos="4170363" algn="l"/>
              </a:tabLst>
            </a:pPr>
            <a:r>
              <a:rPr lang="es-MX" sz="3400" dirty="0">
                <a:solidFill>
                  <a:srgbClr val="41C1EF"/>
                </a:solidFill>
              </a:rPr>
              <a:t>Septiembre de 2026</a:t>
            </a:r>
            <a:r>
              <a:rPr lang="es-MX" dirty="0"/>
              <a:t> </a:t>
            </a:r>
            <a:br>
              <a:rPr lang="es-MX" dirty="0"/>
            </a:br>
            <a:r>
              <a:rPr lang="es-MX" sz="5400" dirty="0">
                <a:solidFill>
                  <a:srgbClr val="002F87"/>
                </a:solidFill>
              </a:rPr>
              <a:t>Cambios de servicio propuestos</a:t>
            </a:r>
          </a:p>
        </p:txBody>
      </p:sp>
    </p:spTree>
    <p:extLst>
      <p:ext uri="{BB962C8B-B14F-4D97-AF65-F5344CB8AC3E}">
        <p14:creationId xmlns:p14="http://schemas.microsoft.com/office/powerpoint/2010/main" val="493068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15520-F7B6-3F3C-1133-5FC83531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986-F365-A486-FBC1-F6536B74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Horarios de autobuses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065552-580F-C7A5-621F-88B4EBCAB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64048"/>
              </p:ext>
            </p:extLst>
          </p:nvPr>
        </p:nvGraphicFramePr>
        <p:xfrm>
          <a:off x="63500" y="1531938"/>
          <a:ext cx="11649900" cy="377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318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000734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7296848">
                  <a:extLst>
                    <a:ext uri="{9D8B030D-6E8A-4147-A177-3AD203B41FA5}">
                      <a16:colId xmlns:a16="http://schemas.microsoft.com/office/drawing/2014/main" val="1495639799"/>
                    </a:ext>
                  </a:extLst>
                </a:gridCol>
              </a:tblGrid>
              <a:tr h="63185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600" dirty="0">
                          <a:latin typeface="Tahoma"/>
                          <a:ea typeface="Tahoma"/>
                          <a:cs typeface="Tahoma"/>
                        </a:rPr>
                        <a:t>Descripción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1st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4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49655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latin typeface="Tahoma"/>
                          <a:ea typeface="Tahoma"/>
                          <a:cs typeface="Tahoma"/>
                        </a:rPr>
                        <a:t>Mississippi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4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09002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14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latin typeface="Tahoma"/>
                          <a:ea typeface="Tahoma"/>
                          <a:cs typeface="Tahoma"/>
                        </a:rPr>
                        <a:t>West Florida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2625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37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Smith Road Industrial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Desplazar los viajes en dirección oeste para lograr un mejor espaciamiento sin alterar los niveles de servicio.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30739"/>
                  </a:ext>
                </a:extLst>
              </a:tr>
              <a:tr h="3862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105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Havana Street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100"/>
                        </a:lnSpc>
                        <a:buNone/>
                      </a:pPr>
                      <a:r>
                        <a:rPr lang="es-MX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44" marR="84944" marT="42472" marB="42472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3961"/>
                  </a:ext>
                </a:extLst>
              </a:tr>
              <a:tr h="358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153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latin typeface="Tahoma"/>
                          <a:ea typeface="Tahoma"/>
                          <a:cs typeface="Tahoma"/>
                        </a:rPr>
                        <a:t>Chambers Road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94393"/>
                  </a:ext>
                </a:extLst>
              </a:tr>
              <a:tr h="6148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204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>
                          <a:latin typeface="Tahoma"/>
                          <a:ea typeface="Tahoma"/>
                          <a:cs typeface="Tahoma"/>
                        </a:rPr>
                        <a:t>Table Mesa / Moorhead / North 19th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Ajustar los tiempos de recorrido en dirección norte entre las 7:00 a. m. y las 10:00 a. m. 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03461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406A24E-AAB6-021E-72F6-11FB7BD43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36462"/>
            <a:ext cx="7096539" cy="1368025"/>
            <a:chOff x="836249" y="4597299"/>
            <a:chExt cx="6008914" cy="13851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F6B78E-8F38-2DF5-527E-3E5F298AE5A7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214F06A-367A-8118-B4D3-3510F922CBE7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597299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341E8705-52FE-04F8-56AC-C51410C2AB8B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963191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824C9B98-7FB1-E3C2-1D49-B97F826D3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36CC0B-152C-B168-24D1-E4C59ED4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223B1E13-43E9-4BF5-EF7A-F431BBA85F6B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10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8582498-0449-1527-B0D4-2A9430B72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4480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02590-A07B-C383-0E30-B8B885996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6B9E-095E-4F0A-C781-E0440D12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Horarios de autobuses (cont.)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E41046-05C9-F825-46B6-0BCAAE62E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60528"/>
              </p:ext>
            </p:extLst>
          </p:nvPr>
        </p:nvGraphicFramePr>
        <p:xfrm>
          <a:off x="57599" y="1477323"/>
          <a:ext cx="11876544" cy="361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42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903220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6766882">
                  <a:extLst>
                    <a:ext uri="{9D8B030D-6E8A-4147-A177-3AD203B41FA5}">
                      <a16:colId xmlns:a16="http://schemas.microsoft.com/office/drawing/2014/main" val="16556254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206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Conestoga / Arapahoe /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Fairview High School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Ajustar la salida de las 7:57 a. m. en dirección sur desde Conestoga/Arapahoe a las 7:48 a. m.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226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323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Tahoma"/>
                          <a:ea typeface="Tahoma"/>
                          <a:cs typeface="Tahoma"/>
                        </a:rPr>
                        <a:t>Skyline Crosstown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/>
                        <a:t>Cambiar el horario del viaje de las 5:52 p. m. de lunes a viernes, en dirección este, desde Bent/Dry Creek, a las 6 p. m.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12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AB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Tahoma"/>
                          <a:ea typeface="Tahoma"/>
                          <a:cs typeface="Tahoma"/>
                        </a:rPr>
                        <a:t>Aeropuerto a Boulder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/>
                        <a:t>Ajustar los horarios para que los viajes sigan un patrón constante de 30 minutos, como en la carátula de un reloj (:00 y :30), entre la US 36 y el Park-n-Ride de Table Mesa y el Aeropuerto Internacional de Denver.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81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GRATIS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Tahoma"/>
                          <a:ea typeface="Tahoma"/>
                          <a:cs typeface="Tahoma"/>
                        </a:rPr>
                        <a:t>16th Street FreeRide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/>
                        <a:t>Ajustes pequeños en los horarios del servicio de fin de semana.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645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LD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Tahoma"/>
                          <a:ea typeface="Tahoma"/>
                          <a:cs typeface="Tahoma"/>
                        </a:rPr>
                        <a:t>Longmont / Denver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/>
                        <a:t>Cambiar la salida de las 5:30 p. m. de Union Station a las 5:40 p. m.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6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LX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>
                          <a:latin typeface="Tahoma"/>
                          <a:ea typeface="Tahoma"/>
                          <a:cs typeface="Tahoma"/>
                        </a:rPr>
                        <a:t>Longmont / Denver Express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/>
                        <a:t>Cambiar la salida de las 4:06 p. m. de Union Station a las 4:20 p. m.</a:t>
                      </a:r>
                    </a:p>
                  </a:txBody>
                  <a:tcPr marL="84956" marR="84956" marT="42478" marB="424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2865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22F12-4C1D-E934-3914-6160B3E4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16857"/>
            <a:ext cx="7096539" cy="1387638"/>
            <a:chOff x="836249" y="4577442"/>
            <a:chExt cx="6008914" cy="14049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493E5E-8AE7-1C38-B6F7-F34FE346BCED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66A5769-753C-2328-1A9A-2087A353777F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577442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4FD4D903-C6E5-0D39-EF7A-7222B576422B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943337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A1A48F95-7353-0CA1-2EBA-377D397B7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CDE427-B9D3-57C0-2C24-F7E99378E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C4EE6262-F502-AB37-3E16-9EAD33AA600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11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F6D9F54E-1212-D620-B37A-05AA8CA8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58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5A7D8-8F12-1611-94BA-FCDE4287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EC58767-4900-4C68-2FAD-324D290B0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49" y="391266"/>
            <a:ext cx="1575320" cy="1575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5404E1-F3F1-135E-2637-B510ACD6A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49" y="2856594"/>
            <a:ext cx="10872243" cy="2150836"/>
          </a:xfrm>
        </p:spPr>
        <p:txBody>
          <a:bodyPr>
            <a:normAutofit/>
          </a:bodyPr>
          <a:lstStyle/>
          <a:p>
            <a:r>
              <a:rPr lang="es-MX" dirty="0"/>
              <a:t>Aumento del servicio</a:t>
            </a:r>
          </a:p>
        </p:txBody>
      </p:sp>
    </p:spTree>
    <p:extLst>
      <p:ext uri="{BB962C8B-B14F-4D97-AF65-F5344CB8AC3E}">
        <p14:creationId xmlns:p14="http://schemas.microsoft.com/office/powerpoint/2010/main" val="17698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1273-B7F6-6412-06A2-99035D5FB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582E-2116-F0BC-9E38-047D8AB3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Aumento del servicio de trenes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73D648-E04C-A109-BFE9-DD89EBC80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19172"/>
              </p:ext>
            </p:extLst>
          </p:nvPr>
        </p:nvGraphicFramePr>
        <p:xfrm>
          <a:off x="310929" y="1796948"/>
          <a:ext cx="7653497" cy="154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27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1911382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4690588">
                  <a:extLst>
                    <a:ext uri="{9D8B030D-6E8A-4147-A177-3AD203B41FA5}">
                      <a16:colId xmlns:a16="http://schemas.microsoft.com/office/drawing/2014/main" val="321623886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C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2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Denver Union Station a estación Mineral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Restablecer de manera permanente la línea C una vez que haya terminado el proyecto de reconstrucción de las vías férreas del centro de la ciudad.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496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B78F23F1-1A5A-BBE8-6D84-EF91A26C1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26937"/>
            <a:ext cx="7096539" cy="1377550"/>
            <a:chOff x="836249" y="4587655"/>
            <a:chExt cx="6008914" cy="1394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6AC929-0ADC-F241-520E-81577BFA0BAF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FEEC647-427B-A3BE-C053-D14ED74359AA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587655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54AAAA80-D84F-30C7-8E9C-5A0D1723A3E1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953547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7B58CD5E-A1F5-708D-CED1-4364213CD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BC41C2-1C7D-C7D7-368D-00F1785C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0766287A-4B60-33B4-E709-C061F4BD201F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13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8A8E287-5A63-2893-A8DF-06EE6E150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0D0E8C-9C50-13AF-6E22-4FC553A90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" r="56"/>
          <a:stretch>
            <a:fillRect/>
          </a:stretch>
        </p:blipFill>
        <p:spPr>
          <a:xfrm>
            <a:off x="8415528" y="1294338"/>
            <a:ext cx="3776472" cy="38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063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A7BD-9374-0831-3CA8-ECD6C282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AE3BD-E3CC-98F7-56CF-6ADC75B9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Aumentos de servicio propuestos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BBF334-7ECD-13BC-3D09-49891EEEF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80945"/>
              </p:ext>
            </p:extLst>
          </p:nvPr>
        </p:nvGraphicFramePr>
        <p:xfrm>
          <a:off x="73743" y="1536677"/>
          <a:ext cx="11610589" cy="245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421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415122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7233046">
                  <a:extLst>
                    <a:ext uri="{9D8B030D-6E8A-4147-A177-3AD203B41FA5}">
                      <a16:colId xmlns:a16="http://schemas.microsoft.com/office/drawing/2014/main" val="324795381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72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72nd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Ampliar la ruta hasta el Centro de Transbordo de Clear Creek Crossing en Wheat Ridge por 58th Ave.; agregar cinco viajes por las mañanas de lunes a viernes.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613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Aeropuerto Internacional de Denver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 Longmont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La nueva ruta ofrecería servicio cada hora de 6 a. m. a 10 p. m. todos los días, con un recorrido desde 8th Ave. y Coffman St. hasta la US 287, con paradas en Niwot Park-n-Ride y Lafayette Park-n-Ride, pasando por la E-470 hasta el Aeropuerto Internacional de Denver.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974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8E2EEE-43F4-10D5-8482-5503366D7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08554"/>
            <a:ext cx="6008914" cy="1064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670D-2BBE-8D29-18F5-2FDF404537D9}"/>
              </a:ext>
            </a:extLst>
          </p:cNvPr>
          <p:cNvSpPr txBox="1">
            <a:spLocks/>
          </p:cNvSpPr>
          <p:nvPr/>
        </p:nvSpPr>
        <p:spPr>
          <a:xfrm>
            <a:off x="1272875" y="5244634"/>
            <a:ext cx="3817635" cy="53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MX" sz="1800" dirty="0"/>
              <a:t>Aumento del servicio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8B6722C6-5BEF-0B27-A2A3-75B14FF67A9F}"/>
              </a:ext>
            </a:extLst>
          </p:cNvPr>
          <p:cNvSpPr txBox="1">
            <a:spLocks/>
          </p:cNvSpPr>
          <p:nvPr/>
        </p:nvSpPr>
        <p:spPr>
          <a:xfrm>
            <a:off x="1258355" y="5670090"/>
            <a:ext cx="4195388" cy="851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/>
              <a:t>Aumentos de la frecuencia, los viajes, la duración del servicio o el horario de funcionamiento.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61558F1-C998-3F73-4866-285E2975A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567" y="5305689"/>
            <a:ext cx="851421" cy="8514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64504A-F556-800C-6207-124866A7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8236" y="5837608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B866E96F-DF94-BE05-7F55-5FF211563694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14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5863F680-1F96-E558-4DBB-F133A8947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5466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BABD-1813-09BC-9FF2-50CF2F65E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8A22-D930-65AF-8780-D2625889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Aumentos propuestos del servicio FlexRide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485B5F-EB49-D6DD-7E2E-8BD0806AA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88062"/>
              </p:ext>
            </p:extLst>
          </p:nvPr>
        </p:nvGraphicFramePr>
        <p:xfrm>
          <a:off x="81680" y="1465239"/>
          <a:ext cx="6308930" cy="327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757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1353000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4025173">
                  <a:extLst>
                    <a:ext uri="{9D8B030D-6E8A-4147-A177-3AD203B41FA5}">
                      <a16:colId xmlns:a16="http://schemas.microsoft.com/office/drawing/2014/main" val="3247953810"/>
                    </a:ext>
                  </a:extLst>
                </a:gridCol>
              </a:tblGrid>
              <a:tr h="28192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143070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BMFX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Broomfield FlexRide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Ampliar el horario de servicio entre semana hasta las 9 p. m., con un vehículo adicional durante las horas pico de la mañana y la tarde. Agregar un segundo vehículo durante las horas pico del sábado. Implementar el servicio los domingos de 9 a. m. a 4 p. m.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4795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ILFX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Interlocken / Westmoor FlexRide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Ampliar el horario de servicio entre semana hasta las 9 p. m.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441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73C0044-E376-B90F-8C2A-CF14AAB8D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08554"/>
            <a:ext cx="6008914" cy="10644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994E01-963D-A582-C9BF-25D23FCCCC2F}"/>
              </a:ext>
            </a:extLst>
          </p:cNvPr>
          <p:cNvSpPr txBox="1">
            <a:spLocks/>
          </p:cNvSpPr>
          <p:nvPr/>
        </p:nvSpPr>
        <p:spPr>
          <a:xfrm>
            <a:off x="1272875" y="5244634"/>
            <a:ext cx="3817635" cy="531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MX" sz="1800" dirty="0"/>
              <a:t>Aumento del servicio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464351BF-B07F-E32C-5162-A0610632330C}"/>
              </a:ext>
            </a:extLst>
          </p:cNvPr>
          <p:cNvSpPr txBox="1">
            <a:spLocks/>
          </p:cNvSpPr>
          <p:nvPr/>
        </p:nvSpPr>
        <p:spPr>
          <a:xfrm>
            <a:off x="1258355" y="5670090"/>
            <a:ext cx="4195388" cy="8514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/>
              <a:t>Aumentos de la frecuencia, los viajes, la duración del servicio o el horario de funcionamiento.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55787AA-A6DC-CC3F-FCE3-6BD2F9D97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567" y="5305689"/>
            <a:ext cx="851421" cy="8514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2A1329-9C96-D54A-6AD9-0EE0DBDAB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8236" y="5837608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E9D01872-54D2-0DA3-82FE-56F82159FC5A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15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977A6DAA-8851-8BA3-0D76-9ED89AB76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A726712-3678-10F9-8F40-C4F09DC3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460" y="1129558"/>
            <a:ext cx="5533540" cy="36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47E20-EF84-76FF-C7E3-6E85F425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BE0440-8389-BDB9-A51C-F6D5F652F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49" y="391266"/>
            <a:ext cx="1575320" cy="1575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B71878-CC7F-0FFE-C941-A651A68AC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49" y="2856594"/>
            <a:ext cx="10872243" cy="2150836"/>
          </a:xfrm>
        </p:spPr>
        <p:txBody>
          <a:bodyPr>
            <a:normAutofit/>
          </a:bodyPr>
          <a:lstStyle/>
          <a:p>
            <a:r>
              <a:rPr lang="es-MX" dirty="0"/>
              <a:t>Ajuste de rutas</a:t>
            </a:r>
          </a:p>
        </p:txBody>
      </p:sp>
    </p:spTree>
    <p:extLst>
      <p:ext uri="{BB962C8B-B14F-4D97-AF65-F5344CB8AC3E}">
        <p14:creationId xmlns:p14="http://schemas.microsoft.com/office/powerpoint/2010/main" val="362795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AF5F0-AEF0-D44B-D51D-D8B1DFD3F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A11ED7B-5A55-84F2-42F5-870E6202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128820"/>
            <a:ext cx="6998329" cy="1208552"/>
            <a:chOff x="-167332" y="4950892"/>
            <a:chExt cx="6000241" cy="1208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727263-49E1-EC52-F871-EC11905D20E3}"/>
                </a:ext>
              </a:extLst>
            </p:cNvPr>
            <p:cNvSpPr/>
            <p:nvPr/>
          </p:nvSpPr>
          <p:spPr>
            <a:xfrm>
              <a:off x="-167332" y="5039826"/>
              <a:ext cx="6000241" cy="10189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82B6D0C-12FA-4ABE-B796-F55439CE451D}"/>
                </a:ext>
              </a:extLst>
            </p:cNvPr>
            <p:cNvSpPr txBox="1">
              <a:spLocks/>
            </p:cNvSpPr>
            <p:nvPr/>
          </p:nvSpPr>
          <p:spPr>
            <a:xfrm>
              <a:off x="914441" y="4950892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rutas</a:t>
              </a: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BA04B6D4-F82B-A89F-96FE-BEE6E92D4464}"/>
                </a:ext>
              </a:extLst>
            </p:cNvPr>
            <p:cNvSpPr txBox="1">
              <a:spLocks/>
            </p:cNvSpPr>
            <p:nvPr/>
          </p:nvSpPr>
          <p:spPr>
            <a:xfrm>
              <a:off x="914433" y="5308023"/>
              <a:ext cx="4741887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Desviaciones o cambios en las rutas o paradas para optimizar la eficiencia, mejorar la accesibilidad, responder a los cambios en los patrones de viaje o facilitar los proyectos de mantenimiento.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D090FB-EE5C-517E-9C4C-C9B93DAB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de rutas propuestos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4B45DB3-3E51-8A7D-31D5-531FC5162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28089"/>
              </p:ext>
            </p:extLst>
          </p:nvPr>
        </p:nvGraphicFramePr>
        <p:xfrm>
          <a:off x="447745" y="1468023"/>
          <a:ext cx="5367839" cy="300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567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1208819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3253453">
                  <a:extLst>
                    <a:ext uri="{9D8B030D-6E8A-4147-A177-3AD203B41FA5}">
                      <a16:colId xmlns:a16="http://schemas.microsoft.com/office/drawing/2014/main" val="131088892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10th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Modificación para dar servicio a las paradas “Z” en el centro de Denver y traslado a la puerta 8 de Union Station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East 12th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Desviación del servicio hacia la estación Decatur•Federal como terminal occidental por Auraria Pkwy., West Colfax Ave. y Federal Blvd.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656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58143BB-3BF8-D56A-3C1E-66C0F493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70898"/>
            <a:ext cx="851421" cy="851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B817C3-4C9E-04C6-5E09-D21113DFB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D84DFA03-F757-BD09-0E16-7A1EE1D00E57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17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D6B3BE5-44DD-697B-DFF3-37352E88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1190125-BAAD-7A97-FC35-A91B05F41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428" y="1197864"/>
            <a:ext cx="5719572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B1E43-2FA5-10E2-4A09-2E85B759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C90935-56AC-5E6D-CDAE-419BB47EE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" y="5536216"/>
            <a:ext cx="7106970" cy="1172340"/>
            <a:chOff x="-167332" y="4987104"/>
            <a:chExt cx="6000241" cy="11723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74D0E2-6A19-85F0-556F-1AC9B33C684B}"/>
                </a:ext>
              </a:extLst>
            </p:cNvPr>
            <p:cNvSpPr/>
            <p:nvPr/>
          </p:nvSpPr>
          <p:spPr>
            <a:xfrm>
              <a:off x="-167332" y="5039826"/>
              <a:ext cx="6000241" cy="10189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407688C3-9FD2-5BA6-9D0D-81A0B5E94CFB}"/>
                </a:ext>
              </a:extLst>
            </p:cNvPr>
            <p:cNvSpPr txBox="1">
              <a:spLocks/>
            </p:cNvSpPr>
            <p:nvPr/>
          </p:nvSpPr>
          <p:spPr>
            <a:xfrm>
              <a:off x="848678" y="4987104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rutas</a:t>
              </a: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73DF0356-EBF6-5D3C-1797-EFF6887A581D}"/>
                </a:ext>
              </a:extLst>
            </p:cNvPr>
            <p:cNvSpPr txBox="1">
              <a:spLocks/>
            </p:cNvSpPr>
            <p:nvPr/>
          </p:nvSpPr>
          <p:spPr>
            <a:xfrm>
              <a:off x="848682" y="5308023"/>
              <a:ext cx="4741887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Desviaciones o cambios en las rutas o paradas para optimizar la eficiencia, mejorar la accesibilidad, responder a los cambios en los patrones de viaje o facilitar los proyectos de mantenimiento.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9CBF53-8C69-F65F-0098-2B205109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propuestos en las rutas de Colfax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B6CA0A-FE4E-EF5E-915F-69CD26F18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59" y="5678304"/>
            <a:ext cx="851421" cy="851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CC861D7-ABA0-072F-F03C-C879F83D9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45C3D8CE-4491-492A-AE56-7E624B4AFDE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18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DB03D43-AC61-44EF-AAE4-872EEB3E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3E6B5F-C352-4BA3-58F7-D0EF4323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72042"/>
              </p:ext>
            </p:extLst>
          </p:nvPr>
        </p:nvGraphicFramePr>
        <p:xfrm>
          <a:off x="447744" y="1468023"/>
          <a:ext cx="6128547" cy="355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001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1195332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4023214">
                  <a:extLst>
                    <a:ext uri="{9D8B030D-6E8A-4147-A177-3AD203B41FA5}">
                      <a16:colId xmlns:a16="http://schemas.microsoft.com/office/drawing/2014/main" val="131088892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East Colfax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Implementar la circulación por carril exclusivo a lo largo de Colfax Ave., entre Broadway y Colorado Blvd., y suspender el tramo occidental de la ruta que da servicio a la estación Decatur•Federal.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15L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East Colfax Limited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Desviar el servicio hacia Union Station mientras se implementa la circulación por carril exclusivo a lo largo de Colfax Avenue, entre Broadway y Colorado Blvd.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6562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3F0482F0-29A7-172A-E0FF-4CD55679E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>
            <a:fillRect/>
          </a:stretch>
        </p:blipFill>
        <p:spPr bwMode="auto">
          <a:xfrm>
            <a:off x="6865013" y="1359284"/>
            <a:ext cx="5326987" cy="35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6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02B9D-2CC9-5393-BD6B-722A851A0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CD2370-4B1B-3ED7-7715-3147CFACA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165032"/>
            <a:ext cx="6984624" cy="1172340"/>
            <a:chOff x="-167332" y="4987104"/>
            <a:chExt cx="6000241" cy="11723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C7FEBF-D7E7-DE84-63EB-8FD131B46807}"/>
                </a:ext>
              </a:extLst>
            </p:cNvPr>
            <p:cNvSpPr/>
            <p:nvPr/>
          </p:nvSpPr>
          <p:spPr>
            <a:xfrm>
              <a:off x="-167332" y="5039826"/>
              <a:ext cx="6000241" cy="10189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387A4F1-26FF-F259-9C70-BAF1E18379DA}"/>
                </a:ext>
              </a:extLst>
            </p:cNvPr>
            <p:cNvSpPr txBox="1">
              <a:spLocks/>
            </p:cNvSpPr>
            <p:nvPr/>
          </p:nvSpPr>
          <p:spPr>
            <a:xfrm>
              <a:off x="970576" y="4987104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rutas</a:t>
              </a: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6072B82B-4D04-CA43-BC0A-E5356F930BEA}"/>
                </a:ext>
              </a:extLst>
            </p:cNvPr>
            <p:cNvSpPr txBox="1">
              <a:spLocks/>
            </p:cNvSpPr>
            <p:nvPr/>
          </p:nvSpPr>
          <p:spPr>
            <a:xfrm>
              <a:off x="970576" y="5308023"/>
              <a:ext cx="4741887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Desviaciones o cambios en las rutas o paradas para optimizar la eficiencia, mejorar la accesibilidad, responder a los cambios en los patrones de viaje o facilitar los proyectos de mantenimiento.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0476A9-589B-BD93-22C1-7E7329E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propuestos en las rutas de autobús  </a:t>
            </a:r>
          </a:p>
        </p:txBody>
      </p:sp>
      <p:pic>
        <p:nvPicPr>
          <p:cNvPr id="4" name="Graphic 3" descr="Route (Two Pins With A Path) with solid fill">
            <a:extLst>
              <a:ext uri="{FF2B5EF4-FFF2-40B4-BE49-F238E27FC236}">
                <a16:creationId xmlns:a16="http://schemas.microsoft.com/office/drawing/2014/main" id="{5BF9115C-BE12-7478-73EA-C267E4D7DD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70898"/>
            <a:ext cx="851421" cy="851421"/>
          </a:xfrm>
          <a:prstGeom prst="rect">
            <a:avLst/>
          </a:prstGeom>
        </p:spPr>
      </p:pic>
      <p:grpSp>
        <p:nvGrpSpPr>
          <p:cNvPr id="9" name="Group 8" descr="RTD logo">
            <a:extLst>
              <a:ext uri="{FF2B5EF4-FFF2-40B4-BE49-F238E27FC236}">
                <a16:creationId xmlns:a16="http://schemas.microsoft.com/office/drawing/2014/main" id="{76EE795F-9C1A-47FC-C7AB-96DC6A511759}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50A7E3F5-1EF2-CCDA-E6FB-1E4E683B6D28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19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BF49572-DFA3-41EF-518B-995FC7B7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D57F7EC-A2B0-23ED-FCF3-4701584B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82018"/>
              </p:ext>
            </p:extLst>
          </p:nvPr>
        </p:nvGraphicFramePr>
        <p:xfrm>
          <a:off x="447745" y="1468023"/>
          <a:ext cx="11473912" cy="344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36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2142319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8187857">
                  <a:extLst>
                    <a:ext uri="{9D8B030D-6E8A-4147-A177-3AD203B41FA5}">
                      <a16:colId xmlns:a16="http://schemas.microsoft.com/office/drawing/2014/main" val="131088892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20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20th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Dividir la Ruta 20 actual en la Ruta 20 y la Ruta 23, de modo que la Ruta 20 cubra la parte oriental del recorrido y termine en la estación Decatur•Federal.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2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23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20th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Dividir la Ruta 20 actual en la Ruta 20 y la Ruta 23, de modo que la Ruta 23 recorra la parte occidental de la Ruta 20 a lo largo de 20th Ave. y termine en Union Station.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9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32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32nd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Trasladar la terminal occidental desde la estación Olde Town Arvada hasta el Centro de Transbordo de Clear Creek Crossing en Wheat Ridge por 32nd Avenue.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38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52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52nd Avenue / South Bannock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Redireccionar para dar servicio a Ralston Rd./64th Ave.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05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8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dirty="0"/>
              <a:t>Panorama general</a:t>
            </a:r>
          </a:p>
        </p:txBody>
      </p:sp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2B3BF34E-4467-F948-BB28-9013EDBE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1514"/>
              </p:ext>
            </p:extLst>
          </p:nvPr>
        </p:nvGraphicFramePr>
        <p:xfrm>
          <a:off x="482600" y="3617508"/>
          <a:ext cx="1106170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26">
                  <a:extLst>
                    <a:ext uri="{9D8B030D-6E8A-4147-A177-3AD203B41FA5}">
                      <a16:colId xmlns:a16="http://schemas.microsoft.com/office/drawing/2014/main" val="360962184"/>
                    </a:ext>
                  </a:extLst>
                </a:gridCol>
                <a:gridCol w="2765426">
                  <a:extLst>
                    <a:ext uri="{9D8B030D-6E8A-4147-A177-3AD203B41FA5}">
                      <a16:colId xmlns:a16="http://schemas.microsoft.com/office/drawing/2014/main" val="3036085343"/>
                    </a:ext>
                  </a:extLst>
                </a:gridCol>
                <a:gridCol w="2765426">
                  <a:extLst>
                    <a:ext uri="{9D8B030D-6E8A-4147-A177-3AD203B41FA5}">
                      <a16:colId xmlns:a16="http://schemas.microsoft.com/office/drawing/2014/main" val="1717010929"/>
                    </a:ext>
                  </a:extLst>
                </a:gridCol>
                <a:gridCol w="2765426">
                  <a:extLst>
                    <a:ext uri="{9D8B030D-6E8A-4147-A177-3AD203B41FA5}">
                      <a16:colId xmlns:a16="http://schemas.microsoft.com/office/drawing/2014/main" val="943602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rgbClr val="00948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¿Qué son los cambios de servicio?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00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Cambios propuestos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rgbClr val="002F8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Comentarios y opiniones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Calendario y próximos pasos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758328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5C25EFA4-B283-7A06-B089-20FA2604E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183" y="2434944"/>
            <a:ext cx="1050339" cy="1050339"/>
          </a:xfrm>
          <a:prstGeom prst="ellipse">
            <a:avLst/>
          </a:prstGeom>
          <a:solidFill>
            <a:srgbClr val="009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87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6EA193-727B-464B-AA09-8C11206C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8005" y="2434944"/>
            <a:ext cx="1050339" cy="10503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87"/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D17C9E3F-3829-D544-7741-188F9AEBE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1027" y="2570794"/>
            <a:ext cx="774318" cy="77431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E246D6E-CFEA-ACEA-3662-0387892E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69427" y="2434944"/>
            <a:ext cx="1050339" cy="1050339"/>
          </a:xfrm>
          <a:prstGeom prst="ellipse">
            <a:avLst/>
          </a:prstGeom>
          <a:solidFill>
            <a:srgbClr val="002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44D5DCC-C72F-F2D2-D108-35797BDFA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2751" y="2570794"/>
            <a:ext cx="803689" cy="803689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4486D53-05EA-E8C1-76D0-649E066D3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87026" y="2440607"/>
            <a:ext cx="1050339" cy="1050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87"/>
              </a:solidFill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7CC70F3B-78D0-36B7-E705-D81D7484D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2143" y="2550061"/>
            <a:ext cx="820104" cy="8201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4A5AFB-E68A-AC0D-8218-C13A514FD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52350"/>
            <a:ext cx="3822217" cy="870828"/>
            <a:chOff x="8078236" y="5717331"/>
            <a:chExt cx="3822217" cy="870828"/>
          </a:xfrm>
        </p:grpSpPr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8C736A3E-C965-84D2-9487-31F774B2E2AD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D8F2496-63B0-2334-4790-E2D4FB3F4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4" name="Graphic 3" descr="Information outline">
            <a:extLst>
              <a:ext uri="{FF2B5EF4-FFF2-40B4-BE49-F238E27FC236}">
                <a16:creationId xmlns:a16="http://schemas.microsoft.com/office/drawing/2014/main" id="{F6B64C44-B0A8-AEA8-78ED-7DB5995173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9152" y="25154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CD5B-D032-86F9-DCE5-548CCAEF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8524A5-935E-57DE-6250-AD5DCD4C2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165032"/>
            <a:ext cx="6932242" cy="1172340"/>
            <a:chOff x="-167332" y="4987104"/>
            <a:chExt cx="6000241" cy="11723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97781A-8B43-6C7E-9D0D-CF98E93F40C2}"/>
                </a:ext>
              </a:extLst>
            </p:cNvPr>
            <p:cNvSpPr/>
            <p:nvPr/>
          </p:nvSpPr>
          <p:spPr>
            <a:xfrm>
              <a:off x="-167332" y="5039826"/>
              <a:ext cx="6000241" cy="10189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DE5E765-F409-FB80-2C58-209E1C53DDA1}"/>
                </a:ext>
              </a:extLst>
            </p:cNvPr>
            <p:cNvSpPr txBox="1">
              <a:spLocks/>
            </p:cNvSpPr>
            <p:nvPr/>
          </p:nvSpPr>
          <p:spPr>
            <a:xfrm>
              <a:off x="975827" y="4987104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rutas</a:t>
              </a: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9FA4FA42-C0E4-0937-65CB-233BF83ED5EF}"/>
                </a:ext>
              </a:extLst>
            </p:cNvPr>
            <p:cNvSpPr txBox="1">
              <a:spLocks/>
            </p:cNvSpPr>
            <p:nvPr/>
          </p:nvSpPr>
          <p:spPr>
            <a:xfrm>
              <a:off x="975827" y="5308023"/>
              <a:ext cx="4741887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Desviaciones o cambios en las rutas o paradas para optimizar la eficiencia, mejorar la accesibilidad, responder a los cambios en los patrones de viaje o facilitar los proyectos de mantenimiento.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D31AFE-2121-DC58-E4C8-E52F056A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propuestos en las rutas de autobús </a:t>
            </a:r>
          </a:p>
        </p:txBody>
      </p:sp>
      <p:pic>
        <p:nvPicPr>
          <p:cNvPr id="4" name="Graphic 3" descr="Route (Two Pins With A Path) with solid fill">
            <a:extLst>
              <a:ext uri="{FF2B5EF4-FFF2-40B4-BE49-F238E27FC236}">
                <a16:creationId xmlns:a16="http://schemas.microsoft.com/office/drawing/2014/main" id="{7543E562-27EB-868C-0675-91D6DA2912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70898"/>
            <a:ext cx="851421" cy="851421"/>
          </a:xfrm>
          <a:prstGeom prst="rect">
            <a:avLst/>
          </a:prstGeom>
        </p:spPr>
      </p:pic>
      <p:grpSp>
        <p:nvGrpSpPr>
          <p:cNvPr id="9" name="Group 8" descr="RTD logo">
            <a:extLst>
              <a:ext uri="{FF2B5EF4-FFF2-40B4-BE49-F238E27FC236}">
                <a16:creationId xmlns:a16="http://schemas.microsoft.com/office/drawing/2014/main" id="{FB6B746A-EF6A-F2B4-F8C3-E9CE1C93672D}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48B26345-9F4D-4761-6217-475BF99E4C27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20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072168F-FCBC-F0E3-FA94-162611A2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532F0C9-EEB0-557F-1984-5E9C9F677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38158"/>
              </p:ext>
            </p:extLst>
          </p:nvPr>
        </p:nvGraphicFramePr>
        <p:xfrm>
          <a:off x="29181" y="1435825"/>
          <a:ext cx="11956851" cy="363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875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881296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6883680">
                  <a:extLst>
                    <a:ext uri="{9D8B030D-6E8A-4147-A177-3AD203B41FA5}">
                      <a16:colId xmlns:a16="http://schemas.microsoft.com/office/drawing/2014/main" val="1310888929"/>
                    </a:ext>
                  </a:extLst>
                </a:gridCol>
              </a:tblGrid>
              <a:tr h="32547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46780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53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North Sheridan Blvd / Broomfield 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Extender la ruta hasta Orchard Pkwy. y 144th Ave.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21086"/>
                  </a:ext>
                </a:extLst>
              </a:tr>
              <a:tr h="5621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59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West Bowles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Trasladar la puerta de salida en dirección oeste a la puerta C de la estación Downtown•Littleon.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93036"/>
                  </a:ext>
                </a:extLst>
              </a:tr>
              <a:tr h="68886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72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72nd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Ampliar la ruta hasta el Centro de Transbordo de Clear Creek Crossing en Wheat Ridge por 58th Ave.; agregar cinco viajes por las mañanas de lunes a viernes.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38828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73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Quebec Street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Reajustar el recorrido cerca de la estación Belleview, sin cambios en la ubicación o el acceso a las paradas de autobús actuales.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05475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83L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Cherry Creek / Parker Road Limited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Extender la ruta hasta Denver Union Station por las calles 15th y 17th.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5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93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10A2A-862A-6E90-FB3C-7AE0EA70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63BC0E-C9BC-B6BB-CECA-FCF8F2628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445683"/>
            <a:ext cx="7097917" cy="1172340"/>
            <a:chOff x="-167332" y="4987104"/>
            <a:chExt cx="6000241" cy="11723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90D065-4E59-9DFC-691F-9E15B89FF209}"/>
                </a:ext>
              </a:extLst>
            </p:cNvPr>
            <p:cNvSpPr/>
            <p:nvPr/>
          </p:nvSpPr>
          <p:spPr>
            <a:xfrm>
              <a:off x="-167332" y="5039826"/>
              <a:ext cx="6000241" cy="10189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058BFE7-07FB-5A76-8DC2-F3F8EFB816CC}"/>
                </a:ext>
              </a:extLst>
            </p:cNvPr>
            <p:cNvSpPr txBox="1">
              <a:spLocks/>
            </p:cNvSpPr>
            <p:nvPr/>
          </p:nvSpPr>
          <p:spPr>
            <a:xfrm>
              <a:off x="1089691" y="4987104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rutas</a:t>
              </a: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830408AD-600F-7E3F-6736-336A29EEA23C}"/>
                </a:ext>
              </a:extLst>
            </p:cNvPr>
            <p:cNvSpPr txBox="1">
              <a:spLocks/>
            </p:cNvSpPr>
            <p:nvPr/>
          </p:nvSpPr>
          <p:spPr>
            <a:xfrm>
              <a:off x="1089691" y="5308023"/>
              <a:ext cx="4741887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Desviaciones o cambios en las rutas o paradas para optimizar la eficiencia, mejorar la accesibilidad, responder a los cambios en los patrones de viaje o facilitar los proyectos de mantenimiento.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F0FE6F-608E-05E2-6A64-E3ED8E0F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propuestos en las rutas de autobús (cont.)</a:t>
            </a:r>
          </a:p>
        </p:txBody>
      </p:sp>
      <p:pic>
        <p:nvPicPr>
          <p:cNvPr id="4" name="Graphic 3" descr="Route (Two Pins With A Path) with solid fill">
            <a:extLst>
              <a:ext uri="{FF2B5EF4-FFF2-40B4-BE49-F238E27FC236}">
                <a16:creationId xmlns:a16="http://schemas.microsoft.com/office/drawing/2014/main" id="{1B27CC2E-F4B5-B149-860B-CF35424EEC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551549"/>
            <a:ext cx="851421" cy="851421"/>
          </a:xfrm>
          <a:prstGeom prst="rect">
            <a:avLst/>
          </a:prstGeom>
        </p:spPr>
      </p:pic>
      <p:grpSp>
        <p:nvGrpSpPr>
          <p:cNvPr id="9" name="Group 8" descr="RTD logo">
            <a:extLst>
              <a:ext uri="{FF2B5EF4-FFF2-40B4-BE49-F238E27FC236}">
                <a16:creationId xmlns:a16="http://schemas.microsoft.com/office/drawing/2014/main" id="{384BC47B-8AFE-37DA-B631-52A2179767DA}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10" name="Slide Number Placeholder 4">
              <a:extLst>
                <a:ext uri="{FF2B5EF4-FFF2-40B4-BE49-F238E27FC236}">
                  <a16:creationId xmlns:a16="http://schemas.microsoft.com/office/drawing/2014/main" id="{DE7EEDB4-F75A-B59E-22B8-4A936E2E92B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21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7B8033B-17C8-D1B7-C992-AD3651D1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FDC9FE2-0EE8-1B22-C16B-AF42616C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577460"/>
              </p:ext>
            </p:extLst>
          </p:nvPr>
        </p:nvGraphicFramePr>
        <p:xfrm>
          <a:off x="29181" y="1435825"/>
          <a:ext cx="11956851" cy="3947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875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424096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7340880">
                  <a:extLst>
                    <a:ext uri="{9D8B030D-6E8A-4147-A177-3AD203B41FA5}">
                      <a16:colId xmlns:a16="http://schemas.microsoft.com/office/drawing/2014/main" val="1310888929"/>
                    </a:ext>
                  </a:extLst>
                </a:gridCol>
              </a:tblGrid>
              <a:tr h="32547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225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Lafayette </a:t>
                      </a:r>
                    </a:p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vía Baseline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Ajustar la ruta para restablecer el servicio a Willoughby Corner antes de las 7 a. m. y después de las 7 p. m., al tiempo que se restablecen los niveles de servicio de otoño e invierno.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21086"/>
                  </a:ext>
                </a:extLst>
              </a:tr>
              <a:tr h="5621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ART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Art District Connector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La desviación actual en dirección norte será permanente.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93036"/>
                  </a:ext>
                </a:extLst>
              </a:tr>
              <a:tr h="82848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DASH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Lafayette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vía Louisville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Restablecer el servicio a Willoughby Corner antes de las 7 a. m. y después de las 7 p. m., con ajustes menores en el horario y el restablecimiento de los niveles de servicio de otoño e invierno.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38828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JUMP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Lafayette / Erie vía Arapahoe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Eliminar el giro a la derecha en Canyon St. y agregar una parada en la puerta J de la estación Downtown Boulder. 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05475"/>
                  </a:ext>
                </a:extLst>
              </a:tr>
              <a:tr h="57698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NB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Nederland / Eldora 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Restablecer el servicio estacional a la estación de esquí de Eldora.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5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360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DBA0F-0113-18E6-1F34-88556E3CE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145E779-5AAA-2105-33B9-F9C6A151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49" y="391266"/>
            <a:ext cx="1575320" cy="1575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DCAC66-0A87-071E-FC2F-93B9B817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49" y="2856594"/>
            <a:ext cx="10872243" cy="2150836"/>
          </a:xfrm>
        </p:spPr>
        <p:txBody>
          <a:bodyPr>
            <a:normAutofit/>
          </a:bodyPr>
          <a:lstStyle/>
          <a:p>
            <a:r>
              <a:rPr lang="es-MX" dirty="0"/>
              <a:t>Reducción del servicio</a:t>
            </a:r>
          </a:p>
        </p:txBody>
      </p:sp>
    </p:spTree>
    <p:extLst>
      <p:ext uri="{BB962C8B-B14F-4D97-AF65-F5344CB8AC3E}">
        <p14:creationId xmlns:p14="http://schemas.microsoft.com/office/powerpoint/2010/main" val="176455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E020-8844-75E0-AC23-190937DFC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FFE5-2A02-61F6-8599-08706919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Reducción del servicio de trenes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79CB23-2C46-0657-E48F-333B47BE5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52298"/>
              </p:ext>
            </p:extLst>
          </p:nvPr>
        </p:nvGraphicFramePr>
        <p:xfrm>
          <a:off x="315176" y="1528638"/>
          <a:ext cx="11317936" cy="245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87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4704109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5342040">
                  <a:extLst>
                    <a:ext uri="{9D8B030D-6E8A-4147-A177-3AD203B41FA5}">
                      <a16:colId xmlns:a16="http://schemas.microsoft.com/office/drawing/2014/main" val="40612733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Razón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8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Estación 18th•California – Estación Littleton•Mineral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Se suspenderá la línea D, que actualmente no está en servicio mientras se llevan a cabo las etapas finales del proyecto de reconstrucción de las vías férreas del centro de la ciudad.  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49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A2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30th•Downing – 16th•Stout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La línea L seguirá suspendida hasta que finalice el proyecto de reconstrucción de las vías férreas del centro de la ciudad en 2027. 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26732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64C4BFB-2D84-9BED-0C5C-6D194140E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82991"/>
            <a:ext cx="7096539" cy="1321500"/>
            <a:chOff x="836249" y="4644406"/>
            <a:chExt cx="6008914" cy="13380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BFD725-1132-CFCD-342C-5BA832822F05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2F669F5-A1E6-EFBC-5673-0F5D00007C9E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644406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1F843AAA-4CF9-FD69-54E0-7D51D1E72B29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5010297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8D2A2811-024C-2F15-EAE4-B9AD0B45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8A6946-BA61-560B-5922-D8037699D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D8B7EA4B-34B6-88AD-832D-9F7C6E4209E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23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FF9195A8-8C0F-5FC2-91C8-1D8CA8526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76467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C3692-E305-AA01-97FC-20A4E0BC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CB874-0362-9922-B8CA-358D3A3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Reducción del servicio de trenes (cont.)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C0A89-F3F4-A0E0-EFD0-88017CC1B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46698"/>
              </p:ext>
            </p:extLst>
          </p:nvPr>
        </p:nvGraphicFramePr>
        <p:xfrm>
          <a:off x="-13368" y="1791368"/>
          <a:ext cx="7614895" cy="266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15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1625417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5070763">
                  <a:extLst>
                    <a:ext uri="{9D8B030D-6E8A-4147-A177-3AD203B41FA5}">
                      <a16:colId xmlns:a16="http://schemas.microsoft.com/office/drawing/2014/main" val="485927939"/>
                    </a:ext>
                  </a:extLst>
                </a:gridCol>
              </a:tblGrid>
              <a:tr h="38109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Línea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170278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</a:t>
                      </a:r>
                    </a:p>
                  </a:txBody>
                  <a:tcPr marL="84956" marR="84956" marT="42478" marB="424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C1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Union Station – Aeropuerto de Denver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Se realizarán ajustes en los horarios para modificar la frecuencia del servicio temprano por la mañana y por la noche de la siguiente manera:</a:t>
                      </a:r>
                      <a:br>
                        <a:rPr lang="es-MX" sz="1800" b="0" i="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s-MX" sz="1800" b="0" i="0" u="none" strike="noStrike" noProof="0" dirty="0">
                          <a:solidFill>
                            <a:srgbClr val="000000"/>
                          </a:solidFill>
                        </a:rPr>
                      </a:b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- 3 a. m. a 6 a. m. </a:t>
                      </a:r>
                      <a:r>
                        <a:rPr lang="es-MX" sz="1800" b="0" i="0" u="none" strike="noStrike" noProof="0" dirty="0"/>
                        <a:t>Frecuencia de 30 minutos</a:t>
                      </a:r>
                      <a:br>
                        <a:rPr lang="es-MX" sz="1800" b="0" i="0" u="none" strike="noStrike" noProof="0" dirty="0"/>
                      </a:b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- 6:00 a. m. a 7:30 p. m.: </a:t>
                      </a:r>
                      <a:r>
                        <a:rPr lang="es-MX" sz="1800" b="0" i="0" u="none" strike="noStrike" noProof="0" dirty="0"/>
                        <a:t>Frecuencia de 15 minutos</a:t>
                      </a:r>
                      <a:br>
                        <a:rPr lang="es-MX" sz="1800" b="0" i="0" u="none" strike="noStrike" noProof="0" dirty="0"/>
                      </a:br>
                      <a:r>
                        <a:rPr lang="es-MX" sz="1800" b="0" i="0" u="none" strike="noStrike" noProof="0" dirty="0"/>
                        <a:t>- De 7:30 p. m. hasta el final del servicio:</a:t>
                      </a: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</a:rPr>
                        <a:t> Frecuencia de 30 minutos.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84965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6CCD6D1B-B970-683E-8F33-EDCF8AED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71175"/>
            <a:ext cx="7096539" cy="1333315"/>
            <a:chOff x="836249" y="4632443"/>
            <a:chExt cx="6008914" cy="13499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B76DCF-7E5F-34D8-A5BE-40FB484AA07B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326AA21-9DFD-B2E4-6EB7-FCFF3E5DAECB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632443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4D6B23EC-F71A-1AD9-D0C9-C7A241252850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998334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DDE68FB-7E34-2611-CB62-0A07A7D98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6BAD125-ED40-7AE1-C001-23E4EA4E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6B9B7B9C-3BB9-6720-6112-37143877016D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24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1B42D22C-A0EA-D190-A8CC-BC472E6FB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D49D3C-4B3D-445E-5B12-EAFE6E4D9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5"/>
          <a:stretch>
            <a:fillRect/>
          </a:stretch>
        </p:blipFill>
        <p:spPr>
          <a:xfrm>
            <a:off x="8266076" y="1255515"/>
            <a:ext cx="3925924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F7C6-CCA7-AF08-437A-9972B45B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DA90-1CFE-A937-4370-F022059A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Reducción del servicio de autobuses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64DBFD-2E6C-407A-4748-5C21A2331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441517"/>
              </p:ext>
            </p:extLst>
          </p:nvPr>
        </p:nvGraphicFramePr>
        <p:xfrm>
          <a:off x="424111" y="1472320"/>
          <a:ext cx="11456631" cy="1552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536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805135">
                  <a:extLst>
                    <a:ext uri="{9D8B030D-6E8A-4147-A177-3AD203B41FA5}">
                      <a16:colId xmlns:a16="http://schemas.microsoft.com/office/drawing/2014/main" val="2156332770"/>
                    </a:ext>
                  </a:extLst>
                </a:gridCol>
                <a:gridCol w="6144960">
                  <a:extLst>
                    <a:ext uri="{9D8B030D-6E8A-4147-A177-3AD203B41FA5}">
                      <a16:colId xmlns:a16="http://schemas.microsoft.com/office/drawing/2014/main" val="1886468729"/>
                    </a:ext>
                  </a:extLst>
                </a:gridCol>
              </a:tblGrid>
              <a:tr h="455538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Tahoma"/>
                          <a:ea typeface="Tahoma"/>
                          <a:cs typeface="Tahoma"/>
                        </a:rPr>
                        <a:t>Cambio propuesto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32084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228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Lafayette / Louisville / Broomfield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Suspensión del servicio debido a la baja utilización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(3.9 pasajeros por hora)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3598"/>
                  </a:ext>
                </a:extLst>
              </a:tr>
              <a:tr h="12949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WGFX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Wagon Road FlexRide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Suspensión del servicio debido a la baja utilización</a:t>
                      </a:r>
                    </a:p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242424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(1 pasajero por hora)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43414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0A4D6D1C-B71E-AFC8-9610-D4D172E22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722898"/>
            <a:ext cx="5979185" cy="929452"/>
            <a:chOff x="-1" y="4682659"/>
            <a:chExt cx="6008914" cy="13255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1170B0-37F7-93D9-E9D2-5A39724FBE2C}"/>
                </a:ext>
              </a:extLst>
            </p:cNvPr>
            <p:cNvSpPr/>
            <p:nvPr/>
          </p:nvSpPr>
          <p:spPr>
            <a:xfrm>
              <a:off x="-1" y="4682659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0CDB0BB-CC2E-0B21-B866-ECF1D49973EB}"/>
                </a:ext>
              </a:extLst>
            </p:cNvPr>
            <p:cNvSpPr txBox="1">
              <a:spLocks/>
            </p:cNvSpPr>
            <p:nvPr/>
          </p:nvSpPr>
          <p:spPr>
            <a:xfrm>
              <a:off x="1272875" y="4682659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Reducción del servicio</a:t>
              </a:r>
            </a:p>
          </p:txBody>
        </p:sp>
        <p:sp>
          <p:nvSpPr>
            <p:cNvPr id="23" name="Subtitle 3">
              <a:extLst>
                <a:ext uri="{FF2B5EF4-FFF2-40B4-BE49-F238E27FC236}">
                  <a16:creationId xmlns:a16="http://schemas.microsoft.com/office/drawing/2014/main" id="{59B0DF06-2595-4CF5-56EE-F0CC5BDF2EA6}"/>
                </a:ext>
              </a:extLst>
            </p:cNvPr>
            <p:cNvSpPr txBox="1">
              <a:spLocks/>
            </p:cNvSpPr>
            <p:nvPr/>
          </p:nvSpPr>
          <p:spPr>
            <a:xfrm>
              <a:off x="1258354" y="5108115"/>
              <a:ext cx="4750559" cy="851421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0" i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</a:rPr>
                <a:t>Reducciones de la frecuencia, los viajes, la duración del servicio o el horario de funcionamiento. 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EF6E00-C06E-34B4-BDA2-635D7C899EAC}"/>
                </a:ext>
              </a:extLst>
            </p:cNvPr>
            <p:cNvGrpSpPr/>
            <p:nvPr/>
          </p:nvGrpSpPr>
          <p:grpSpPr>
            <a:xfrm>
              <a:off x="309558" y="4737422"/>
              <a:ext cx="941536" cy="998220"/>
              <a:chOff x="8132172" y="1750493"/>
              <a:chExt cx="941536" cy="998220"/>
            </a:xfrm>
          </p:grpSpPr>
          <p:pic>
            <p:nvPicPr>
              <p:cNvPr id="25" name="Graphic 24" descr="Monthly calendar with solid fill">
                <a:extLst>
                  <a:ext uri="{FF2B5EF4-FFF2-40B4-BE49-F238E27FC236}">
                    <a16:creationId xmlns:a16="http://schemas.microsoft.com/office/drawing/2014/main" id="{59206CD0-FC7C-A566-277F-7590CAC48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8132172" y="1750493"/>
                <a:ext cx="919272" cy="919272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BBF2F6C-D708-7C87-485D-45FE4F75961B}"/>
                  </a:ext>
                </a:extLst>
              </p:cNvPr>
              <p:cNvSpPr/>
              <p:nvPr/>
            </p:nvSpPr>
            <p:spPr>
              <a:xfrm>
                <a:off x="8467791" y="2145463"/>
                <a:ext cx="565357" cy="5600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Graphic 26" descr="Clock with solid fill">
                <a:extLst>
                  <a:ext uri="{FF2B5EF4-FFF2-40B4-BE49-F238E27FC236}">
                    <a16:creationId xmlns:a16="http://schemas.microsoft.com/office/drawing/2014/main" id="{8FBAC23F-1406-4BD9-04F5-9F109690F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27229" y="2102234"/>
                <a:ext cx="646479" cy="646479"/>
              </a:xfrm>
              <a:prstGeom prst="rect">
                <a:avLst/>
              </a:prstGeom>
            </p:spPr>
          </p:pic>
        </p:grpSp>
      </p:grpSp>
      <p:grpSp>
        <p:nvGrpSpPr>
          <p:cNvPr id="3" name="Group 2" descr="RTD logo">
            <a:extLst>
              <a:ext uri="{FF2B5EF4-FFF2-40B4-BE49-F238E27FC236}">
                <a16:creationId xmlns:a16="http://schemas.microsoft.com/office/drawing/2014/main" id="{9576EA46-879D-5A16-E2B0-5E77EC9B16ED}"/>
              </a:ext>
            </a:extLst>
          </p:cNvPr>
          <p:cNvGrpSpPr/>
          <p:nvPr/>
        </p:nvGrpSpPr>
        <p:grpSpPr>
          <a:xfrm>
            <a:off x="8135046" y="5652350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766A6BC8-98A8-A0CE-CA98-93C81CB3A0F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25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F3121D7-ACFD-0A88-CEB1-E67E5FB4E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48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B8BA5E-C5F7-D3A5-C310-F21543EF3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83E0B00-45F2-0C59-8E9D-F1814666A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49" y="391266"/>
            <a:ext cx="1575320" cy="1575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427F5C-61F8-42CD-99C1-B21F26280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49" y="2856594"/>
            <a:ext cx="10872243" cy="2150836"/>
          </a:xfrm>
        </p:spPr>
        <p:txBody>
          <a:bodyPr>
            <a:normAutofit/>
          </a:bodyPr>
          <a:lstStyle/>
          <a:p>
            <a:r>
              <a:rPr lang="es-MX" dirty="0"/>
              <a:t>Ajustes estacionales</a:t>
            </a:r>
          </a:p>
        </p:txBody>
      </p:sp>
    </p:spTree>
    <p:extLst>
      <p:ext uri="{BB962C8B-B14F-4D97-AF65-F5344CB8AC3E}">
        <p14:creationId xmlns:p14="http://schemas.microsoft.com/office/powerpoint/2010/main" val="3144402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5BBB1-DFAF-4689-6B01-29A5FCE56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46EE-0D78-DB27-2ECD-7881DA22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estacionales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F61F7DB-8906-CB3F-A7E4-505583699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9" y="1711248"/>
            <a:ext cx="5165998" cy="13137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Se proponen cambios menores en los horarios de lunes a viernes, sábados y domingos y días festivos para las siguientes rutas, al tiempo que se restablece el servicio de transporte de temporada.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endParaRPr lang="en-US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EC5427-5D82-20E8-C66D-1B9C4D5BC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87521"/>
              </p:ext>
            </p:extLst>
          </p:nvPr>
        </p:nvGraphicFramePr>
        <p:xfrm>
          <a:off x="6377668" y="1335833"/>
          <a:ext cx="5576128" cy="351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30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950998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11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Mississippi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43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24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University Blvd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6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35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Hampden Avenue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0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42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Montbello vía Albrook / </a:t>
                      </a:r>
                    </a:p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Green Valley Ranch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8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Montbello / Green Valley Ranch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2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51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Sheridan Blvd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93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65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Monaco Parkway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38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73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Quebec St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30547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715D8-D3A0-E866-CE0E-30D4B4E1C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69353"/>
            <a:ext cx="7096539" cy="1275704"/>
            <a:chOff x="836249" y="4656854"/>
            <a:chExt cx="6008914" cy="13255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2F91A8-5706-2899-3776-B4F1C6FC8F34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1325F53-CD87-DCD8-871E-2E080E3E6411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751603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estacional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5E9E3E79-0E23-E7BE-C32D-D7A0CBCDE6CD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5117493"/>
              <a:ext cx="4636878" cy="8514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dirty="0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2B4D6CF0-08E3-3527-D04C-3F92C215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984" y="5149075"/>
            <a:ext cx="799522" cy="799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807C89-B0D0-18F3-6709-D391CEB60819}"/>
              </a:ext>
            </a:extLst>
          </p:cNvPr>
          <p:cNvSpPr txBox="1"/>
          <p:nvPr/>
        </p:nvSpPr>
        <p:spPr>
          <a:xfrm>
            <a:off x="831595" y="5403005"/>
            <a:ext cx="616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Modificaciones temporales de los servicios de autobús y tren en respuesta a variaciones estacionales de la demanda o de las condiciones de operación. </a:t>
            </a:r>
          </a:p>
        </p:txBody>
      </p:sp>
      <p:sp>
        <p:nvSpPr>
          <p:cNvPr id="5" name="Text Placeholder 6" descr="RTD logo">
            <a:extLst>
              <a:ext uri="{FF2B5EF4-FFF2-40B4-BE49-F238E27FC236}">
                <a16:creationId xmlns:a16="http://schemas.microsoft.com/office/drawing/2014/main" id="{502339D1-CF83-D2A4-A1BF-FDCBE3C595E2}"/>
              </a:ext>
            </a:extLst>
          </p:cNvPr>
          <p:cNvSpPr txBox="1">
            <a:spLocks/>
          </p:cNvSpPr>
          <p:nvPr/>
        </p:nvSpPr>
        <p:spPr>
          <a:xfrm>
            <a:off x="847506" y="5489031"/>
            <a:ext cx="6165668" cy="71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D1379-0165-BDDD-0895-58F758956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744950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B3547147-5A5B-A42E-0BEE-F68DF63E8098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27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BDD1886-CFE9-3A4D-A420-2937C3670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58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895E0-4473-2F5E-4301-47D937C4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0461-4B04-CD86-1021-65312C5B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Ajustes estacionales (cont.)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EEF9AA-B008-4F4F-DF91-7D51A8F51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9" y="1711248"/>
            <a:ext cx="5321446" cy="13137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Se proponen cambios menores en los horarios de lunes a viernes, sábados y domingos y días festivos para las siguientes rutas, al tiempo que se restablece el servicio de transporte de temporada.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endParaRPr lang="en-US" sz="18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C6B377F-263C-B3EE-88FD-F207B3E62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35732"/>
              </p:ext>
            </p:extLst>
          </p:nvPr>
        </p:nvGraphicFramePr>
        <p:xfrm>
          <a:off x="6469058" y="1526639"/>
          <a:ext cx="5576128" cy="180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130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3950998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225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Lafayette vía Baseline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0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DASH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Lafayette vía Louisville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8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NB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Boulder / Nederland / Eldora 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2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SKIP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Broadway (Boulder)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93036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E69B7C-19D3-0941-F07A-A6940B159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69353"/>
            <a:ext cx="7096539" cy="1275704"/>
            <a:chOff x="836249" y="4656854"/>
            <a:chExt cx="6008914" cy="13255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681FD-04D9-8741-1B37-D2DCFEB57703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E5EA6F23-A363-5994-707E-7A3345F9EC52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751603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estacional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DFD67FAD-B7F3-E42A-1D80-C8D08B299A23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5117493"/>
              <a:ext cx="4636878" cy="85142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dirty="0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AC2B826-103B-1737-2CC0-63772C51B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984" y="5149075"/>
            <a:ext cx="799522" cy="7995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56496-79DA-1E4F-737A-2C86EF896551}"/>
              </a:ext>
            </a:extLst>
          </p:cNvPr>
          <p:cNvSpPr txBox="1"/>
          <p:nvPr/>
        </p:nvSpPr>
        <p:spPr>
          <a:xfrm>
            <a:off x="831595" y="5403005"/>
            <a:ext cx="6165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Modificaciones temporales de los servicios de autobús y tren en respuesta a variaciones estacionales de la demanda o de las condiciones de operación. </a:t>
            </a:r>
          </a:p>
        </p:txBody>
      </p:sp>
      <p:sp>
        <p:nvSpPr>
          <p:cNvPr id="5" name="Text Placeholder 6" descr="RTD logo">
            <a:extLst>
              <a:ext uri="{FF2B5EF4-FFF2-40B4-BE49-F238E27FC236}">
                <a16:creationId xmlns:a16="http://schemas.microsoft.com/office/drawing/2014/main" id="{52590E61-FC7B-4D42-A2D7-DACE9FBD0B99}"/>
              </a:ext>
            </a:extLst>
          </p:cNvPr>
          <p:cNvSpPr txBox="1">
            <a:spLocks/>
          </p:cNvSpPr>
          <p:nvPr/>
        </p:nvSpPr>
        <p:spPr>
          <a:xfrm>
            <a:off x="847506" y="5489031"/>
            <a:ext cx="6165668" cy="71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▸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System Font Regular"/>
              <a:buChar char="□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Courier New" panose="02070309020205020404" pitchFamily="49" charset="0"/>
              <a:buChar char="o"/>
              <a:defRPr sz="1400" i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ACABD1-7298-A4EC-76F7-3050B228E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744950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8712266D-88C3-43C2-F547-274A4D618B68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28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B99CDBA-2FF8-5BCB-7F08-458DC51BB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938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3AA429-C096-1BC9-8FF0-CC8831D5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10872243" cy="2233895"/>
          </a:xfrm>
        </p:spPr>
        <p:txBody>
          <a:bodyPr>
            <a:normAutofit/>
          </a:bodyPr>
          <a:lstStyle/>
          <a:p>
            <a:r>
              <a:rPr lang="es-MX" dirty="0"/>
              <a:t>Comentarios y opiniones</a:t>
            </a:r>
          </a:p>
        </p:txBody>
      </p:sp>
      <p:pic>
        <p:nvPicPr>
          <p:cNvPr id="2" name="Graphic 1" descr="Chat with solid fill">
            <a:extLst>
              <a:ext uri="{FF2B5EF4-FFF2-40B4-BE49-F238E27FC236}">
                <a16:creationId xmlns:a16="http://schemas.microsoft.com/office/drawing/2014/main" id="{ABF43DB5-7098-3104-C5B4-CD93597A8E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457" y="516526"/>
            <a:ext cx="1458324" cy="14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31A3A-799D-1E82-0429-4F496D3D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5AFA0A-842E-9EBC-55DF-FCE4BC03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836" y="136251"/>
            <a:ext cx="10515600" cy="1325563"/>
          </a:xfrm>
        </p:spPr>
        <p:txBody>
          <a:bodyPr/>
          <a:lstStyle/>
          <a:p>
            <a:r>
              <a:rPr lang="es-MX" dirty="0">
                <a:latin typeface="Tahoma"/>
                <a:ea typeface="Tahoma"/>
                <a:cs typeface="Tahoma"/>
              </a:rPr>
              <a:t>Orden del día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69AA9-CE75-9D95-AD35-0D1C675172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593559"/>
            <a:ext cx="7197906" cy="41751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/>
              <a:t>El personal presenta los cambios de servicio propuestos.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/>
              <a:t>Durante la presentación, los clientes envían sus preguntas y comentarios mediante la función de Preguntas y respuestas.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Luego de la presentación, el personal responde las preguntas relacionadas con los cambios de servicio propuestos. </a:t>
            </a:r>
          </a:p>
          <a:p>
            <a:pPr lvl="1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dirty="0">
                <a:latin typeface="Tahoma"/>
                <a:ea typeface="Tahoma"/>
                <a:cs typeface="Tahoma"/>
              </a:rPr>
              <a:t>Para resolver dudas o enviar comentarios sobre temas no relacionados con los cambios en el servicio, inscríbase en RTD a una de las próximas sesiones de “Pregúntale a un planificador de servicios” o comuníquese con Atención al Cliente al 303-299-6000.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/>
              <a:t>Al concluir la sesión de preguntas y respuestas, los clientes expresan oralmente sus comentarios sobre los cambios propuestos, si así lo desean.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1F41AA-09D6-A6D2-83BD-2A27B632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0B641751-A02C-1C1D-DE26-50160FFA9E8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A7ED001-3801-119D-46B1-AAF408AF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2" name="Picture 11" descr="Bus image">
            <a:extLst>
              <a:ext uri="{FF2B5EF4-FFF2-40B4-BE49-F238E27FC236}">
                <a16:creationId xmlns:a16="http://schemas.microsoft.com/office/drawing/2014/main" id="{C0EEB881-E1CB-C8EB-4180-5301C84E8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" t="-1813" r="6" b="9"/>
          <a:stretch>
            <a:fillRect/>
          </a:stretch>
        </p:blipFill>
        <p:spPr>
          <a:xfrm>
            <a:off x="7795491" y="1480495"/>
            <a:ext cx="4161772" cy="4161772"/>
          </a:xfrm>
          <a:prstGeom prst="rect">
            <a:avLst/>
          </a:prstGeom>
        </p:spPr>
      </p:pic>
      <p:grpSp>
        <p:nvGrpSpPr>
          <p:cNvPr id="2" name="Group 1" descr="RTD logo">
            <a:extLst>
              <a:ext uri="{FF2B5EF4-FFF2-40B4-BE49-F238E27FC236}">
                <a16:creationId xmlns:a16="http://schemas.microsoft.com/office/drawing/2014/main" id="{3867F872-9685-31F7-3C82-CBBBC93356D3}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87134768-ED23-E385-8417-A7962C5D943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836AF2B-8B9A-C074-81EE-3A99BBA9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193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31A3A-799D-1E82-0429-4F496D3D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5AFA0A-842E-9EBC-55DF-FCE4BC03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/>
                <a:ea typeface="Tahoma"/>
                <a:cs typeface="Tahoma"/>
              </a:rPr>
              <a:t>Preguntas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67F872-9685-31F7-3C82-CBBBC933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87134768-ED23-E385-8417-A7962C5D943E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30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8836AF2B-8B9A-C074-81EE-3A99BBA97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69AA9-CE75-9D95-AD35-0D1C675172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711248"/>
            <a:ext cx="11169542" cy="38537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Los clientes que deseen hacer alguna pregunta relacionada con los cambios propuestos de manera oral deben “levantar” la mano virtual y se les dará la palabra de uno en uno.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RTD solicita que las preguntas se relacionen con los cambios propuestos en el servicio. Se invita a los clientes que tengan preguntas no relacionadas a participar en una de las próximas sesiones de “Pregúntale a un planificador de servicios” o a llamar a Atención al Cliente al 303.299.6000. 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Los clientes que deseen escribir sus preguntas podrán hacerlo en la sección de Preguntas y respuestas 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1F41AA-09D6-A6D2-83BD-2A27B6322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0B641751-A02C-1C1D-DE26-50160FFA9E81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A7ED001-3801-119D-46B1-AAF408AF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55AF3-BE70-276A-EC6E-1D684F843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" b="13"/>
          <a:stretch>
            <a:fillRect/>
          </a:stretch>
        </p:blipFill>
        <p:spPr>
          <a:xfrm>
            <a:off x="1769892" y="4140346"/>
            <a:ext cx="7859120" cy="2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F587D-5BB9-9087-FB8E-63CED67A0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351F84-8D41-2B2B-DFA2-8A91E05C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/>
                <a:ea typeface="Tahoma"/>
                <a:cs typeface="Tahoma"/>
              </a:rPr>
              <a:t>Comentarios públicos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BABB9E-E23D-12B2-8894-059A32B3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78236" y="5717331"/>
            <a:ext cx="3822217" cy="870828"/>
            <a:chOff x="8078236" y="5717331"/>
            <a:chExt cx="3822217" cy="870828"/>
          </a:xfrm>
        </p:grpSpPr>
        <p:sp>
          <p:nvSpPr>
            <p:cNvPr id="3" name="Slide Number Placeholder 4">
              <a:extLst>
                <a:ext uri="{FF2B5EF4-FFF2-40B4-BE49-F238E27FC236}">
                  <a16:creationId xmlns:a16="http://schemas.microsoft.com/office/drawing/2014/main" id="{8784477D-DEE3-2320-C8FF-E6DDA462C994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31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3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BCB4FF7F-2AE4-7E8A-28EF-AD00FBB6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BE62C-5C39-37FB-10E7-AD3BF19A8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711248"/>
            <a:ext cx="11169542" cy="38537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Los clientes que deseen hacer algún comentario relacionado con los cambios propuestos de manera oral deben “levantar” la mano virtual y se les dará la palabra de uno en uno.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Los clientes que deseen escribir sus comentarios podrán hacerlo en la sección de Preguntas y respuestas 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r>
              <a:rPr lang="es-MX" sz="1800" dirty="0">
                <a:latin typeface="Tahoma"/>
                <a:ea typeface="Tahoma"/>
                <a:cs typeface="Tahoma"/>
              </a:rPr>
              <a:t>Se solicita atentamente a los clientes que sean respetuosos con los demás asistentes y limiten sus comentarios a dos minutos.</a:t>
            </a:r>
          </a:p>
          <a:p>
            <a:pPr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</a:pP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BDD550-55D6-0481-64DD-C0434EDFE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98650"/>
            <a:ext cx="3822217" cy="870828"/>
            <a:chOff x="8078236" y="5717331"/>
            <a:chExt cx="3822217" cy="870828"/>
          </a:xfrm>
        </p:grpSpPr>
        <p:sp>
          <p:nvSpPr>
            <p:cNvPr id="9" name="Slide Number Placeholder 4">
              <a:extLst>
                <a:ext uri="{FF2B5EF4-FFF2-40B4-BE49-F238E27FC236}">
                  <a16:creationId xmlns:a16="http://schemas.microsoft.com/office/drawing/2014/main" id="{8230FD90-5825-0933-8197-697B2D989B85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AA6854B1-8070-CC2A-5FE1-A854E121D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2656937-8CC7-89F6-CE3F-33D065C0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" r="11" b="53"/>
          <a:stretch>
            <a:fillRect/>
          </a:stretch>
        </p:blipFill>
        <p:spPr>
          <a:xfrm>
            <a:off x="1769892" y="3923065"/>
            <a:ext cx="7859120" cy="2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dirty="0"/>
              <a:t>Envíe sus comentarios</a:t>
            </a:r>
          </a:p>
        </p:txBody>
      </p:sp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2B3BF34E-4467-F948-BB28-9013EDBE8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346525"/>
              </p:ext>
            </p:extLst>
          </p:nvPr>
        </p:nvGraphicFramePr>
        <p:xfrm>
          <a:off x="446314" y="2527746"/>
          <a:ext cx="11390781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927">
                  <a:extLst>
                    <a:ext uri="{9D8B030D-6E8A-4147-A177-3AD203B41FA5}">
                      <a16:colId xmlns:a16="http://schemas.microsoft.com/office/drawing/2014/main" val="360962184"/>
                    </a:ext>
                  </a:extLst>
                </a:gridCol>
                <a:gridCol w="3796927">
                  <a:extLst>
                    <a:ext uri="{9D8B030D-6E8A-4147-A177-3AD203B41FA5}">
                      <a16:colId xmlns:a16="http://schemas.microsoft.com/office/drawing/2014/main" val="3036085343"/>
                    </a:ext>
                  </a:extLst>
                </a:gridCol>
                <a:gridCol w="3796927">
                  <a:extLst>
                    <a:ext uri="{9D8B030D-6E8A-4147-A177-3AD203B41FA5}">
                      <a16:colId xmlns:a16="http://schemas.microsoft.com/office/drawing/2014/main" val="1717010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solidFill>
                            <a:srgbClr val="009483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Encuesta en línea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2200" dirty="0">
                          <a:solidFill>
                            <a:srgbClr val="F6871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Atención al cliente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solidFill>
                            <a:srgbClr val="002F87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Comentarios públicos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75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Conteste la encuesta en línea en </a:t>
                      </a:r>
                      <a:b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rtd-denver.com/service-alerts/</a:t>
                      </a:r>
                      <a:r>
                        <a:rPr lang="es-MX" sz="1500" b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service-changes</a:t>
                      </a:r>
                      <a:endParaRPr lang="es-MX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Comparta sus comentarios con un agente </a:t>
                      </a:r>
                      <a:b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 centro de atención telefónica al </a:t>
                      </a:r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303.299.6000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Asista a una reunión virtual o presencial </a:t>
                      </a:r>
                      <a:b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 Consejo de Administración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160018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428642B9-3B87-759E-00D0-E18012AE2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9119" y="1455150"/>
            <a:ext cx="1203356" cy="120335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084985F-9025-407D-A5FB-1D96D79A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4503" y="1554631"/>
            <a:ext cx="1004395" cy="100439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C957716-50AA-EDF5-A8E0-9175800A9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6456"/>
          <a:stretch/>
        </p:blipFill>
        <p:spPr>
          <a:xfrm>
            <a:off x="9190933" y="1587102"/>
            <a:ext cx="1439002" cy="914400"/>
          </a:xfrm>
          <a:prstGeom prst="rect">
            <a:avLst/>
          </a:prstGeom>
        </p:spPr>
      </p:pic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A3F79378-7C00-05A0-69A9-815E8225B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9570"/>
              </p:ext>
            </p:extLst>
          </p:nvPr>
        </p:nvGraphicFramePr>
        <p:xfrm>
          <a:off x="2036183" y="4620407"/>
          <a:ext cx="798557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787">
                  <a:extLst>
                    <a:ext uri="{9D8B030D-6E8A-4147-A177-3AD203B41FA5}">
                      <a16:colId xmlns:a16="http://schemas.microsoft.com/office/drawing/2014/main" val="943602483"/>
                    </a:ext>
                  </a:extLst>
                </a:gridCol>
                <a:gridCol w="3992787">
                  <a:extLst>
                    <a:ext uri="{9D8B030D-6E8A-4147-A177-3AD203B41FA5}">
                      <a16:colId xmlns:a16="http://schemas.microsoft.com/office/drawing/2014/main" val="1873595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solidFill>
                            <a:srgbClr val="41C1E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Eventos comunitarios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Correo electrónico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75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Visite al personal de RTD en un </a:t>
                      </a:r>
                      <a:b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evento comunitario local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Envíe un correo electrónico a</a:t>
                      </a:r>
                      <a:br>
                        <a:rPr lang="es-MX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service.change@rtd-denver.com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160018"/>
                  </a:ext>
                </a:extLst>
              </a:tr>
            </a:tbl>
          </a:graphicData>
        </a:graphic>
      </p:graphicFrame>
      <p:pic>
        <p:nvPicPr>
          <p:cNvPr id="22" name="Graphic 21">
            <a:extLst>
              <a:ext uri="{FF2B5EF4-FFF2-40B4-BE49-F238E27FC236}">
                <a16:creationId xmlns:a16="http://schemas.microsoft.com/office/drawing/2014/main" id="{7D69B106-0094-A6BB-335A-435B91EEF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2665" y="3660315"/>
            <a:ext cx="1203356" cy="1203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DADDA61-6051-10BA-B0A1-7F5CAB358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4911" y="3805606"/>
            <a:ext cx="814801" cy="814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7C1DB6-6F63-0CEC-451D-8FB46FF1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52350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9CF0993E-CCF7-61C3-3C8D-FCB4340814F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32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D2B77C33-84DD-AFAB-93B4-3F8C457E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6387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3AA429-C096-1BC9-8FF0-CC8831D5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10872243" cy="2233895"/>
          </a:xfrm>
        </p:spPr>
        <p:txBody>
          <a:bodyPr>
            <a:normAutofit/>
          </a:bodyPr>
          <a:lstStyle/>
          <a:p>
            <a:r>
              <a:rPr lang="es-MX" dirty="0"/>
              <a:t>Calendario y próximos pasos</a:t>
            </a:r>
          </a:p>
        </p:txBody>
      </p:sp>
      <p:pic>
        <p:nvPicPr>
          <p:cNvPr id="3" name="Graphic 2" descr="Daily calendar with solid fill">
            <a:extLst>
              <a:ext uri="{FF2B5EF4-FFF2-40B4-BE49-F238E27FC236}">
                <a16:creationId xmlns:a16="http://schemas.microsoft.com/office/drawing/2014/main" id="{A16183C9-C8B4-93D7-D8E8-02BC0FEDA5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" y="420636"/>
            <a:ext cx="1554214" cy="15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30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>
            <a:extLst>
              <a:ext uri="{FF2B5EF4-FFF2-40B4-BE49-F238E27FC236}">
                <a16:creationId xmlns:a16="http://schemas.microsoft.com/office/drawing/2014/main" id="{45F73D74-6D52-BAE4-7FEF-064EDDC0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358" y="2545715"/>
            <a:ext cx="2644633" cy="870827"/>
          </a:xfrm>
          <a:prstGeom prst="homePlate">
            <a:avLst/>
          </a:prstGeom>
          <a:solidFill>
            <a:srgbClr val="002F8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A7D97199-5640-9E2D-82E8-977708BD1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45361" y="2545715"/>
            <a:ext cx="2577513" cy="870827"/>
          </a:xfrm>
          <a:prstGeom prst="homePlate">
            <a:avLst/>
          </a:prstGeom>
          <a:solidFill>
            <a:srgbClr val="FDBA2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4D30A69C-923E-90B2-BFAB-603B29E9E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0123" y="2545715"/>
            <a:ext cx="2644633" cy="870827"/>
          </a:xfrm>
          <a:prstGeom prst="homePlate">
            <a:avLst/>
          </a:prstGeom>
          <a:solidFill>
            <a:srgbClr val="00948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14300"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F9762-F5A2-2C46-A8E8-0738C367B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/>
              <a:t>Calendario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5403D-4E46-6CF3-A621-563A6FA99C0B}"/>
              </a:ext>
            </a:extLst>
          </p:cNvPr>
          <p:cNvSpPr txBox="1"/>
          <p:nvPr/>
        </p:nvSpPr>
        <p:spPr>
          <a:xfrm>
            <a:off x="419351" y="2819818"/>
            <a:ext cx="21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11 de junio al 8 de julio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1590D-7C2F-AEFC-F0BF-A3E2A27C605E}"/>
              </a:ext>
            </a:extLst>
          </p:cNvPr>
          <p:cNvSpPr txBox="1"/>
          <p:nvPr/>
        </p:nvSpPr>
        <p:spPr>
          <a:xfrm>
            <a:off x="540086" y="3588975"/>
            <a:ext cx="2105275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Celebración de reuniones públicas y actividades para recabar opiniones y comentarios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D05DB-A3BB-6BAA-B284-E3864376B333}"/>
              </a:ext>
            </a:extLst>
          </p:cNvPr>
          <p:cNvSpPr txBox="1"/>
          <p:nvPr/>
        </p:nvSpPr>
        <p:spPr>
          <a:xfrm>
            <a:off x="2724136" y="2799025"/>
            <a:ext cx="2105275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de julio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4F3B1-F2F6-7A66-B205-84A4DC1D4927}"/>
              </a:ext>
            </a:extLst>
          </p:cNvPr>
          <p:cNvSpPr txBox="1"/>
          <p:nvPr/>
        </p:nvSpPr>
        <p:spPr>
          <a:xfrm>
            <a:off x="2771478" y="3588975"/>
            <a:ext cx="2105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límite para presentar comentarios y opiniones del público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5BA1E-8A7E-5455-7E8B-FD5258CCF8F7}"/>
              </a:ext>
            </a:extLst>
          </p:cNvPr>
          <p:cNvSpPr txBox="1"/>
          <p:nvPr/>
        </p:nvSpPr>
        <p:spPr>
          <a:xfrm>
            <a:off x="4808386" y="2789210"/>
            <a:ext cx="2105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de julio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B35C6F-BC92-6895-69C2-A65F1389D52A}"/>
              </a:ext>
            </a:extLst>
          </p:cNvPr>
          <p:cNvSpPr txBox="1"/>
          <p:nvPr/>
        </p:nvSpPr>
        <p:spPr>
          <a:xfrm>
            <a:off x="4938136" y="3588975"/>
            <a:ext cx="2025253" cy="18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cambios de servicio propuestos y comentarios del público se compartirán con el Comité de Operaciones, Seguridad y Protección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3AC83E86-696C-06A1-834D-697ABA25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2006" y="2545715"/>
            <a:ext cx="2644633" cy="870827"/>
          </a:xfrm>
          <a:prstGeom prst="homePlate">
            <a:avLst/>
          </a:prstGeom>
          <a:solidFill>
            <a:srgbClr val="41C1E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919D74-C79C-65CB-8442-71E1A1D00A78}"/>
              </a:ext>
            </a:extLst>
          </p:cNvPr>
          <p:cNvSpPr txBox="1"/>
          <p:nvPr/>
        </p:nvSpPr>
        <p:spPr>
          <a:xfrm>
            <a:off x="6958283" y="2821400"/>
            <a:ext cx="21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de julio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4AE358-A5A6-0EE8-9951-DC8417DEDB48}"/>
              </a:ext>
            </a:extLst>
          </p:cNvPr>
          <p:cNvSpPr txBox="1"/>
          <p:nvPr/>
        </p:nvSpPr>
        <p:spPr>
          <a:xfrm>
            <a:off x="7080675" y="3585452"/>
            <a:ext cx="2055951" cy="180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1500" dirty="0">
                <a:latin typeface="Tahoma"/>
                <a:ea typeface="Tahoma"/>
                <a:cs typeface="Tahoma"/>
              </a:rPr>
              <a:t>El Consejo de Administración tomará medidas respecto a los </a:t>
            </a:r>
          </a:p>
          <a:p>
            <a:pPr algn="ctr"/>
            <a:r>
              <a:rPr lang="es-MX" sz="1500" dirty="0">
                <a:latin typeface="Tahoma"/>
                <a:ea typeface="Tahoma"/>
                <a:cs typeface="Tahoma"/>
              </a:rPr>
              <a:t>cambios propuestos en el servicio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73A42FE2-C332-F681-0951-F1AC860B0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63889" y="2545715"/>
            <a:ext cx="2644633" cy="870827"/>
          </a:xfrm>
          <a:prstGeom prst="homePlate">
            <a:avLst/>
          </a:prstGeom>
          <a:solidFill>
            <a:srgbClr val="CF0A2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50520" indent="50800" algn="ctr"/>
            <a:endParaRPr lang="en-US" sz="1500" b="1" dirty="0"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67E40-D7BC-E77E-DC27-9C14A3E66592}"/>
              </a:ext>
            </a:extLst>
          </p:cNvPr>
          <p:cNvSpPr txBox="1"/>
          <p:nvPr/>
        </p:nvSpPr>
        <p:spPr>
          <a:xfrm>
            <a:off x="9333567" y="2789210"/>
            <a:ext cx="2105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de septiembre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DDB71-DB9C-9148-963E-2104526A4843}"/>
              </a:ext>
            </a:extLst>
          </p:cNvPr>
          <p:cNvSpPr txBox="1"/>
          <p:nvPr/>
        </p:nvSpPr>
        <p:spPr>
          <a:xfrm>
            <a:off x="9420522" y="3581930"/>
            <a:ext cx="1969350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estos se aprueban, los cambios de servicio entrarán en vigor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5FB08-1682-454F-9E0B-D31A70638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52350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D41C95C-5610-B18B-018E-E721995387F7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34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5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C68C2C8B-F077-BB3A-BD84-B25E9271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447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A16F-FF47-F807-474E-714B1F70E2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451318"/>
            <a:ext cx="10515600" cy="1325563"/>
          </a:xfrm>
        </p:spPr>
        <p:txBody>
          <a:bodyPr/>
          <a:lstStyle/>
          <a:p>
            <a:r>
              <a:rPr lang="es-MX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4835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4D3E-F8CF-5B41-9AFB-731504377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10872243" cy="2233895"/>
          </a:xfrm>
        </p:spPr>
        <p:txBody>
          <a:bodyPr>
            <a:normAutofit/>
          </a:bodyPr>
          <a:lstStyle/>
          <a:p>
            <a:r>
              <a:rPr lang="es-MX" dirty="0"/>
              <a:t>¿Qué son los cambios de servicio?</a:t>
            </a:r>
          </a:p>
        </p:txBody>
      </p:sp>
      <p:pic>
        <p:nvPicPr>
          <p:cNvPr id="4" name="Graphic 3" descr="Information outline">
            <a:extLst>
              <a:ext uri="{FF2B5EF4-FFF2-40B4-BE49-F238E27FC236}">
                <a16:creationId xmlns:a16="http://schemas.microsoft.com/office/drawing/2014/main" id="{96DCCF21-287E-C7B4-68EA-BC553EF449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07" y="475622"/>
            <a:ext cx="1252694" cy="125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D41F6-A5E2-2BE3-2BE6-CF382F6E5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8C51-754D-F2D5-0BC2-B33E4738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Cambios de servicio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1554B4-E559-983F-DD3F-77F00C679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258" y="1632857"/>
            <a:ext cx="6895085" cy="4723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38125" indent="-2381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dirty="0">
                <a:latin typeface="Tahoma"/>
                <a:ea typeface="Tahoma"/>
                <a:cs typeface="Tahoma"/>
              </a:rPr>
              <a:t>RTD revisa, propone e implementa cambios en sus itinerarios de servicio tres veces al año.</a:t>
            </a:r>
          </a:p>
          <a:p>
            <a:pPr marL="806450" lvl="1" indent="-3492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Tahoma"/>
                <a:ea typeface="Tahoma"/>
                <a:cs typeface="Tahoma"/>
              </a:rPr>
              <a:t>Normalmente, los cambios entran en vigor en enero, junio y septiembre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800" b="1" i="0" dirty="0">
                <a:effectLst/>
                <a:latin typeface="Tahoma"/>
                <a:ea typeface="Tahoma"/>
                <a:cs typeface="Tahoma"/>
              </a:rPr>
              <a:t>Los cambios en el servicio persiguen varios objetivos:</a:t>
            </a:r>
          </a:p>
          <a:p>
            <a:pPr lv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b="0" i="0" dirty="0">
                <a:effectLst/>
                <a:latin typeface="Tahoma"/>
                <a:ea typeface="Tahoma"/>
                <a:cs typeface="Tahoma"/>
              </a:rPr>
              <a:t>Aumentar la fiabilidad</a:t>
            </a:r>
          </a:p>
          <a:p>
            <a:pPr lv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b="0" i="0" dirty="0">
                <a:effectLst/>
                <a:latin typeface="Tahoma"/>
                <a:ea typeface="Tahoma"/>
                <a:cs typeface="Tahoma"/>
              </a:rPr>
              <a:t>Mejorar la puntualidad</a:t>
            </a:r>
          </a:p>
          <a:p>
            <a:pPr lv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Tahoma"/>
                <a:ea typeface="Tahoma"/>
                <a:cs typeface="Tahoma"/>
              </a:rPr>
              <a:t>Permitir a los empleados con representación seleccionar turnos de trabajo</a:t>
            </a:r>
          </a:p>
          <a:p>
            <a:pPr lv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Tahoma"/>
                <a:ea typeface="Tahoma"/>
                <a:cs typeface="Tahoma"/>
              </a:rPr>
              <a:t>Tener en cuenta los cambios en el número de usuarios</a:t>
            </a:r>
          </a:p>
          <a:p>
            <a:pPr lvl="1" fontAlgn="base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600" b="0" i="0" dirty="0">
                <a:effectLst/>
                <a:latin typeface="Tahoma"/>
                <a:ea typeface="Tahoma"/>
                <a:cs typeface="Tahoma"/>
              </a:rPr>
              <a:t>Apoyar los proyectos de mantenimiento programados</a:t>
            </a:r>
          </a:p>
        </p:txBody>
      </p:sp>
      <p:grpSp>
        <p:nvGrpSpPr>
          <p:cNvPr id="5" name="Group 4" descr="RTD logo">
            <a:extLst>
              <a:ext uri="{FF2B5EF4-FFF2-40B4-BE49-F238E27FC236}">
                <a16:creationId xmlns:a16="http://schemas.microsoft.com/office/drawing/2014/main" id="{1D8F25E1-3167-F120-D24D-9E5342D07D88}"/>
              </a:ext>
            </a:extLst>
          </p:cNvPr>
          <p:cNvGrpSpPr/>
          <p:nvPr/>
        </p:nvGrpSpPr>
        <p:grpSpPr>
          <a:xfrm>
            <a:off x="8058525" y="5528915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C29B7C49-6830-3329-229A-B087B07F51DB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5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Picture 9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4C06C73B-9791-9779-3856-F47E8BCF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05FB44-A21D-10A0-FE61-EC87737D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32" y="1505523"/>
            <a:ext cx="4901468" cy="32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FE5-99D4-524E-B4C9-A63E76C12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Categorías de los cambios de servicio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3F8472-D3D7-0E0B-F39A-64520FFB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9362"/>
              </p:ext>
            </p:extLst>
          </p:nvPr>
        </p:nvGraphicFramePr>
        <p:xfrm>
          <a:off x="175684" y="1411655"/>
          <a:ext cx="11586258" cy="24531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2075">
                  <a:extLst>
                    <a:ext uri="{9D8B030D-6E8A-4147-A177-3AD203B41FA5}">
                      <a16:colId xmlns:a16="http://schemas.microsoft.com/office/drawing/2014/main" val="2323580645"/>
                    </a:ext>
                  </a:extLst>
                </a:gridCol>
                <a:gridCol w="2710011">
                  <a:extLst>
                    <a:ext uri="{9D8B030D-6E8A-4147-A177-3AD203B41FA5}">
                      <a16:colId xmlns:a16="http://schemas.microsoft.com/office/drawing/2014/main" val="1051484701"/>
                    </a:ext>
                  </a:extLst>
                </a:gridCol>
                <a:gridCol w="1348422">
                  <a:extLst>
                    <a:ext uri="{9D8B030D-6E8A-4147-A177-3AD203B41FA5}">
                      <a16:colId xmlns:a16="http://schemas.microsoft.com/office/drawing/2014/main" val="713385748"/>
                    </a:ext>
                  </a:extLst>
                </a:gridCol>
                <a:gridCol w="2630466">
                  <a:extLst>
                    <a:ext uri="{9D8B030D-6E8A-4147-A177-3AD203B41FA5}">
                      <a16:colId xmlns:a16="http://schemas.microsoft.com/office/drawing/2014/main" val="3363218543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1371888476"/>
                    </a:ext>
                  </a:extLst>
                </a:gridCol>
                <a:gridCol w="2730676">
                  <a:extLst>
                    <a:ext uri="{9D8B030D-6E8A-4147-A177-3AD203B41FA5}">
                      <a16:colId xmlns:a16="http://schemas.microsoft.com/office/drawing/2014/main" val="2286974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dirty="0">
                          <a:effectLst/>
                          <a:latin typeface="Tahoma" panose="020B0604030504040204" pitchFamily="34" charset="0"/>
                        </a:rPr>
                        <a:t>Categorías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40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dirty="0">
                          <a:solidFill>
                            <a:srgbClr val="002F87"/>
                          </a:solidFill>
                          <a:effectLst/>
                          <a:latin typeface="Tahoma" panose="020B0604030504040204" pitchFamily="34" charset="0"/>
                        </a:rPr>
                        <a:t>Ajuste de rutas</a:t>
                      </a:r>
                      <a:br>
                        <a:rPr lang="es-MX" i="0" dirty="0"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Desviaciones o cambios en las rutas o paradas para optimizar la eficiencia, mejorar la accesibilidad, responder a los cambios en los patrones de viaje o facilitar los proyectos de mantenimiento.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dirty="0">
                          <a:solidFill>
                            <a:srgbClr val="009483"/>
                          </a:solidFill>
                          <a:effectLst/>
                          <a:latin typeface="Tahoma" panose="020B0604030504040204" pitchFamily="34" charset="0"/>
                        </a:rPr>
                        <a:t>Aumento del servicio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Aumentos de la frecuencia, los viajes, la duración del servicio o el horario de funcionamiento.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</a:rPr>
                        <a:t>Reducción del servicio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Reducciones de la frecuencia, los viajes, la duración del servicio o el horario de funcionamiento.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807140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1D738DD0-A56C-0B57-4FE0-A3280BBB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730" y="1861608"/>
            <a:ext cx="919272" cy="91927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8A750B6-2E9E-F332-69CC-87B053ED7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07541"/>
              </p:ext>
            </p:extLst>
          </p:nvPr>
        </p:nvGraphicFramePr>
        <p:xfrm>
          <a:off x="369423" y="3731657"/>
          <a:ext cx="7680916" cy="28791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6607">
                  <a:extLst>
                    <a:ext uri="{9D8B030D-6E8A-4147-A177-3AD203B41FA5}">
                      <a16:colId xmlns:a16="http://schemas.microsoft.com/office/drawing/2014/main" val="2849612012"/>
                    </a:ext>
                  </a:extLst>
                </a:gridCol>
                <a:gridCol w="2846315">
                  <a:extLst>
                    <a:ext uri="{9D8B030D-6E8A-4147-A177-3AD203B41FA5}">
                      <a16:colId xmlns:a16="http://schemas.microsoft.com/office/drawing/2014/main" val="1051484701"/>
                    </a:ext>
                  </a:extLst>
                </a:gridCol>
                <a:gridCol w="1162014">
                  <a:extLst>
                    <a:ext uri="{9D8B030D-6E8A-4147-A177-3AD203B41FA5}">
                      <a16:colId xmlns:a16="http://schemas.microsoft.com/office/drawing/2014/main" val="4157281347"/>
                    </a:ext>
                  </a:extLst>
                </a:gridCol>
                <a:gridCol w="2745980">
                  <a:extLst>
                    <a:ext uri="{9D8B030D-6E8A-4147-A177-3AD203B41FA5}">
                      <a16:colId xmlns:a16="http://schemas.microsoft.com/office/drawing/2014/main" val="3363218543"/>
                    </a:ext>
                  </a:extLst>
                </a:gridCol>
              </a:tblGrid>
              <a:tr h="282758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4000"/>
                        </a:lnSpc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es-MX" sz="1400" b="0" i="0" dirty="0">
                          <a:effectLst/>
                          <a:latin typeface="Tahoma" panose="020B0604030504040204" pitchFamily="34" charset="0"/>
                        </a:rPr>
                        <a:t>Categorías</a:t>
                      </a:r>
                      <a:r>
                        <a:rPr lang="es-MX" sz="1400" b="0" i="0" baseline="0" dirty="0">
                          <a:effectLst/>
                          <a:latin typeface="Tahoma" panose="020B0604030504040204" pitchFamily="34" charset="0"/>
                        </a:rPr>
                        <a:t> (cont.)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4000"/>
                        </a:lnSpc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4000"/>
                        </a:lnSpc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233576"/>
                  </a:ext>
                </a:extLst>
              </a:tr>
              <a:tr h="282758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4000"/>
                        </a:lnSpc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es-MX" sz="1700" b="1" i="0" dirty="0">
                          <a:solidFill>
                            <a:srgbClr val="F6871F"/>
                          </a:solidFill>
                          <a:effectLst/>
                          <a:latin typeface="Tahoma" panose="020B0604030504040204" pitchFamily="34" charset="0"/>
                        </a:rPr>
                        <a:t>Ajuste estacional</a:t>
                      </a:r>
                    </a:p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Modificaciones temporales de los servicios de autobús y tren en respuesta a variaciones estacionales de la demanda o de las condiciones de operación. 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4000"/>
                        </a:lnSpc>
                      </a:pPr>
                      <a:endParaRPr lang="en-US" sz="1400" b="0" i="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es-MX" sz="1800" b="1" i="0" dirty="0">
                          <a:solidFill>
                            <a:srgbClr val="41C1EF"/>
                          </a:solidFill>
                          <a:effectLst/>
                          <a:latin typeface="Tahoma" panose="020B0604030504040204" pitchFamily="34" charset="0"/>
                        </a:rPr>
                        <a:t>Ajuste de horarios</a:t>
                      </a:r>
                    </a:p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es-MX" sz="1400" b="0" i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Modificaciones en el tiempo de funcionamiento de los servicios de autobús y tren, que normalmente se realizan para adaptarse mejor a las necesidades de los usuarios y a las conexiones entre viajes, así como para mejorar la puntualidad.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807140"/>
                  </a:ext>
                </a:extLst>
              </a:tr>
            </a:tbl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CDF85744-8ED4-D832-CE3B-006CC1820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52298" y="1816562"/>
            <a:ext cx="919272" cy="91927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23E638C-74A1-44CA-739D-BD7D4A30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77350" y="3843181"/>
            <a:ext cx="906746" cy="90674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B9FF328-9FB3-8528-7213-2F0B58A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1041" y="3830655"/>
            <a:ext cx="799522" cy="79952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2393BB-0E70-0553-07A9-89AF9F50B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2172" y="1750493"/>
            <a:ext cx="941536" cy="998220"/>
            <a:chOff x="8132172" y="1750493"/>
            <a:chExt cx="941536" cy="998220"/>
          </a:xfrm>
        </p:grpSpPr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EF886D3-82F9-A494-54AD-BFF0681131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8132172" y="1750493"/>
              <a:ext cx="919272" cy="919272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EC2052A-D78F-A2DC-A61C-BE7351E24687}"/>
                </a:ext>
              </a:extLst>
            </p:cNvPr>
            <p:cNvSpPr/>
            <p:nvPr/>
          </p:nvSpPr>
          <p:spPr>
            <a:xfrm>
              <a:off x="8467791" y="2145463"/>
              <a:ext cx="565357" cy="560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lock with solid fill">
              <a:extLst>
                <a:ext uri="{FF2B5EF4-FFF2-40B4-BE49-F238E27FC236}">
                  <a16:creationId xmlns:a16="http://schemas.microsoft.com/office/drawing/2014/main" id="{A092C641-CD68-BB8C-FD32-14157070B17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27229" y="2102234"/>
              <a:ext cx="646479" cy="64647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B2856A4-2DFC-73FB-1EB6-A6B0B599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5046" y="5652350"/>
            <a:ext cx="3822217" cy="870828"/>
            <a:chOff x="8078236" y="5717331"/>
            <a:chExt cx="3822217" cy="870828"/>
          </a:xfrm>
        </p:grpSpPr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B1782E5B-E60B-85DD-FC7D-7B0C8315A8F3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6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" name="Picture 6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2EDAA9BE-613D-96A0-D45E-2373B3DF6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87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DEA53F-1B81-5A5D-C933-674984C80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D62E-2363-5441-BB85-7A6E28BD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974850"/>
            <a:ext cx="10872243" cy="2233895"/>
          </a:xfrm>
        </p:spPr>
        <p:txBody>
          <a:bodyPr>
            <a:normAutofit/>
          </a:bodyPr>
          <a:lstStyle/>
          <a:p>
            <a:r>
              <a:rPr lang="es-MX" dirty="0"/>
              <a:t>Cambios propuestos</a:t>
            </a:r>
          </a:p>
        </p:txBody>
      </p:sp>
      <p:pic>
        <p:nvPicPr>
          <p:cNvPr id="3" name="Graphic 2" descr="Route (Two Pins With A Path) with solid fill">
            <a:extLst>
              <a:ext uri="{FF2B5EF4-FFF2-40B4-BE49-F238E27FC236}">
                <a16:creationId xmlns:a16="http://schemas.microsoft.com/office/drawing/2014/main" id="{08B6C6E6-4111-372F-18C0-75D0BBA47E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147" y="507683"/>
            <a:ext cx="1575320" cy="15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4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AF140-FC71-3F45-1011-C47AB0D3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8C430B9-F3B1-CF9B-D4DB-325E69FD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849" y="401849"/>
            <a:ext cx="1575320" cy="15753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4674CEA-0D81-3B10-8574-1B5A271A8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49" y="2856594"/>
            <a:ext cx="10872243" cy="2150836"/>
          </a:xfrm>
        </p:spPr>
        <p:txBody>
          <a:bodyPr>
            <a:normAutofit/>
          </a:bodyPr>
          <a:lstStyle/>
          <a:p>
            <a:r>
              <a:rPr lang="es-MX" dirty="0"/>
              <a:t>Ajuste de horarios</a:t>
            </a:r>
          </a:p>
        </p:txBody>
      </p:sp>
    </p:spTree>
    <p:extLst>
      <p:ext uri="{BB962C8B-B14F-4D97-AF65-F5344CB8AC3E}">
        <p14:creationId xmlns:p14="http://schemas.microsoft.com/office/powerpoint/2010/main" val="183763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A67B-1AA7-463A-098B-AA766177D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F531-10F8-E829-39B4-7904F917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58" y="21014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>
                <a:latin typeface="Tahoma"/>
                <a:ea typeface="Tahoma"/>
                <a:cs typeface="Tahoma"/>
              </a:rPr>
              <a:t>Horarios de trenes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73BA53-1DFE-555D-6BB7-D49726341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36037"/>
              </p:ext>
            </p:extLst>
          </p:nvPr>
        </p:nvGraphicFramePr>
        <p:xfrm>
          <a:off x="113622" y="1579153"/>
          <a:ext cx="6396906" cy="327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994">
                  <a:extLst>
                    <a:ext uri="{9D8B030D-6E8A-4147-A177-3AD203B41FA5}">
                      <a16:colId xmlns:a16="http://schemas.microsoft.com/office/drawing/2014/main" val="3065812770"/>
                    </a:ext>
                  </a:extLst>
                </a:gridCol>
                <a:gridCol w="2485504">
                  <a:extLst>
                    <a:ext uri="{9D8B030D-6E8A-4147-A177-3AD203B41FA5}">
                      <a16:colId xmlns:a16="http://schemas.microsoft.com/office/drawing/2014/main" val="1351207427"/>
                    </a:ext>
                  </a:extLst>
                </a:gridCol>
                <a:gridCol w="2701408">
                  <a:extLst>
                    <a:ext uri="{9D8B030D-6E8A-4147-A177-3AD203B41FA5}">
                      <a16:colId xmlns:a16="http://schemas.microsoft.com/office/drawing/2014/main" val="348333142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Ruta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Nombre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Cambios propuestos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0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</a:t>
                      </a:r>
                    </a:p>
                  </a:txBody>
                  <a:tcPr marL="84956" marR="84956" marT="42478" marB="424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131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Estación Lincoln a estación </a:t>
                      </a:r>
                      <a:b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</a:b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I-25/Broadway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366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</a:t>
                      </a:r>
                    </a:p>
                  </a:txBody>
                  <a:tcPr marL="84956" marR="84956" marT="42478" marB="4247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B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Union Station a estación Jefferson County Government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dirty="0">
                          <a:latin typeface="Tahoma"/>
                          <a:ea typeface="Tahoma"/>
                          <a:cs typeface="Tahoma"/>
                        </a:rPr>
                        <a:t>Center-Golden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</a:rPr>
                        <a:t>Cambios menores en los horarios de lunes a viernes, sábados y domingos y días festivos.</a:t>
                      </a:r>
                    </a:p>
                  </a:txBody>
                  <a:tcPr marL="84956" marR="84956" marT="42478" marB="42478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3061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4E58CFF-2B74-8699-4BC5-BF3C1493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148" y="5404753"/>
            <a:ext cx="7096539" cy="1309205"/>
            <a:chOff x="836249" y="4656854"/>
            <a:chExt cx="6008914" cy="13255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E71982-AEEE-FE7F-5256-CB8973E59B1C}"/>
                </a:ext>
              </a:extLst>
            </p:cNvPr>
            <p:cNvSpPr/>
            <p:nvPr/>
          </p:nvSpPr>
          <p:spPr>
            <a:xfrm>
              <a:off x="836249" y="4656854"/>
              <a:ext cx="6008914" cy="13255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79837DB-9A6C-467C-A0A0-EF7344C44902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4659942"/>
              <a:ext cx="3817635" cy="5315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es-MX" sz="1800" dirty="0"/>
                <a:t>Ajuste de horarios</a:t>
              </a:r>
            </a:p>
          </p:txBody>
        </p:sp>
        <p:sp>
          <p:nvSpPr>
            <p:cNvPr id="12" name="Subtitle 3">
              <a:extLst>
                <a:ext uri="{FF2B5EF4-FFF2-40B4-BE49-F238E27FC236}">
                  <a16:creationId xmlns:a16="http://schemas.microsoft.com/office/drawing/2014/main" id="{17EC7C88-D6BE-3F65-9036-D02ADFEBB573}"/>
                </a:ext>
              </a:extLst>
            </p:cNvPr>
            <p:cNvSpPr txBox="1">
              <a:spLocks/>
            </p:cNvSpPr>
            <p:nvPr/>
          </p:nvSpPr>
          <p:spPr>
            <a:xfrm>
              <a:off x="1564944" y="5007501"/>
              <a:ext cx="4636878" cy="86492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•"/>
                <a:defRPr sz="18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▸"/>
                <a:defRPr sz="16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System Font Regular"/>
                <a:buChar char="□"/>
                <a:defRPr sz="14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50000"/>
                <a:buFont typeface="Courier New" panose="02070309020205020404" pitchFamily="49" charset="0"/>
                <a:buChar char="o"/>
                <a:defRPr sz="1400" i="1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MX" sz="1400" dirty="0"/>
                <a:t>Modificaciones en el tiempo de funcionamiento de los servicios de autobús y tren, que normalmente se realizan para adaptarse mejor a las necesidades de los usuarios y a las conexiones entre viajes, así como para mejorar la puntualidad.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31EC914-85D8-AD6E-580F-066D8418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527" y="5566163"/>
            <a:ext cx="770437" cy="7704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72D008-91C5-A6FF-01D5-8CFBA94AE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57282" y="5933661"/>
            <a:ext cx="3822217" cy="870828"/>
            <a:chOff x="8078236" y="5717331"/>
            <a:chExt cx="3822217" cy="870828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970DF9D1-BCB4-0919-3DC1-C050879D782D}"/>
                </a:ext>
              </a:extLst>
            </p:cNvPr>
            <p:cNvSpPr txBox="1">
              <a:spLocks/>
            </p:cNvSpPr>
            <p:nvPr/>
          </p:nvSpPr>
          <p:spPr>
            <a:xfrm>
              <a:off x="8078236" y="6223034"/>
              <a:ext cx="2743200" cy="365125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fld id="{A3D05135-2B8F-5842-ADA1-E54D168629AE}" type="slidenum">
                <a:rPr lang="en-US" sz="1200" b="1" smtClean="0">
                  <a:solidFill>
                    <a:schemeClr val="bg1">
                      <a:lumMod val="6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r">
                  <a:spcAft>
                    <a:spcPts val="600"/>
                  </a:spcAft>
                </a:pPr>
                <a:t>9</a:t>
              </a:fld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A red background with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BCCF4B1-D064-1E80-C526-B542571C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625" y="5717331"/>
              <a:ext cx="870828" cy="87082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E8E1757-A969-D5D8-F9C4-06D83931D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22" y="1197864"/>
            <a:ext cx="535457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2219"/>
      </p:ext>
    </p:extLst>
  </p:cSld>
  <p:clrMapOvr>
    <a:masterClrMapping/>
  </p:clrMapOvr>
</p:sld>
</file>

<file path=ppt/theme/theme1.xml><?xml version="1.0" encoding="utf-8"?>
<a:theme xmlns:a="http://schemas.openxmlformats.org/drawingml/2006/main" name="RTD Theme">
  <a:themeElements>
    <a:clrScheme name="RTD5">
      <a:dk1>
        <a:srgbClr val="000000"/>
      </a:dk1>
      <a:lt1>
        <a:srgbClr val="FFFFFF"/>
      </a:lt1>
      <a:dk2>
        <a:srgbClr val="8A0A16"/>
      </a:dk2>
      <a:lt2>
        <a:srgbClr val="F3F3F3"/>
      </a:lt2>
      <a:accent1>
        <a:srgbClr val="CF0A2C"/>
      </a:accent1>
      <a:accent2>
        <a:srgbClr val="263B80"/>
      </a:accent2>
      <a:accent3>
        <a:srgbClr val="F6871F"/>
      </a:accent3>
      <a:accent4>
        <a:srgbClr val="FFC000"/>
      </a:accent4>
      <a:accent5>
        <a:srgbClr val="00A0DE"/>
      </a:accent5>
      <a:accent6>
        <a:srgbClr val="3CBDAC"/>
      </a:accent6>
      <a:hlink>
        <a:srgbClr val="0969B0"/>
      </a:hlink>
      <a:folHlink>
        <a:srgbClr val="954F72"/>
      </a:folHlink>
    </a:clrScheme>
    <a:fontScheme name="Custom 1">
      <a:majorFont>
        <a:latin typeface="Proxima Nova"/>
        <a:ea typeface=""/>
        <a:cs typeface=""/>
      </a:majorFont>
      <a:minorFont>
        <a:latin typeface="Proxi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RTD_Agency_PPT" id="{799522A7-4C5C-DE45-A6AA-2526239E8780}" vid="{71306A9B-61C0-D54F-B120-E490FEB8B1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2A1BAEF6CBB4F932FDAC726CD97F2" ma:contentTypeVersion="17" ma:contentTypeDescription="Create a new document." ma:contentTypeScope="" ma:versionID="f775a281094ad826bf3084f1b13d0f29">
  <xsd:schema xmlns:xsd="http://www.w3.org/2001/XMLSchema" xmlns:xs="http://www.w3.org/2001/XMLSchema" xmlns:p="http://schemas.microsoft.com/office/2006/metadata/properties" xmlns:ns2="d0b7344a-50ef-4fa9-8951-ae4be18e1c4c" xmlns:ns3="5d9af725-578f-427a-a133-cd173a082325" targetNamespace="http://schemas.microsoft.com/office/2006/metadata/properties" ma:root="true" ma:fieldsID="340a750c42e0fcddf034d5701ee5ade4" ns2:_="" ns3:_="">
    <xsd:import namespace="d0b7344a-50ef-4fa9-8951-ae4be18e1c4c"/>
    <xsd:import namespace="5d9af725-578f-427a-a133-cd173a0823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7344a-50ef-4fa9-8951-ae4be18e1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f1fc6e-0333-47de-9211-1e950c2fc5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af725-578f-427a-a133-cd173a0823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fcf423d-7cb7-4a0c-a737-5b4b2dba7f8c}" ma:internalName="TaxCatchAll" ma:showField="CatchAllData" ma:web="5d9af725-578f-427a-a133-cd173a0823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9af725-578f-427a-a133-cd173a082325">
      <UserInfo>
        <DisplayName>Marta Sipeki</DisplayName>
        <AccountId>431</AccountId>
        <AccountType/>
      </UserInfo>
    </SharedWithUsers>
    <lcf76f155ced4ddcb4097134ff3c332f xmlns="d0b7344a-50ef-4fa9-8951-ae4be18e1c4c">
      <Terms xmlns="http://schemas.microsoft.com/office/infopath/2007/PartnerControls"/>
    </lcf76f155ced4ddcb4097134ff3c332f>
    <TaxCatchAll xmlns="5d9af725-578f-427a-a133-cd173a082325" xsi:nil="true"/>
  </documentManagement>
</p:properties>
</file>

<file path=customXml/itemProps1.xml><?xml version="1.0" encoding="utf-8"?>
<ds:datastoreItem xmlns:ds="http://schemas.openxmlformats.org/officeDocument/2006/customXml" ds:itemID="{5B2E3182-9EEE-4491-B2DF-E1CAB45D57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1D6570-236B-4715-BDCA-C260830B4DD4}">
  <ds:schemaRefs>
    <ds:schemaRef ds:uri="5d9af725-578f-427a-a133-cd173a082325"/>
    <ds:schemaRef ds:uri="d0b7344a-50ef-4fa9-8951-ae4be18e1c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AF6359-F0DF-4ED7-A5EE-4517953BFAC9}">
  <ds:schemaRefs>
    <ds:schemaRef ds:uri="http://schemas.microsoft.com/office/2006/documentManagement/types"/>
    <ds:schemaRef ds:uri="http://schemas.microsoft.com/office/infopath/2007/PartnerControls"/>
    <ds:schemaRef ds:uri="d0b7344a-50ef-4fa9-8951-ae4be18e1c4c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5d9af725-578f-427a-a133-cd173a082325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September_2024_Service_Change_Narrated_Presentation_pxnvwc</Template>
  <TotalTime>56</TotalTime>
  <Words>4109</Words>
  <Application>Microsoft Office PowerPoint</Application>
  <PresentationFormat>Panorámica</PresentationFormat>
  <Paragraphs>471</Paragraphs>
  <Slides>35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Open Sans</vt:lpstr>
      <vt:lpstr>System Font Regular</vt:lpstr>
      <vt:lpstr>Tahoma</vt:lpstr>
      <vt:lpstr>Wingdings</vt:lpstr>
      <vt:lpstr>RTD Theme</vt:lpstr>
      <vt:lpstr>Septiembre de 2026  Cambios de servicio propuestos</vt:lpstr>
      <vt:lpstr>Panorama general</vt:lpstr>
      <vt:lpstr>Orden del día</vt:lpstr>
      <vt:lpstr>¿Qué son los cambios de servicio?</vt:lpstr>
      <vt:lpstr>Cambios de servicio</vt:lpstr>
      <vt:lpstr>Categorías de los cambios de servicio</vt:lpstr>
      <vt:lpstr>Cambios propuestos</vt:lpstr>
      <vt:lpstr>Ajuste de horarios</vt:lpstr>
      <vt:lpstr>Horarios de trenes</vt:lpstr>
      <vt:lpstr>Horarios de autobuses</vt:lpstr>
      <vt:lpstr>Horarios de autobuses (cont.)</vt:lpstr>
      <vt:lpstr>Aumento del servicio</vt:lpstr>
      <vt:lpstr>Aumento del servicio de trenes</vt:lpstr>
      <vt:lpstr>Aumentos de servicio propuestos</vt:lpstr>
      <vt:lpstr>Aumentos propuestos del servicio FlexRide</vt:lpstr>
      <vt:lpstr>Ajuste de rutas</vt:lpstr>
      <vt:lpstr>Ajustes de rutas propuestos </vt:lpstr>
      <vt:lpstr>Ajustes propuestos en las rutas de Colfax </vt:lpstr>
      <vt:lpstr>Ajustes propuestos en las rutas de autobús  </vt:lpstr>
      <vt:lpstr>Ajustes propuestos en las rutas de autobús </vt:lpstr>
      <vt:lpstr>Ajustes propuestos en las rutas de autobús (cont.)</vt:lpstr>
      <vt:lpstr>Reducción del servicio</vt:lpstr>
      <vt:lpstr>Reducción del servicio de trenes</vt:lpstr>
      <vt:lpstr>Reducción del servicio de trenes (cont.)</vt:lpstr>
      <vt:lpstr>Reducción del servicio de autobuses </vt:lpstr>
      <vt:lpstr>Ajustes estacionales</vt:lpstr>
      <vt:lpstr>Ajustes estacionales </vt:lpstr>
      <vt:lpstr>Ajustes estacionales (cont.) </vt:lpstr>
      <vt:lpstr>Comentarios y opiniones</vt:lpstr>
      <vt:lpstr>Preguntas </vt:lpstr>
      <vt:lpstr>Comentarios públicos</vt:lpstr>
      <vt:lpstr>Envíe sus comentarios</vt:lpstr>
      <vt:lpstr>Calendario y próximos pasos</vt:lpstr>
      <vt:lpstr>Calendario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Tanner</dc:creator>
  <cp:lastModifiedBy>Pilar Carril Villarreal</cp:lastModifiedBy>
  <cp:revision>50</cp:revision>
  <dcterms:created xsi:type="dcterms:W3CDTF">2024-10-08T15:27:17Z</dcterms:created>
  <dcterms:modified xsi:type="dcterms:W3CDTF">2026-06-23T21:32:34Z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0x010100C942A1BAEF6CBB4F932FDAC726CD97F2</vt:lpwstr>
  </property>
  <property fmtid="{D5CDD505-2E9C-101B-9397-08002B2CF9AE}" pid="3" name="MediaServiceImageTags">
    <vt:lpwstr/>
  </property>
  <property fmtid="{D5CDD505-2E9C-101B-9397-08002B2CF9AE}" pid="4" name="NXPowerLiteLastOptimized">
    <vt:lpwstr>1656732</vt:lpwstr>
  </property>
  <property fmtid="{D5CDD505-2E9C-101B-9397-08002B2CF9AE}" pid="5" name="NXPowerLiteSettings">
    <vt:lpwstr>F7C0031C027800</vt:lpwstr>
  </property>
  <property fmtid="{D5CDD505-2E9C-101B-9397-08002B2CF9AE}" pid="6" name="NXPowerLiteVersion">
    <vt:lpwstr>D11.0.1</vt:lpwstr>
  </property>
  <property fmtid="{D5CDD505-2E9C-101B-9397-08002B2CF9AE}" pid="7" name="Order">
    <vt:r8>30300</vt:r8>
  </property>
  <property fmtid="{D5CDD505-2E9C-101B-9397-08002B2CF9AE}" pid="8" name="RTD Department">
    <vt:lpwstr/>
  </property>
</Properties>
</file>