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97F_F893FCB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982_29CA08C7.xml" ContentType="application/vnd.ms-powerpoint.comments+xml"/>
  <Override PartName="/ppt/notesSlides/notesSlide14.xml" ContentType="application/vnd.openxmlformats-officedocument.presentationml.notesSlide+xml"/>
  <Override PartName="/ppt/comments/modernComment_93E_CDAB29D7.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97C_F86FA11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983_7B3DC93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95D_98AEABC4.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0"/>
  </p:notesMasterIdLst>
  <p:handoutMasterIdLst>
    <p:handoutMasterId r:id="rId41"/>
  </p:handoutMasterIdLst>
  <p:sldIdLst>
    <p:sldId id="261" r:id="rId5"/>
    <p:sldId id="260" r:id="rId6"/>
    <p:sldId id="2361" r:id="rId7"/>
    <p:sldId id="308" r:id="rId8"/>
    <p:sldId id="2374" r:id="rId9"/>
    <p:sldId id="339" r:id="rId10"/>
    <p:sldId id="2411" r:id="rId11"/>
    <p:sldId id="2382" r:id="rId12"/>
    <p:sldId id="2421" r:id="rId13"/>
    <p:sldId id="2431" r:id="rId14"/>
    <p:sldId id="2433" r:id="rId15"/>
    <p:sldId id="2383" r:id="rId16"/>
    <p:sldId id="2434" r:id="rId17"/>
    <p:sldId id="2366" r:id="rId18"/>
    <p:sldId id="2444" r:id="rId19"/>
    <p:sldId id="2384" r:id="rId20"/>
    <p:sldId id="2441" r:id="rId21"/>
    <p:sldId id="2428" r:id="rId22"/>
    <p:sldId id="2437" r:id="rId23"/>
    <p:sldId id="2438" r:id="rId24"/>
    <p:sldId id="2439" r:id="rId25"/>
    <p:sldId id="2398" r:id="rId26"/>
    <p:sldId id="2435" r:id="rId27"/>
    <p:sldId id="2436" r:id="rId28"/>
    <p:sldId id="2403" r:id="rId29"/>
    <p:sldId id="2388" r:id="rId30"/>
    <p:sldId id="2397" r:id="rId31"/>
    <p:sldId id="2445" r:id="rId32"/>
    <p:sldId id="342" r:id="rId33"/>
    <p:sldId id="2429" r:id="rId34"/>
    <p:sldId id="2430" r:id="rId35"/>
    <p:sldId id="354" r:id="rId36"/>
    <p:sldId id="343" r:id="rId37"/>
    <p:sldId id="333" r:id="rId38"/>
    <p:sldId id="31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F6F40E-4C04-653D-CA79-F5E78DF4AB2A}" name="Nataly Handlos" initials="NH" userId="S::nataly.handlos@rtd-denver.com::966c7a8d-5c98-415a-96e2-9e7b8ad3c305" providerId="AD"/>
  <p188:author id="{6FC79A20-A063-D76D-1673-7BD78C5DC5EE}" name="Michael Davies" initials="" userId="S::Michael.Davies@rtd-denver.com::8f65aa7d-7668-4406-9fc7-5315538d66c5" providerId="AD"/>
  <p188:author id="{E8770922-6823-C3E2-366C-340468507EE7}" name="Gabriel Martinez" initials="GM" userId="S::Gabriel.Martinez@rtd-denver.com::0dce9ab0-f1ea-4d68-abf2-049a13d9a558" providerId="AD"/>
  <p188:author id="{CE9CE322-EB2A-F2A1-0537-9A05BCDA592C}" name="Michael Davies" initials="MD" userId="S::michael.davies@rtd-denver.com::8f65aa7d-7668-4406-9fc7-5315538d66c5" providerId="AD"/>
  <p188:author id="{5D575E28-6C90-192A-2A74-40A05162ED3D}" name="Tegan Rice" initials="TR" userId="S::tegan.rice@rtd-denver.com::159285d2-913f-4eb4-8789-900ba3940b38" providerId="AD"/>
  <p188:author id="{E7C2C730-B6D3-1463-6214-8995DC3FF6F4}" name="Greg Filkin" initials="" userId="S::Gregory.Filkin@rtd-denver.com::78454f41-d3a3-4193-8c3b-cb8c1d4ab8ae" providerId="AD"/>
  <p188:author id="{382D5642-92D4-BC84-55F9-1B3A9742B71C}" name="Krista Flynt" initials="" userId="S::Krista.Flynt@rtd-denver.com::25088b51-5a9d-41f6-b97d-20a8b0b2fc4b" providerId="AD"/>
  <p188:author id="{4056BE4A-B170-190A-D207-F0EB79C682B1}" name="Kelsie Ryan" initials="KR" userId="S::kelsie.ryan@rtd-denver.com::c47797b2-03c5-4c6f-8761-10aa0f258faa" providerId="AD"/>
  <p188:author id="{8E1C425E-AC72-6F96-3036-91339BA7F3F0}" name="Clara Bechtel" initials="CB" userId="S::clara.bechtel@rtd-denver.com::45104895-c01a-49f0-88f5-37123e36f1be" providerId="AD"/>
  <p188:author id="{55B74775-927B-0A0A-AA82-FB6CE7BC8A8C}" name="Cooper Langdon" initials="CL" userId="S::cooper.langdon@rtd-denver.com::9a47b946-9690-4b93-8e48-181cd29c671d" providerId="AD"/>
  <p188:author id="{657D649B-C67A-B1B4-495D-0537869A5A3A}" name="Dan Merritt" initials="DM" userId="S::daniel.merritt@rtd-denver.com::ca2b6c57-796b-4fca-908c-9f1e64cc552f" providerId="AD"/>
  <p188:author id="{94FC02A8-29BB-07B3-6A36-A3DED8B5CD86}" name="Sam Lewis" initials="SL" userId="S::samuel.lewis@rtd-denver.com::266da77f-645a-45f1-95db-b0b5f7aa33f8" providerId="AD"/>
  <p188:author id="{2ECE2CA8-F3E8-3C9F-D81A-7FCBF996AEA7}" name="Leah Tanner" initials="LT" userId="S::Leah.Tanner@rtd-denver.com::2baeea4d-f274-4920-aaa2-cb036b4427f1" providerId="AD"/>
  <p188:author id="{EA23EEC6-3DA3-2FF3-CF93-65FC8637E606}" name="Kelsie Ryan" initials="" userId="S::Kelsie.Ryan@rtd-denver.com::c47797b2-03c5-4c6f-8761-10aa0f258faa" providerId="AD"/>
  <p188:author id="{CE8FBCC9-D230-7713-C863-CE49A1B07EDF}" name="Gabriel Martinez" initials="GM" userId="S::gabriel.martinez@rtd-denver.com::0dce9ab0-f1ea-4d68-abf2-049a13d9a558" providerId="AD"/>
  <p188:author id="{412A14DD-7090-D760-6E14-690437C4001D}" name="Brandon Figliolino" initials="BF" userId="S::brandon.figliolino@rtd-denver.com::407315d2-36b5-4a9a-b32c-03e0e257e118" providerId="AD"/>
  <p188:author id="{BD67D6E8-7402-B89F-D0DC-DC881208D124}" name="Greg Filkin" initials="GF" userId="S::gregory.filkin@rtd-denver.com::78454f41-d3a3-4193-8c3b-cb8c1d4ab8ae" providerId="AD"/>
  <p188:author id="{6889E6ED-7042-7F1A-7AA5-DDCB6558428A}" name="Krista Flynt" initials="KF" userId="S::krista.flynt@rtd-denver.com::25088b51-5a9d-41f6-b97d-20a8b0b2fc4b" providerId="AD"/>
  <p188:author id="{3AC2CBFA-CF47-1902-4F89-045DD7E53827}" name="Maux Sullivan" initials="MS" userId="S::maux.sullivan@rtd-denver.com::d49a3f31-1e3a-4a76-b94a-4a20a3fa033c" providerId="AD"/>
  <p188:author id="{B0E786FD-AE76-FE98-9C9A-79B8867EC402}" name="Brandon Figliolino" initials="BF" userId="S::Brandon.Figliolino@rtd-denver.com::407315d2-36b5-4a9a-b32c-03e0e257e1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318"/>
    <a:srgbClr val="F79239"/>
    <a:srgbClr val="0091B3"/>
    <a:srgbClr val="009483"/>
    <a:srgbClr val="54C0E8"/>
    <a:srgbClr val="41C1EF"/>
    <a:srgbClr val="FDBA2F"/>
    <a:srgbClr val="F6871F"/>
    <a:srgbClr val="852E2C"/>
    <a:srgbClr val="000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7E08C-792F-B75D-F291-2A0836DA5988}" v="17" dt="2026-06-22T14:17:28.973"/>
    <p1510:client id="{37CA229D-D22D-460D-869F-C53967933441}" v="2" dt="2026-06-23T16:45:04.680"/>
    <p1510:client id="{4E8B92C6-E444-A18F-F81E-408A2784D2B8}" v="59" dt="2026-06-22T15:23:43.331"/>
    <p1510:client id="{7DDD6234-074E-BB00-68F1-9AC16F1C80E5}" v="1" dt="2026-06-22T15:21:46.144"/>
    <p1510:client id="{B0DF37AA-AF65-B54C-E234-D0C3E6F18625}" v="42" dt="2026-06-23T20:30:23.006"/>
    <p1510:client id="{BCFE15B8-16F4-3168-0F96-822C627F0971}" v="1" dt="2026-06-23T19:08:14.2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omments/modernComment_93E_CDAB29D7.xml><?xml version="1.0" encoding="utf-8"?>
<p188:cmLst xmlns:a="http://schemas.openxmlformats.org/drawingml/2006/main" xmlns:r="http://schemas.openxmlformats.org/officeDocument/2006/relationships" xmlns:p188="http://schemas.microsoft.com/office/powerpoint/2018/8/main">
  <p188:cm id="{E0204026-7D0F-4EF9-98F7-2903535C491D}" authorId="{6889E6ED-7042-7F1A-7AA5-DDCB6558428A}" status="resolved" created="2026-06-18T21:57:08.133" complete="100000">
    <ac:deMkLst xmlns:ac="http://schemas.microsoft.com/office/drawing/2013/main/command">
      <pc:docMk xmlns:pc="http://schemas.microsoft.com/office/powerpoint/2013/main/command"/>
      <pc:sldMk xmlns:pc="http://schemas.microsoft.com/office/powerpoint/2013/main/command" cId="3450546647" sldId="2366"/>
      <ac:graphicFrameMk id="3" creationId="{C8BBF334-7ECD-13BC-3D09-49891EEEF916}"/>
    </ac:deMkLst>
    <p188:txBody>
      <a:bodyPr/>
      <a:lstStyle/>
      <a:p>
        <a:r>
          <a:rPr lang="en-US"/>
          <a:t>35 and 51 are just seasonal school trippers. This is not a service increases. Move to seasonal adjustments.</a:t>
        </a:r>
      </a:p>
    </p188:txBody>
  </p188:cm>
</p188:cmLst>
</file>

<file path=ppt/comments/modernComment_95D_98AEABC4.xml><?xml version="1.0" encoding="utf-8"?>
<p188:cmLst xmlns:a="http://schemas.openxmlformats.org/drawingml/2006/main" xmlns:r="http://schemas.openxmlformats.org/officeDocument/2006/relationships" xmlns:p188="http://schemas.microsoft.com/office/powerpoint/2018/8/main">
  <p188:cm id="{4F6C4B18-2504-435D-B2EF-F2AD9896C8CB}" authorId="{55B74775-927B-0A0A-AA82-FB6CE7BC8A8C}" status="resolved" created="2026-06-23T16:45:04.680" complete="100000">
    <pc:sldMkLst xmlns:pc="http://schemas.microsoft.com/office/powerpoint/2013/main/command">
      <pc:docMk/>
      <pc:sldMk cId="2561584068" sldId="2397"/>
    </pc:sldMkLst>
    <p188:txBody>
      <a:bodyPr/>
      <a:lstStyle/>
      <a:p>
        <a:r>
          <a:rPr lang="en-US"/>
          <a:t>Can you add route 105 to this list as we added a school tripper.</a:t>
        </a:r>
      </a:p>
    </p188:txBody>
  </p188:cm>
</p188:cmLst>
</file>

<file path=ppt/comments/modernComment_97C_F86FA11D.xml><?xml version="1.0" encoding="utf-8"?>
<p188:cmLst xmlns:a="http://schemas.openxmlformats.org/drawingml/2006/main" xmlns:r="http://schemas.openxmlformats.org/officeDocument/2006/relationships" xmlns:p188="http://schemas.microsoft.com/office/powerpoint/2018/8/main">
  <p188:cm id="{88DB70B6-9242-4020-AC93-2A1A644C3FBC}" authorId="{55B74775-927B-0A0A-AA82-FB6CE7BC8A8C}" status="resolved" created="2026-06-23T16:42:40.062" complete="100000">
    <pc:sldMkLst xmlns:pc="http://schemas.microsoft.com/office/powerpoint/2013/main/command">
      <pc:docMk/>
      <pc:sldMk cId="4168065309" sldId="2428"/>
    </pc:sldMkLst>
    <p188:replyLst>
      <p188:reply id="{905F6CC1-F1FD-447C-9B19-44B136B95C04}" authorId="{CE8FBCC9-D230-7713-C863-CE49A1B07EDF}" created="2026-06-23T17:42:42.797">
        <p188:txBody>
          <a:bodyPr/>
          <a:lstStyle/>
          <a:p>
            <a:r>
              <a:rPr lang="en-US"/>
              <a:t>Hi [@Cooper Langdon]. Can you please respond with the exact language you want for each route? The language I have correponds to what Marketing gave me</a:t>
            </a:r>
          </a:p>
        </p188:txBody>
      </p188:reply>
      <p188:reply id="{B37B2FC5-B3BA-47EE-B7C7-1CBC01B47AE4}" authorId="{55B74775-927B-0A0A-AA82-FB6CE7BC8A8C}" created="2026-06-23T19:08:14.277">
        <p188:txBody>
          <a:bodyPr/>
          <a:lstStyle/>
          <a:p>
            <a:r>
              <a:rPr lang="en-US"/>
              <a:t>15 = Implement dedicated lane operations along Colfax Ave. between Broadway and Colorado Blvd.
15L = Reroute service to Union Station while implementing dedicated lane operations along Colfax Ave. between Broadway and Colorado Blvd.  Western segment of route that serves Decatur Federal will be discontinued. </a:t>
            </a:r>
          </a:p>
        </p188:txBody>
      </p188:reply>
    </p188:replyLst>
    <p188:txBody>
      <a:bodyPr/>
      <a:lstStyle/>
      <a:p>
        <a:r>
          <a:rPr lang="en-US"/>
          <a:t>The route 15 never went to Decatur Federal station...it's terminal was always Union Station.  The "discontinuing western segment" needs to be added to route 15L as that is the route that used to go to Decatur Federal but now uses Union Station as it's terminal.</a:t>
        </a:r>
      </a:p>
    </p188:txBody>
  </p188:cm>
</p188:cmLst>
</file>

<file path=ppt/comments/modernComment_97F_F893FCBE.xml><?xml version="1.0" encoding="utf-8"?>
<p188:cmLst xmlns:a="http://schemas.openxmlformats.org/drawingml/2006/main" xmlns:r="http://schemas.openxmlformats.org/officeDocument/2006/relationships" xmlns:p188="http://schemas.microsoft.com/office/powerpoint/2018/8/main">
  <p188:cm id="{9F409FCF-1A29-4A66-AF95-E5FCFF5298E1}" authorId="{6889E6ED-7042-7F1A-7AA5-DDCB6558428A}" status="resolved" created="2026-06-18T21:58:20.727" complete="100000">
    <ac:deMkLst xmlns:ac="http://schemas.microsoft.com/office/drawing/2013/main/command">
      <pc:docMk xmlns:pc="http://schemas.microsoft.com/office/powerpoint/2013/main/command"/>
      <pc:sldMk xmlns:pc="http://schemas.microsoft.com/office/powerpoint/2013/main/command" cId="4170448062" sldId="2431"/>
      <ac:spMk id="2" creationId="{A0B8B986-F365-A486-FBC1-F6536B74E9BD}"/>
    </ac:deMkLst>
    <p188:txBody>
      <a:bodyPr/>
      <a:lstStyle/>
      <a:p>
        <a:r>
          <a:rPr lang="en-US"/>
          <a:t>Add route 11.</a:t>
        </a:r>
      </a:p>
    </p188:txBody>
  </p188:cm>
</p188:cmLst>
</file>

<file path=ppt/comments/modernComment_982_29CA08C7.xml><?xml version="1.0" encoding="utf-8"?>
<p188:cmLst xmlns:a="http://schemas.openxmlformats.org/drawingml/2006/main" xmlns:r="http://schemas.openxmlformats.org/officeDocument/2006/relationships" xmlns:p188="http://schemas.microsoft.com/office/powerpoint/2018/8/main">
  <p188:cm id="{A556004E-3E5E-4C5A-84BA-E940FF888986}" authorId="{6889E6ED-7042-7F1A-7AA5-DDCB6558428A}" status="resolved" created="2026-06-18T21:56:21.085" complete="100000">
    <pc:sldMkLst xmlns:pc="http://schemas.microsoft.com/office/powerpoint/2013/main/command">
      <pc:docMk/>
      <pc:sldMk cId="701106375" sldId="2434"/>
    </pc:sldMkLst>
    <p188:replyLst>
      <p188:reply id="{9EF595EA-F785-48A1-A584-59F9370F5E76}" authorId="{8E1C425E-AC72-6F96-3036-91339BA7F3F0}" created="2026-06-22T15:21:46.144">
        <p188:txBody>
          <a:bodyPr/>
          <a:lstStyle/>
          <a:p>
            <a:r>
              <a:rPr lang="en-US"/>
              <a:t>[@Krista Flynt] [@Gabriel Martinez] Listing the reinstatement of the C Line as a service increase and the D line routing being up for permanent elimination as a service reduction is consistent with wording on our website and how this has been presented to the board. I recommend keeping the slides as they are</a:t>
            </a:r>
          </a:p>
        </p188:txBody>
      </p188:reply>
    </p188:replyLst>
    <p188:txBody>
      <a:bodyPr/>
      <a:lstStyle/>
      <a:p>
        <a:r>
          <a:rPr lang="en-US"/>
          <a:t>This isn't a service increase. This is essentially a reroute of the D. This is a one to one replacement of the D line. [@Clara Bechtel] please weigh in. I recommend describing both changes in one place.</a:t>
        </a:r>
      </a:p>
    </p188:txBody>
  </p188:cm>
</p188:cmLst>
</file>

<file path=ppt/comments/modernComment_983_7B3DC931.xml><?xml version="1.0" encoding="utf-8"?>
<p188:cmLst xmlns:a="http://schemas.openxmlformats.org/drawingml/2006/main" xmlns:r="http://schemas.openxmlformats.org/officeDocument/2006/relationships" xmlns:p188="http://schemas.microsoft.com/office/powerpoint/2018/8/main">
  <p188:cm id="{49809452-8A5C-4B89-B591-A7B589E9FB5B}" authorId="{6889E6ED-7042-7F1A-7AA5-DDCB6558428A}" status="resolved" created="2026-06-18T22:06:14.902" complete="100000">
    <ac:deMkLst xmlns:ac="http://schemas.microsoft.com/office/drawing/2013/main/command">
      <pc:docMk xmlns:pc="http://schemas.microsoft.com/office/powerpoint/2013/main/command"/>
      <pc:sldMk xmlns:pc="http://schemas.microsoft.com/office/powerpoint/2013/main/command" cId="2067646769" sldId="2435"/>
      <ac:graphicFrameMk id="8" creationId="{9579CB23-2C46-0657-E48F-333B47BE5E24}"/>
    </ac:deMkLst>
    <p188:txBody>
      <a:bodyPr/>
      <a:lstStyle/>
      <a:p>
        <a:r>
          <a:rPr lang="en-US"/>
          <a:t>If the C line is described as a permanent change post rail replacement project, the D line should be described as a permanent change. [@Clara Bechtel] please weigh in. I recomend describing the C and D together on one slide.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F97815-E80E-A041-AED0-35170BEFFA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Regional Transportation District </a:t>
            </a:r>
          </a:p>
        </p:txBody>
      </p:sp>
      <p:sp>
        <p:nvSpPr>
          <p:cNvPr id="4" name="Footer Placeholder 3">
            <a:extLst>
              <a:ext uri="{FF2B5EF4-FFF2-40B4-BE49-F238E27FC236}">
                <a16:creationId xmlns:a16="http://schemas.microsoft.com/office/drawing/2014/main" id="{A06F8B58-4BFF-2349-9633-02A1AAAF7D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3939D-8E41-9A47-BC36-2837CD8004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15283-7C58-0843-91F2-10153012C6E7}" type="slidenum">
              <a:rPr lang="en-US" smtClean="0"/>
              <a:t>‹#›</a:t>
            </a:fld>
            <a:endParaRPr lang="en-US"/>
          </a:p>
        </p:txBody>
      </p:sp>
    </p:spTree>
    <p:extLst>
      <p:ext uri="{BB962C8B-B14F-4D97-AF65-F5344CB8AC3E}">
        <p14:creationId xmlns:p14="http://schemas.microsoft.com/office/powerpoint/2010/main" val="295351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Regional Transportation District</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E8224-E466-B240-AA46-5850534386F9}"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BCFDA-875E-B543-B61B-7BE86F07F887}" type="slidenum">
              <a:rPr lang="en-US" smtClean="0"/>
              <a:t>‹#›</a:t>
            </a:fld>
            <a:endParaRPr lang="en-US"/>
          </a:p>
        </p:txBody>
      </p:sp>
    </p:spTree>
    <p:extLst>
      <p:ext uri="{BB962C8B-B14F-4D97-AF65-F5344CB8AC3E}">
        <p14:creationId xmlns:p14="http://schemas.microsoft.com/office/powerpoint/2010/main" val="145195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service.change@rtd-denver.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afternoon/evening and thank you for joining us. </a:t>
            </a:r>
          </a:p>
          <a:p>
            <a:endParaRPr lang="en-US"/>
          </a:p>
          <a:p>
            <a:r>
              <a:rPr lang="en-US"/>
              <a:t>My name is ____ and I am joined by ______, my colleague in Service Development. </a:t>
            </a:r>
          </a:p>
          <a:p>
            <a:endParaRPr lang="en-US"/>
          </a:p>
          <a:p>
            <a:r>
              <a:rPr lang="en-US"/>
              <a:t>Tonight, we are going to present RTD’s proposed service changes for September 2026.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1</a:t>
            </a:fld>
            <a:endParaRPr lang="en-US"/>
          </a:p>
        </p:txBody>
      </p:sp>
    </p:spTree>
    <p:extLst>
      <p:ext uri="{BB962C8B-B14F-4D97-AF65-F5344CB8AC3E}">
        <p14:creationId xmlns:p14="http://schemas.microsoft.com/office/powerpoint/2010/main" val="315633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9DF2-8750-4881-C2C0-6456EA512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1E902-0732-77B4-8B93-F26167559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213F5-76DF-DDA3-91B5-DF0166E9CE18}"/>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CAAA1221-422E-A03A-AF6E-59236F14C76A}"/>
              </a:ext>
            </a:extLst>
          </p:cNvPr>
          <p:cNvSpPr>
            <a:spLocks noGrp="1"/>
          </p:cNvSpPr>
          <p:nvPr>
            <p:ph type="sldNum" sz="quarter" idx="5"/>
          </p:nvPr>
        </p:nvSpPr>
        <p:spPr/>
        <p:txBody>
          <a:bodyPr/>
          <a:lstStyle/>
          <a:p>
            <a:fld id="{15BBCFDA-875E-B543-B61B-7BE86F07F887}" type="slidenum">
              <a:rPr lang="en-US" smtClean="0"/>
              <a:t>10</a:t>
            </a:fld>
            <a:endParaRPr lang="en-US"/>
          </a:p>
        </p:txBody>
      </p:sp>
    </p:spTree>
    <p:extLst>
      <p:ext uri="{BB962C8B-B14F-4D97-AF65-F5344CB8AC3E}">
        <p14:creationId xmlns:p14="http://schemas.microsoft.com/office/powerpoint/2010/main" val="159149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4A0C-D4FF-8712-58E6-D70347331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C0288-C830-E1A2-923D-A0514857E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1A5D9-C885-7BE8-91B0-D5CDC054CD78}"/>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6C93B327-F39A-FBB6-4384-2F6AA48C260B}"/>
              </a:ext>
            </a:extLst>
          </p:cNvPr>
          <p:cNvSpPr>
            <a:spLocks noGrp="1"/>
          </p:cNvSpPr>
          <p:nvPr>
            <p:ph type="sldNum" sz="quarter" idx="5"/>
          </p:nvPr>
        </p:nvSpPr>
        <p:spPr/>
        <p:txBody>
          <a:bodyPr/>
          <a:lstStyle/>
          <a:p>
            <a:fld id="{15BBCFDA-875E-B543-B61B-7BE86F07F887}" type="slidenum">
              <a:rPr lang="en-US" smtClean="0"/>
              <a:t>11</a:t>
            </a:fld>
            <a:endParaRPr lang="en-US"/>
          </a:p>
        </p:txBody>
      </p:sp>
    </p:spTree>
    <p:extLst>
      <p:ext uri="{BB962C8B-B14F-4D97-AF65-F5344CB8AC3E}">
        <p14:creationId xmlns:p14="http://schemas.microsoft.com/office/powerpoint/2010/main" val="426818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166F-33F2-879E-16DF-89B4D621A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EAA01-5F79-8FC8-C3FA-3D72DFBE7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1C875-171D-B87D-6744-5F98E8D030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3D631B-7DA2-73D8-3FE8-4636098859EF}"/>
              </a:ext>
            </a:extLst>
          </p:cNvPr>
          <p:cNvSpPr>
            <a:spLocks noGrp="1"/>
          </p:cNvSpPr>
          <p:nvPr>
            <p:ph type="sldNum" sz="quarter" idx="5"/>
          </p:nvPr>
        </p:nvSpPr>
        <p:spPr/>
        <p:txBody>
          <a:bodyPr/>
          <a:lstStyle/>
          <a:p>
            <a:fld id="{15BBCFDA-875E-B543-B61B-7BE86F07F887}" type="slidenum">
              <a:rPr lang="en-US" smtClean="0"/>
              <a:t>12</a:t>
            </a:fld>
            <a:endParaRPr lang="en-US"/>
          </a:p>
        </p:txBody>
      </p:sp>
    </p:spTree>
    <p:extLst>
      <p:ext uri="{BB962C8B-B14F-4D97-AF65-F5344CB8AC3E}">
        <p14:creationId xmlns:p14="http://schemas.microsoft.com/office/powerpoint/2010/main" val="26954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E19B-E87B-0814-44EF-64EC4CEF9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5B78E-70E7-38FA-E381-8689F6D53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F068A-FE6C-8DEC-B02A-4FCC7E71274B}"/>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5ED90497-F898-7109-3765-175BC87A5CFD}"/>
              </a:ext>
            </a:extLst>
          </p:cNvPr>
          <p:cNvSpPr>
            <a:spLocks noGrp="1"/>
          </p:cNvSpPr>
          <p:nvPr>
            <p:ph type="sldNum" sz="quarter" idx="5"/>
          </p:nvPr>
        </p:nvSpPr>
        <p:spPr/>
        <p:txBody>
          <a:bodyPr/>
          <a:lstStyle/>
          <a:p>
            <a:fld id="{15BBCFDA-875E-B543-B61B-7BE86F07F887}" type="slidenum">
              <a:rPr lang="en-US" smtClean="0"/>
              <a:t>13</a:t>
            </a:fld>
            <a:endParaRPr lang="en-US"/>
          </a:p>
        </p:txBody>
      </p:sp>
    </p:spTree>
    <p:extLst>
      <p:ext uri="{BB962C8B-B14F-4D97-AF65-F5344CB8AC3E}">
        <p14:creationId xmlns:p14="http://schemas.microsoft.com/office/powerpoint/2010/main" val="717992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endParaRPr>
          </a:p>
          <a:p>
            <a:endParaRPr lang="en-US">
              <a:effectLst/>
            </a:endParaRPr>
          </a:p>
          <a:p>
            <a:endParaRPr lang="en-US"/>
          </a:p>
          <a:p>
            <a:endParaRPr lang="en-US" sz="1200" kern="1200">
              <a:solidFill>
                <a:schemeClr val="dk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14</a:t>
            </a:fld>
            <a:endParaRPr lang="en-US"/>
          </a:p>
        </p:txBody>
      </p:sp>
    </p:spTree>
    <p:extLst>
      <p:ext uri="{BB962C8B-B14F-4D97-AF65-F5344CB8AC3E}">
        <p14:creationId xmlns:p14="http://schemas.microsoft.com/office/powerpoint/2010/main" val="2288912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DA90-2AE6-6871-F922-5FA83EFD4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BBBD7-A2A1-5D16-031C-D81038220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B67EE-A651-4B34-49D6-8B95DE3D395C}"/>
              </a:ext>
            </a:extLst>
          </p:cNvPr>
          <p:cNvSpPr>
            <a:spLocks noGrp="1"/>
          </p:cNvSpPr>
          <p:nvPr>
            <p:ph type="body" idx="1"/>
          </p:nvPr>
        </p:nvSpPr>
        <p:spPr/>
        <p:txBody>
          <a:bodyPr/>
          <a:lstStyle/>
          <a:p>
            <a:endParaRPr lang="en-US">
              <a:effectLst/>
            </a:endParaRPr>
          </a:p>
          <a:p>
            <a:endParaRPr lang="en-US">
              <a:effectLst/>
            </a:endParaRPr>
          </a:p>
          <a:p>
            <a:endParaRPr lang="en-US"/>
          </a:p>
          <a:p>
            <a:endParaRPr lang="en-US" sz="1200" kern="1200">
              <a:solidFill>
                <a:schemeClr val="dk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32D10AFD-C574-4CEF-F3D6-B11035574535}"/>
              </a:ext>
            </a:extLst>
          </p:cNvPr>
          <p:cNvSpPr>
            <a:spLocks noGrp="1"/>
          </p:cNvSpPr>
          <p:nvPr>
            <p:ph type="sldNum" sz="quarter" idx="5"/>
          </p:nvPr>
        </p:nvSpPr>
        <p:spPr/>
        <p:txBody>
          <a:bodyPr/>
          <a:lstStyle/>
          <a:p>
            <a:fld id="{15BBCFDA-875E-B543-B61B-7BE86F07F887}" type="slidenum">
              <a:rPr lang="en-US" smtClean="0"/>
              <a:t>15</a:t>
            </a:fld>
            <a:endParaRPr lang="en-US"/>
          </a:p>
        </p:txBody>
      </p:sp>
    </p:spTree>
    <p:extLst>
      <p:ext uri="{BB962C8B-B14F-4D97-AF65-F5344CB8AC3E}">
        <p14:creationId xmlns:p14="http://schemas.microsoft.com/office/powerpoint/2010/main" val="369756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F39AF-48DE-7944-7FC5-28B25790E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3042E-56AE-AAE7-AE3F-DFCE8E518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E7706-4409-5B49-BCE8-FEAB93D94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1094C2-4A7F-C796-5808-1F876BDEE6CA}"/>
              </a:ext>
            </a:extLst>
          </p:cNvPr>
          <p:cNvSpPr>
            <a:spLocks noGrp="1"/>
          </p:cNvSpPr>
          <p:nvPr>
            <p:ph type="sldNum" sz="quarter" idx="5"/>
          </p:nvPr>
        </p:nvSpPr>
        <p:spPr/>
        <p:txBody>
          <a:bodyPr/>
          <a:lstStyle/>
          <a:p>
            <a:fld id="{15BBCFDA-875E-B543-B61B-7BE86F07F887}" type="slidenum">
              <a:rPr lang="en-US" smtClean="0"/>
              <a:t>16</a:t>
            </a:fld>
            <a:endParaRPr lang="en-US"/>
          </a:p>
        </p:txBody>
      </p:sp>
    </p:spTree>
    <p:extLst>
      <p:ext uri="{BB962C8B-B14F-4D97-AF65-F5344CB8AC3E}">
        <p14:creationId xmlns:p14="http://schemas.microsoft.com/office/powerpoint/2010/main" val="177564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C60A-169B-EC68-E8F9-1231D051F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85390-F3D6-2BBB-9A59-3F7978DFD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62C0A-7037-4C87-B7E7-576C9871D6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760224-3932-0623-23CD-6828A3841EDE}"/>
              </a:ext>
            </a:extLst>
          </p:cNvPr>
          <p:cNvSpPr>
            <a:spLocks noGrp="1"/>
          </p:cNvSpPr>
          <p:nvPr>
            <p:ph type="sldNum" sz="quarter" idx="5"/>
          </p:nvPr>
        </p:nvSpPr>
        <p:spPr/>
        <p:txBody>
          <a:bodyPr/>
          <a:lstStyle/>
          <a:p>
            <a:fld id="{15BBCFDA-875E-B543-B61B-7BE86F07F887}" type="slidenum">
              <a:rPr lang="en-US" smtClean="0"/>
              <a:t>17</a:t>
            </a:fld>
            <a:endParaRPr lang="en-US"/>
          </a:p>
        </p:txBody>
      </p:sp>
    </p:spTree>
    <p:extLst>
      <p:ext uri="{BB962C8B-B14F-4D97-AF65-F5344CB8AC3E}">
        <p14:creationId xmlns:p14="http://schemas.microsoft.com/office/powerpoint/2010/main" val="1409687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1F3E-688A-9B27-7926-957FB29CC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7D2F0-3508-42FE-4528-D8E552E8E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F13A8-7E2C-7D42-6927-50BEFF693E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0E528A-16EA-5D63-A518-9060D2EB616C}"/>
              </a:ext>
            </a:extLst>
          </p:cNvPr>
          <p:cNvSpPr>
            <a:spLocks noGrp="1"/>
          </p:cNvSpPr>
          <p:nvPr>
            <p:ph type="sldNum" sz="quarter" idx="5"/>
          </p:nvPr>
        </p:nvSpPr>
        <p:spPr/>
        <p:txBody>
          <a:bodyPr/>
          <a:lstStyle/>
          <a:p>
            <a:fld id="{15BBCFDA-875E-B543-B61B-7BE86F07F887}" type="slidenum">
              <a:rPr lang="en-US" smtClean="0"/>
              <a:t>18</a:t>
            </a:fld>
            <a:endParaRPr lang="en-US"/>
          </a:p>
        </p:txBody>
      </p:sp>
    </p:spTree>
    <p:extLst>
      <p:ext uri="{BB962C8B-B14F-4D97-AF65-F5344CB8AC3E}">
        <p14:creationId xmlns:p14="http://schemas.microsoft.com/office/powerpoint/2010/main" val="268644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06A54-F09C-FB86-0447-EE8D90D93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5481A-A083-C7AF-D7EC-A7D7AC113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498B0-E1E5-C187-8483-50F9F83FAF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A39EFA-BCC6-11B2-6960-5046193FFA96}"/>
              </a:ext>
            </a:extLst>
          </p:cNvPr>
          <p:cNvSpPr>
            <a:spLocks noGrp="1"/>
          </p:cNvSpPr>
          <p:nvPr>
            <p:ph type="sldNum" sz="quarter" idx="5"/>
          </p:nvPr>
        </p:nvSpPr>
        <p:spPr/>
        <p:txBody>
          <a:bodyPr/>
          <a:lstStyle/>
          <a:p>
            <a:fld id="{15BBCFDA-875E-B543-B61B-7BE86F07F887}" type="slidenum">
              <a:rPr lang="en-US" smtClean="0"/>
              <a:t>19</a:t>
            </a:fld>
            <a:endParaRPr lang="en-US"/>
          </a:p>
        </p:txBody>
      </p:sp>
    </p:spTree>
    <p:extLst>
      <p:ext uri="{BB962C8B-B14F-4D97-AF65-F5344CB8AC3E}">
        <p14:creationId xmlns:p14="http://schemas.microsoft.com/office/powerpoint/2010/main" val="391941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 will define service changes and the reasons RTD adjusts bus and rail schedules. </a:t>
            </a:r>
          </a:p>
          <a:p>
            <a:endParaRPr lang="en-US"/>
          </a:p>
          <a:p>
            <a:r>
              <a:rPr lang="en-US"/>
              <a:t>Then, ____ will go over the proposed changes. </a:t>
            </a:r>
          </a:p>
          <a:p>
            <a:endParaRPr lang="en-US"/>
          </a:p>
          <a:p>
            <a:r>
              <a:rPr lang="en-US"/>
              <a:t>After the presentation, you will be invited to provide comments on the changes and ask questions. </a:t>
            </a:r>
          </a:p>
          <a:p>
            <a:endParaRPr lang="en-US"/>
          </a:p>
          <a:p>
            <a:r>
              <a:rPr lang="en-US"/>
              <a:t>We’ll then provide a timeline for the next steps and  conclude our meeting.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2</a:t>
            </a:fld>
            <a:endParaRPr lang="en-US"/>
          </a:p>
        </p:txBody>
      </p:sp>
    </p:spTree>
    <p:extLst>
      <p:ext uri="{BB962C8B-B14F-4D97-AF65-F5344CB8AC3E}">
        <p14:creationId xmlns:p14="http://schemas.microsoft.com/office/powerpoint/2010/main" val="97280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B86ED-C148-BE6A-A6C4-E5CD4158E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8382D-B32C-D6FF-9197-E9B1A3160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08C55-08E0-0F21-5E2E-194812719C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AB25B6-59B2-235E-7759-0AB38B7E8AD5}"/>
              </a:ext>
            </a:extLst>
          </p:cNvPr>
          <p:cNvSpPr>
            <a:spLocks noGrp="1"/>
          </p:cNvSpPr>
          <p:nvPr>
            <p:ph type="sldNum" sz="quarter" idx="5"/>
          </p:nvPr>
        </p:nvSpPr>
        <p:spPr/>
        <p:txBody>
          <a:bodyPr/>
          <a:lstStyle/>
          <a:p>
            <a:fld id="{15BBCFDA-875E-B543-B61B-7BE86F07F887}" type="slidenum">
              <a:rPr lang="en-US" smtClean="0"/>
              <a:t>20</a:t>
            </a:fld>
            <a:endParaRPr lang="en-US"/>
          </a:p>
        </p:txBody>
      </p:sp>
    </p:spTree>
    <p:extLst>
      <p:ext uri="{BB962C8B-B14F-4D97-AF65-F5344CB8AC3E}">
        <p14:creationId xmlns:p14="http://schemas.microsoft.com/office/powerpoint/2010/main" val="2164408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99369-6D98-DF9E-5173-DA3CF09AE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4A17C-CBD7-7933-ECC4-1834016F1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663F1-6674-92B3-5000-5B9BA2BB08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DB2582-1AAF-B866-2B9F-9AD6EB7F800D}"/>
              </a:ext>
            </a:extLst>
          </p:cNvPr>
          <p:cNvSpPr>
            <a:spLocks noGrp="1"/>
          </p:cNvSpPr>
          <p:nvPr>
            <p:ph type="sldNum" sz="quarter" idx="5"/>
          </p:nvPr>
        </p:nvSpPr>
        <p:spPr/>
        <p:txBody>
          <a:bodyPr/>
          <a:lstStyle/>
          <a:p>
            <a:fld id="{15BBCFDA-875E-B543-B61B-7BE86F07F887}" type="slidenum">
              <a:rPr lang="en-US" smtClean="0"/>
              <a:t>21</a:t>
            </a:fld>
            <a:endParaRPr lang="en-US"/>
          </a:p>
        </p:txBody>
      </p:sp>
    </p:spTree>
    <p:extLst>
      <p:ext uri="{BB962C8B-B14F-4D97-AF65-F5344CB8AC3E}">
        <p14:creationId xmlns:p14="http://schemas.microsoft.com/office/powerpoint/2010/main" val="90631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B77C-827E-CDEA-6EBB-CA68B4A3C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BEF3D-ECF4-D180-653B-9C7D1654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11404-B3D9-460C-6DEC-573066C900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6DF2B2-F9A6-2706-CD7D-A7857C354289}"/>
              </a:ext>
            </a:extLst>
          </p:cNvPr>
          <p:cNvSpPr>
            <a:spLocks noGrp="1"/>
          </p:cNvSpPr>
          <p:nvPr>
            <p:ph type="sldNum" sz="quarter" idx="5"/>
          </p:nvPr>
        </p:nvSpPr>
        <p:spPr/>
        <p:txBody>
          <a:bodyPr/>
          <a:lstStyle/>
          <a:p>
            <a:fld id="{15BBCFDA-875E-B543-B61B-7BE86F07F887}" type="slidenum">
              <a:rPr lang="en-US" smtClean="0"/>
              <a:t>22</a:t>
            </a:fld>
            <a:endParaRPr lang="en-US"/>
          </a:p>
        </p:txBody>
      </p:sp>
    </p:spTree>
    <p:extLst>
      <p:ext uri="{BB962C8B-B14F-4D97-AF65-F5344CB8AC3E}">
        <p14:creationId xmlns:p14="http://schemas.microsoft.com/office/powerpoint/2010/main" val="786214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DC5F-2BCD-F529-A07D-8CA6B22C9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FA6D1-B60A-8F27-B16B-843EB49B8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51ECA-A639-F74E-93F6-2A79A2BBCD14}"/>
              </a:ext>
            </a:extLst>
          </p:cNvPr>
          <p:cNvSpPr>
            <a:spLocks noGrp="1"/>
          </p:cNvSpPr>
          <p:nvPr>
            <p:ph type="body" idx="1"/>
          </p:nvPr>
        </p:nvSpPr>
        <p:spPr/>
        <p:txBody>
          <a:bodyPr/>
          <a:lstStyle/>
          <a:p>
            <a:r>
              <a:rPr lang="en-US"/>
              <a:t>Upon project completion, the L Line is proposed to return and operate between 30th•Downing and at least I-25•Broadway. Service beyond I-25•Broadway may be considered based on ridership demand, available funding, and operational needs.</a:t>
            </a:r>
          </a:p>
          <a:p>
            <a:pPr marL="0" marR="0">
              <a:lnSpc>
                <a:spcPct val="114999"/>
              </a:lnSpc>
              <a:spcAft>
                <a:spcPts val="800"/>
              </a:spcAft>
              <a:buNone/>
            </a:pPr>
            <a:endParaRPr lang="en-US">
              <a:ea typeface="Calibri"/>
              <a:cs typeface="Calibri"/>
            </a:endParaRPr>
          </a:p>
        </p:txBody>
      </p:sp>
      <p:sp>
        <p:nvSpPr>
          <p:cNvPr id="4" name="Slide Number Placeholder 3">
            <a:extLst>
              <a:ext uri="{FF2B5EF4-FFF2-40B4-BE49-F238E27FC236}">
                <a16:creationId xmlns:a16="http://schemas.microsoft.com/office/drawing/2014/main" id="{3491D518-7D60-FF64-02DB-AEC898709C18}"/>
              </a:ext>
            </a:extLst>
          </p:cNvPr>
          <p:cNvSpPr>
            <a:spLocks noGrp="1"/>
          </p:cNvSpPr>
          <p:nvPr>
            <p:ph type="sldNum" sz="quarter" idx="5"/>
          </p:nvPr>
        </p:nvSpPr>
        <p:spPr/>
        <p:txBody>
          <a:bodyPr/>
          <a:lstStyle/>
          <a:p>
            <a:fld id="{15BBCFDA-875E-B543-B61B-7BE86F07F887}" type="slidenum">
              <a:rPr lang="en-US" smtClean="0"/>
              <a:t>23</a:t>
            </a:fld>
            <a:endParaRPr lang="en-US"/>
          </a:p>
        </p:txBody>
      </p:sp>
    </p:spTree>
    <p:extLst>
      <p:ext uri="{BB962C8B-B14F-4D97-AF65-F5344CB8AC3E}">
        <p14:creationId xmlns:p14="http://schemas.microsoft.com/office/powerpoint/2010/main" val="1374281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C64D-1303-8FD1-3C41-46C5D1CF2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467EB-6CA5-9D6E-F346-3B885633B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4FE11-BDDD-BF68-67C9-5C4E4D01A8AC}"/>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4B6D9393-44BF-9D09-9C5A-4F7170AC935C}"/>
              </a:ext>
            </a:extLst>
          </p:cNvPr>
          <p:cNvSpPr>
            <a:spLocks noGrp="1"/>
          </p:cNvSpPr>
          <p:nvPr>
            <p:ph type="sldNum" sz="quarter" idx="5"/>
          </p:nvPr>
        </p:nvSpPr>
        <p:spPr/>
        <p:txBody>
          <a:bodyPr/>
          <a:lstStyle/>
          <a:p>
            <a:fld id="{15BBCFDA-875E-B543-B61B-7BE86F07F887}" type="slidenum">
              <a:rPr lang="en-US" smtClean="0"/>
              <a:t>24</a:t>
            </a:fld>
            <a:endParaRPr lang="en-US"/>
          </a:p>
        </p:txBody>
      </p:sp>
    </p:spTree>
    <p:extLst>
      <p:ext uri="{BB962C8B-B14F-4D97-AF65-F5344CB8AC3E}">
        <p14:creationId xmlns:p14="http://schemas.microsoft.com/office/powerpoint/2010/main" val="2668997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CA10-7EB6-8317-B7BF-F1DDB32E8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644CB-9D28-38F6-A0AF-9ACE5C7B2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12F68-40DF-9119-972F-9F5DC5D5BAA2}"/>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1200" kern="100">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75AB8C99-D06E-40B1-3418-67B88D63B17C}"/>
              </a:ext>
            </a:extLst>
          </p:cNvPr>
          <p:cNvSpPr>
            <a:spLocks noGrp="1"/>
          </p:cNvSpPr>
          <p:nvPr>
            <p:ph type="sldNum" sz="quarter" idx="5"/>
          </p:nvPr>
        </p:nvSpPr>
        <p:spPr/>
        <p:txBody>
          <a:bodyPr/>
          <a:lstStyle/>
          <a:p>
            <a:fld id="{15BBCFDA-875E-B543-B61B-7BE86F07F887}" type="slidenum">
              <a:rPr lang="en-US" smtClean="0"/>
              <a:t>25</a:t>
            </a:fld>
            <a:endParaRPr lang="en-US"/>
          </a:p>
        </p:txBody>
      </p:sp>
    </p:spTree>
    <p:extLst>
      <p:ext uri="{BB962C8B-B14F-4D97-AF65-F5344CB8AC3E}">
        <p14:creationId xmlns:p14="http://schemas.microsoft.com/office/powerpoint/2010/main" val="408019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DB63-320F-11C2-A049-9D9EFA1F0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4211D-CB56-5125-6CB0-0787EE7FA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D7203-7FE4-7193-9B07-2397202950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DE88A8-1857-B7EB-F3AE-FDC00F5C0DBE}"/>
              </a:ext>
            </a:extLst>
          </p:cNvPr>
          <p:cNvSpPr>
            <a:spLocks noGrp="1"/>
          </p:cNvSpPr>
          <p:nvPr>
            <p:ph type="sldNum" sz="quarter" idx="5"/>
          </p:nvPr>
        </p:nvSpPr>
        <p:spPr/>
        <p:txBody>
          <a:bodyPr/>
          <a:lstStyle/>
          <a:p>
            <a:fld id="{15BBCFDA-875E-B543-B61B-7BE86F07F887}" type="slidenum">
              <a:rPr lang="en-US" smtClean="0"/>
              <a:t>26</a:t>
            </a:fld>
            <a:endParaRPr lang="en-US"/>
          </a:p>
        </p:txBody>
      </p:sp>
    </p:spTree>
    <p:extLst>
      <p:ext uri="{BB962C8B-B14F-4D97-AF65-F5344CB8AC3E}">
        <p14:creationId xmlns:p14="http://schemas.microsoft.com/office/powerpoint/2010/main" val="4110088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46467-E452-26F7-4FCE-E14B912C0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EC317-7654-B1FD-77B3-9E6E58826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01B77-9B1F-0C71-DE4A-8FE6E32588D3}"/>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61FDCCD0-5BE4-06FC-249F-D9DE72B8DADA}"/>
              </a:ext>
            </a:extLst>
          </p:cNvPr>
          <p:cNvSpPr>
            <a:spLocks noGrp="1"/>
          </p:cNvSpPr>
          <p:nvPr>
            <p:ph type="sldNum" sz="quarter" idx="5"/>
          </p:nvPr>
        </p:nvSpPr>
        <p:spPr/>
        <p:txBody>
          <a:bodyPr/>
          <a:lstStyle/>
          <a:p>
            <a:fld id="{15BBCFDA-875E-B543-B61B-7BE86F07F887}" type="slidenum">
              <a:rPr lang="en-US" smtClean="0"/>
              <a:t>27</a:t>
            </a:fld>
            <a:endParaRPr lang="en-US"/>
          </a:p>
        </p:txBody>
      </p:sp>
    </p:spTree>
    <p:extLst>
      <p:ext uri="{BB962C8B-B14F-4D97-AF65-F5344CB8AC3E}">
        <p14:creationId xmlns:p14="http://schemas.microsoft.com/office/powerpoint/2010/main" val="1466642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2371-9EC0-7F59-F7E5-F28EB3960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A644B-A0E2-A8EA-68BD-8D96A6E97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D926E-8F2B-3132-A316-6793FB6FBCBA}"/>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3BFE5792-A2A9-00D9-4444-F70DE89CAE62}"/>
              </a:ext>
            </a:extLst>
          </p:cNvPr>
          <p:cNvSpPr>
            <a:spLocks noGrp="1"/>
          </p:cNvSpPr>
          <p:nvPr>
            <p:ph type="sldNum" sz="quarter" idx="5"/>
          </p:nvPr>
        </p:nvSpPr>
        <p:spPr/>
        <p:txBody>
          <a:bodyPr/>
          <a:lstStyle/>
          <a:p>
            <a:fld id="{15BBCFDA-875E-B543-B61B-7BE86F07F887}" type="slidenum">
              <a:rPr lang="en-US" smtClean="0"/>
              <a:t>28</a:t>
            </a:fld>
            <a:endParaRPr lang="en-US"/>
          </a:p>
        </p:txBody>
      </p:sp>
    </p:spTree>
    <p:extLst>
      <p:ext uri="{BB962C8B-B14F-4D97-AF65-F5344CB8AC3E}">
        <p14:creationId xmlns:p14="http://schemas.microsoft.com/office/powerpoint/2010/main" val="384303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[shift back to facilitator] </a:t>
            </a:r>
            <a:r>
              <a:rPr lang="en-US"/>
              <a:t>Now, we invite you to provide your comments and questions about the proposed service changes.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29</a:t>
            </a:fld>
            <a:endParaRPr lang="en-US"/>
          </a:p>
        </p:txBody>
      </p:sp>
    </p:spTree>
    <p:extLst>
      <p:ext uri="{BB962C8B-B14F-4D97-AF65-F5344CB8AC3E}">
        <p14:creationId xmlns:p14="http://schemas.microsoft.com/office/powerpoint/2010/main" val="43434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63BF5-A974-FBB2-32E8-3243177BA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B09D6-BDB9-752B-0591-1A8512333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C8BB-847A-571A-E61E-5F938EEDF859}"/>
              </a:ext>
            </a:extLst>
          </p:cNvPr>
          <p:cNvSpPr>
            <a:spLocks noGrp="1"/>
          </p:cNvSpPr>
          <p:nvPr>
            <p:ph type="body" idx="1"/>
          </p:nvPr>
        </p:nvSpPr>
        <p:spPr/>
        <p:txBody>
          <a:bodyPr/>
          <a:lstStyle/>
          <a:p>
            <a:r>
              <a:rPr lang="en-US"/>
              <a:t>Let’s chat briefly about the opportunity for public comment. </a:t>
            </a:r>
          </a:p>
          <a:p>
            <a:endParaRPr lang="en-US"/>
          </a:p>
          <a:p>
            <a:r>
              <a:rPr lang="en-US"/>
              <a:t>First, </a:t>
            </a:r>
            <a:r>
              <a:rPr lang="en-US" u="sng"/>
              <a:t>[RTD employee's name]</a:t>
            </a:r>
            <a:r>
              <a:rPr lang="en-US"/>
              <a:t> will present the proposed changes for September. </a:t>
            </a:r>
          </a:p>
          <a:p>
            <a:endParaRPr lang="en-US"/>
          </a:p>
          <a:p>
            <a:r>
              <a:rPr lang="en-US"/>
              <a:t>During the presentation, you can submit your questions about changes via the Q&amp;A feature, located at the bottom of the screen. </a:t>
            </a:r>
          </a:p>
          <a:p>
            <a:endParaRPr lang="en-US"/>
          </a:p>
          <a:p>
            <a:r>
              <a:rPr lang="en-US"/>
              <a:t>Following the presentation, staff will answer the questions related to the proposed changes. </a:t>
            </a:r>
          </a:p>
          <a:p>
            <a:endParaRPr lang="en-US"/>
          </a:p>
          <a:p>
            <a:r>
              <a:rPr lang="en-US"/>
              <a:t>Concluding the question-and-answer session, you can provide your comments on the proposed changes, if you choose RTD staff asks that any questions or comments provided tonight be related to the proposed service changes. </a:t>
            </a:r>
          </a:p>
          <a:p>
            <a:endParaRPr lang="en-US"/>
          </a:p>
          <a:p>
            <a:r>
              <a:rPr lang="en-US"/>
              <a:t>For questions or comments about routes and lines not proposed to be changed, please attend an upcoming Ask a Service Planner session or contact Customer Care at 303.299.6000.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A1CA793-5356-BA62-DA6F-465E9CE24379}"/>
              </a:ext>
            </a:extLst>
          </p:cNvPr>
          <p:cNvSpPr>
            <a:spLocks noGrp="1"/>
          </p:cNvSpPr>
          <p:nvPr>
            <p:ph type="sldNum" sz="quarter" idx="5"/>
          </p:nvPr>
        </p:nvSpPr>
        <p:spPr/>
        <p:txBody>
          <a:bodyPr/>
          <a:lstStyle/>
          <a:p>
            <a:fld id="{6772451F-746D-45C4-8A18-712645684A5F}" type="slidenum">
              <a:rPr lang="en-US" smtClean="0"/>
              <a:t>3</a:t>
            </a:fld>
            <a:endParaRPr lang="en-US"/>
          </a:p>
        </p:txBody>
      </p:sp>
    </p:spTree>
    <p:extLst>
      <p:ext uri="{BB962C8B-B14F-4D97-AF65-F5344CB8AC3E}">
        <p14:creationId xmlns:p14="http://schemas.microsoft.com/office/powerpoint/2010/main" val="2756391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63BF5-A974-FBB2-32E8-3243177BA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B09D6-BDB9-752B-0591-1A8512333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C8BB-847A-571A-E61E-5F938EEDF859}"/>
              </a:ext>
            </a:extLst>
          </p:cNvPr>
          <p:cNvSpPr>
            <a:spLocks noGrp="1"/>
          </p:cNvSpPr>
          <p:nvPr>
            <p:ph type="body" idx="1"/>
          </p:nvPr>
        </p:nvSpPr>
        <p:spPr/>
        <p:txBody>
          <a:bodyPr/>
          <a:lstStyle/>
          <a:p>
            <a:r>
              <a:rPr lang="en-US"/>
              <a:t>I will read the questions submitted into the Q&amp;A function. If you have a question about the proposed changes, please raise your virtual hand or drop your question into the Q&amp;A. </a:t>
            </a:r>
          </a:p>
          <a:p>
            <a:endParaRPr lang="en-US"/>
          </a:p>
          <a:p>
            <a:r>
              <a:rPr lang="en-US"/>
              <a:t>RTD staff ask that questions be related to the proposed changes. If you have unrelated questions, please join the Ask a Service Planner session tomorrow at noon or call Customer Care at 303.299.6000. </a:t>
            </a:r>
          </a:p>
          <a:p>
            <a:endParaRPr lang="en-US"/>
          </a:p>
          <a:p>
            <a:r>
              <a:rPr lang="en-US" i="1"/>
              <a:t>[PR specialist reads the questions. The service planner responds. This process continues until all questions have been addressed.]</a:t>
            </a:r>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A1CA793-5356-BA62-DA6F-465E9CE24379}"/>
              </a:ext>
            </a:extLst>
          </p:cNvPr>
          <p:cNvSpPr>
            <a:spLocks noGrp="1"/>
          </p:cNvSpPr>
          <p:nvPr>
            <p:ph type="sldNum" sz="quarter" idx="5"/>
          </p:nvPr>
        </p:nvSpPr>
        <p:spPr/>
        <p:txBody>
          <a:bodyPr/>
          <a:lstStyle/>
          <a:p>
            <a:fld id="{6772451F-746D-45C4-8A18-712645684A5F}" type="slidenum">
              <a:rPr lang="en-US" smtClean="0"/>
              <a:t>30</a:t>
            </a:fld>
            <a:endParaRPr lang="en-US"/>
          </a:p>
        </p:txBody>
      </p:sp>
    </p:spTree>
    <p:extLst>
      <p:ext uri="{BB962C8B-B14F-4D97-AF65-F5344CB8AC3E}">
        <p14:creationId xmlns:p14="http://schemas.microsoft.com/office/powerpoint/2010/main" val="2756391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104F-F0BE-3933-F8EF-D91DC3C21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1DAB0-CEAC-0F98-A722-E48C4EC86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F3283-176F-DAF9-C410-74E2C8F92A1B}"/>
              </a:ext>
            </a:extLst>
          </p:cNvPr>
          <p:cNvSpPr>
            <a:spLocks noGrp="1"/>
          </p:cNvSpPr>
          <p:nvPr>
            <p:ph type="body" idx="1"/>
          </p:nvPr>
        </p:nvSpPr>
        <p:spPr/>
        <p:txBody>
          <a:bodyPr/>
          <a:lstStyle/>
          <a:p>
            <a:r>
              <a:rPr lang="en-US"/>
              <a:t>Now that questions have been addressed, we will accept your feedback on the proposed changes. As a reminder, if you wish to provide public comment or ask a question related to the proposed changes, please “raise” your virtual hand and you will be called on one at a time. </a:t>
            </a:r>
          </a:p>
          <a:p>
            <a:endParaRPr lang="en-US"/>
          </a:p>
          <a:p>
            <a:r>
              <a:rPr lang="en-US"/>
              <a:t>Please limit your comments to two minutes to allow your fellow attendees the opportunity to speak.</a:t>
            </a:r>
          </a:p>
          <a:p>
            <a:endParaRPr lang="en-US"/>
          </a:p>
          <a:p>
            <a:r>
              <a:rPr lang="en-US"/>
              <a:t>Alternatively, if you want to type your comments or questions, you may do so by inputting them into the Q&amp;A. </a:t>
            </a:r>
          </a:p>
          <a:p>
            <a:endParaRPr lang="en-US"/>
          </a:p>
          <a:p>
            <a:endParaRPr lang="en-US"/>
          </a:p>
          <a:p>
            <a:r>
              <a:rPr lang="en-US" i="1"/>
              <a:t>[PR specialist calls on raised hands to speak. This process continues until no additional hands are raised.]</a:t>
            </a:r>
            <a:endParaRPr lang="en-US"/>
          </a:p>
          <a:p>
            <a:endParaRPr lang="en-US" sz="1800">
              <a:latin typeface="Calibri"/>
              <a:ea typeface="Calibri"/>
              <a:cs typeface="Calibri"/>
            </a:endParaRPr>
          </a:p>
        </p:txBody>
      </p:sp>
      <p:sp>
        <p:nvSpPr>
          <p:cNvPr id="4" name="Slide Number Placeholder 3">
            <a:extLst>
              <a:ext uri="{FF2B5EF4-FFF2-40B4-BE49-F238E27FC236}">
                <a16:creationId xmlns:a16="http://schemas.microsoft.com/office/drawing/2014/main" id="{56182132-5E6D-E983-44B1-69C49E9DE84A}"/>
              </a:ext>
            </a:extLst>
          </p:cNvPr>
          <p:cNvSpPr>
            <a:spLocks noGrp="1"/>
          </p:cNvSpPr>
          <p:nvPr>
            <p:ph type="sldNum" sz="quarter" idx="5"/>
          </p:nvPr>
        </p:nvSpPr>
        <p:spPr/>
        <p:txBody>
          <a:bodyPr/>
          <a:lstStyle/>
          <a:p>
            <a:fld id="{6772451F-746D-45C4-8A18-712645684A5F}" type="slidenum">
              <a:rPr lang="en-US" smtClean="0"/>
              <a:t>31</a:t>
            </a:fld>
            <a:endParaRPr lang="en-US"/>
          </a:p>
        </p:txBody>
      </p:sp>
    </p:spTree>
    <p:extLst>
      <p:ext uri="{BB962C8B-B14F-4D97-AF65-F5344CB8AC3E}">
        <p14:creationId xmlns:p14="http://schemas.microsoft.com/office/powerpoint/2010/main" val="3132376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Seeing no other hands raised, I want to thank everyone for attending and for providing feedback on the proposed changes. In addition to this public meeting, there are many other ways customers can provide feedback, including by: </a:t>
            </a:r>
          </a:p>
          <a:p>
            <a:pPr marL="171450" indent="-171450">
              <a:buFont typeface="Symbol"/>
              <a:buChar char="•"/>
            </a:pPr>
            <a:r>
              <a:rPr lang="en-US"/>
              <a:t>Visiting RTD’s proposed service changes webpage for September 2026 on RTD’s website</a:t>
            </a:r>
          </a:p>
          <a:p>
            <a:pPr marL="171450" indent="-171450">
              <a:buFont typeface="Symbol"/>
              <a:buChar char="•"/>
            </a:pPr>
            <a:r>
              <a:rPr lang="en-US"/>
              <a:t>providing feedback by calling Customer Care at 303.299.6000</a:t>
            </a:r>
          </a:p>
          <a:p>
            <a:pPr marL="171450" indent="-171450">
              <a:buFont typeface="Symbol"/>
              <a:buChar char="•"/>
            </a:pPr>
            <a:r>
              <a:rPr lang="en-US"/>
              <a:t>attending a meeting of the Board of Directors</a:t>
            </a:r>
          </a:p>
          <a:p>
            <a:pPr marL="171450" indent="-171450">
              <a:buFont typeface="Symbol"/>
              <a:buChar char="•"/>
            </a:pPr>
            <a:r>
              <a:rPr lang="en-US"/>
              <a:t>finding RTD at a community event or </a:t>
            </a:r>
          </a:p>
          <a:p>
            <a:pPr marL="171450" indent="-171450">
              <a:buFont typeface="Symbol"/>
              <a:buChar char="•"/>
            </a:pPr>
            <a:r>
              <a:rPr lang="en-US"/>
              <a:t>emailing </a:t>
            </a:r>
            <a:r>
              <a:rPr lang="en-US" u="sng">
                <a:hlinkClick r:id="rId3"/>
              </a:rPr>
              <a:t>service.change@rtd-denver.com</a:t>
            </a:r>
            <a:r>
              <a:rPr lang="en-US"/>
              <a:t>. </a:t>
            </a:r>
          </a:p>
          <a:p>
            <a:endParaRPr lang="en-US"/>
          </a:p>
          <a:p>
            <a:endParaRPr lang="en-US"/>
          </a:p>
        </p:txBody>
      </p:sp>
      <p:sp>
        <p:nvSpPr>
          <p:cNvPr id="4" name="Slide Number Placeholder 3"/>
          <p:cNvSpPr>
            <a:spLocks noGrp="1"/>
          </p:cNvSpPr>
          <p:nvPr>
            <p:ph type="sldNum" sz="quarter" idx="5"/>
          </p:nvPr>
        </p:nvSpPr>
        <p:spPr/>
        <p:txBody>
          <a:bodyPr/>
          <a:lstStyle/>
          <a:p>
            <a:fld id="{15BBCFDA-875E-B543-B61B-7BE86F07F887}" type="slidenum">
              <a:rPr lang="en-US" smtClean="0"/>
              <a:t>32</a:t>
            </a:fld>
            <a:endParaRPr lang="en-US"/>
          </a:p>
        </p:txBody>
      </p:sp>
    </p:spTree>
    <p:extLst>
      <p:ext uri="{BB962C8B-B14F-4D97-AF65-F5344CB8AC3E}">
        <p14:creationId xmlns:p14="http://schemas.microsoft.com/office/powerpoint/2010/main" val="3527583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Timeline and Next Steps</a:t>
            </a:r>
            <a:endParaRPr lang="en-US"/>
          </a:p>
          <a:p>
            <a:endParaRPr lang="en-US"/>
          </a:p>
          <a:p>
            <a:r>
              <a:rPr lang="en-US"/>
              <a:t>Before we close, I want to share the timeline for the proposed service changes. </a:t>
            </a:r>
          </a:p>
          <a:p>
            <a:endParaRPr lang="en-US"/>
          </a:p>
          <a:p>
            <a:endParaRPr lang="en-US"/>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33</a:t>
            </a:fld>
            <a:endParaRPr lang="en-US"/>
          </a:p>
        </p:txBody>
      </p:sp>
    </p:spTree>
    <p:extLst>
      <p:ext uri="{BB962C8B-B14F-4D97-AF65-F5344CB8AC3E}">
        <p14:creationId xmlns:p14="http://schemas.microsoft.com/office/powerpoint/2010/main" val="442278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RTD is hosting public meetings and performing community engagement activities related to the proposed service changes through July 8. </a:t>
            </a:r>
          </a:p>
          <a:p>
            <a:endParaRPr lang="en-US"/>
          </a:p>
          <a:p>
            <a:r>
              <a:rPr lang="en-US"/>
              <a:t>Public comment on the proposed changes ends on July 8. </a:t>
            </a:r>
          </a:p>
          <a:p>
            <a:endParaRPr lang="en-US"/>
          </a:p>
          <a:p>
            <a:r>
              <a:rPr lang="en-US"/>
              <a:t>The Operations, Safety, and Security Committee will vote on the proposed changes on July 15.</a:t>
            </a:r>
          </a:p>
          <a:p>
            <a:endParaRPr lang="en-US"/>
          </a:p>
          <a:p>
            <a:r>
              <a:rPr lang="en-US"/>
              <a:t>The full Board of Directors will take action on July 28. </a:t>
            </a:r>
          </a:p>
          <a:p>
            <a:endParaRPr lang="en-US"/>
          </a:p>
          <a:p>
            <a:r>
              <a:rPr lang="en-US"/>
              <a:t>If approved by the Board of Directors, the proposed service changes will go into effect on Sunday, September 27. </a:t>
            </a:r>
          </a:p>
        </p:txBody>
      </p:sp>
      <p:sp>
        <p:nvSpPr>
          <p:cNvPr id="4" name="Slide Number Placeholder 3"/>
          <p:cNvSpPr>
            <a:spLocks noGrp="1"/>
          </p:cNvSpPr>
          <p:nvPr>
            <p:ph type="sldNum" sz="quarter" idx="5"/>
          </p:nvPr>
        </p:nvSpPr>
        <p:spPr/>
        <p:txBody>
          <a:bodyPr/>
          <a:lstStyle/>
          <a:p>
            <a:fld id="{15BBCFDA-875E-B543-B61B-7BE86F07F887}" type="slidenum">
              <a:rPr lang="en-US" smtClean="0"/>
              <a:t>34</a:t>
            </a:fld>
            <a:endParaRPr lang="en-US"/>
          </a:p>
        </p:txBody>
      </p:sp>
    </p:spTree>
    <p:extLst>
      <p:ext uri="{BB962C8B-B14F-4D97-AF65-F5344CB8AC3E}">
        <p14:creationId xmlns:p14="http://schemas.microsoft.com/office/powerpoint/2010/main" val="3093770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our public meeting. Thank you for attending and have a great day / good night.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35</a:t>
            </a:fld>
            <a:endParaRPr lang="en-US"/>
          </a:p>
        </p:txBody>
      </p:sp>
    </p:spTree>
    <p:extLst>
      <p:ext uri="{BB962C8B-B14F-4D97-AF65-F5344CB8AC3E}">
        <p14:creationId xmlns:p14="http://schemas.microsoft.com/office/powerpoint/2010/main" val="377251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are service changes?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4</a:t>
            </a:fld>
            <a:endParaRPr lang="en-US"/>
          </a:p>
        </p:txBody>
      </p:sp>
    </p:spTree>
    <p:extLst>
      <p:ext uri="{BB962C8B-B14F-4D97-AF65-F5344CB8AC3E}">
        <p14:creationId xmlns:p14="http://schemas.microsoft.com/office/powerpoint/2010/main" val="1093866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EE42-1E23-AA6B-54BF-F78748A57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E719C-6688-FE86-ECE8-48D63F9F6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3A93C-8E48-8298-FC19-22CC542A28B0}"/>
              </a:ext>
            </a:extLst>
          </p:cNvPr>
          <p:cNvSpPr>
            <a:spLocks noGrp="1"/>
          </p:cNvSpPr>
          <p:nvPr>
            <p:ph type="body" idx="1"/>
          </p:nvPr>
        </p:nvSpPr>
        <p:spPr/>
        <p:txBody>
          <a:bodyPr/>
          <a:lstStyle/>
          <a:p>
            <a:endParaRPr lang="en-US"/>
          </a:p>
          <a:p>
            <a:r>
              <a:rPr lang="en-US"/>
              <a:t>RTD reviews, proposes, and implements changes to its service schedules three times a year, typically in January, June, and September. </a:t>
            </a:r>
          </a:p>
          <a:p>
            <a:endParaRPr lang="en-US"/>
          </a:p>
          <a:p>
            <a:r>
              <a:rPr lang="en-US"/>
              <a:t>Service changes support multiple objectives, including increasing service reliability, improving on-time performance, enabling represented employees to select work shifts, accounting for changes in ridership, and supporting scheduled maintenance projects. </a:t>
            </a:r>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5C08BA-6697-8B7E-E160-BBBE05F8CE47}"/>
              </a:ext>
            </a:extLst>
          </p:cNvPr>
          <p:cNvSpPr>
            <a:spLocks noGrp="1"/>
          </p:cNvSpPr>
          <p:nvPr>
            <p:ph type="sldNum" sz="quarter" idx="5"/>
          </p:nvPr>
        </p:nvSpPr>
        <p:spPr/>
        <p:txBody>
          <a:bodyPr/>
          <a:lstStyle/>
          <a:p>
            <a:fld id="{15BBCFDA-875E-B543-B61B-7BE86F07F887}" type="slidenum">
              <a:rPr lang="en-US" smtClean="0"/>
              <a:t>5</a:t>
            </a:fld>
            <a:endParaRPr lang="en-US"/>
          </a:p>
        </p:txBody>
      </p:sp>
    </p:spTree>
    <p:extLst>
      <p:ext uri="{BB962C8B-B14F-4D97-AF65-F5344CB8AC3E}">
        <p14:creationId xmlns:p14="http://schemas.microsoft.com/office/powerpoint/2010/main" val="170243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RTD categorizes service changes in five ways:</a:t>
            </a:r>
          </a:p>
          <a:p>
            <a:endParaRPr lang="en-US"/>
          </a:p>
          <a:p>
            <a:pPr marL="171450" indent="-171450">
              <a:buFont typeface="Symbol"/>
              <a:buChar char="•"/>
            </a:pPr>
            <a:r>
              <a:rPr lang="en-US"/>
              <a:t>Route adjustments are detours or changes to a bus route or rail line to optimize efficiency, improve accessibility, respond to changing travel patterns, or facilitate maintenance projects.</a:t>
            </a:r>
          </a:p>
          <a:p>
            <a:endParaRPr lang="en-US"/>
          </a:p>
          <a:p>
            <a:pPr marL="171450" indent="-171450">
              <a:buFont typeface="Symbol"/>
              <a:buChar char="•"/>
            </a:pPr>
            <a:r>
              <a:rPr lang="en-US"/>
              <a:t>Service increases are increases to the frequency, number of trips, span of service, or operating hours.</a:t>
            </a:r>
          </a:p>
          <a:p>
            <a:endParaRPr lang="en-US"/>
          </a:p>
          <a:p>
            <a:pPr marL="171450" indent="-171450">
              <a:buFont typeface="Symbol"/>
              <a:buChar char="•"/>
            </a:pPr>
            <a:r>
              <a:rPr lang="en-US"/>
              <a:t>Service reductions are reductions to the frequency, number of trips, span of service, or operating hours. </a:t>
            </a:r>
          </a:p>
          <a:p>
            <a:endParaRPr lang="en-US"/>
          </a:p>
          <a:p>
            <a:pPr marL="171450" indent="-171450">
              <a:buFont typeface="Symbol"/>
              <a:buChar char="•"/>
            </a:pPr>
            <a:r>
              <a:rPr lang="en-US"/>
              <a:t>Seasonal adjustments are temporary modifications made in response to seasonal variations in demand or operational conditions. </a:t>
            </a:r>
          </a:p>
          <a:p>
            <a:endParaRPr lang="en-US"/>
          </a:p>
          <a:p>
            <a:pPr marL="171450" indent="-171450">
              <a:buFont typeface="Symbol"/>
              <a:buChar char="•"/>
            </a:pPr>
            <a:r>
              <a:rPr lang="en-US"/>
              <a:t>Schedule timing are minor alterations to the running time of bus and rail services, typically to better align with customer demands and trip connections, and to improve on-time performance.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BBCFDA-875E-B543-B61B-7BE86F07F887}" type="slidenum">
              <a:rPr lang="en-US" smtClean="0"/>
              <a:t>6</a:t>
            </a:fld>
            <a:endParaRPr lang="en-US"/>
          </a:p>
        </p:txBody>
      </p:sp>
    </p:spTree>
    <p:extLst>
      <p:ext uri="{BB962C8B-B14F-4D97-AF65-F5344CB8AC3E}">
        <p14:creationId xmlns:p14="http://schemas.microsoft.com/office/powerpoint/2010/main" val="61491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A6C3-F7B0-0768-48C0-56726A5C1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F76D7-993A-37E9-62A0-F99E5270D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00D1D-8CC1-5843-F0A1-19BAF3F4D802}"/>
              </a:ext>
            </a:extLst>
          </p:cNvPr>
          <p:cNvSpPr>
            <a:spLocks noGrp="1"/>
          </p:cNvSpPr>
          <p:nvPr>
            <p:ph type="body" idx="1"/>
          </p:nvPr>
        </p:nvSpPr>
        <p:spPr/>
        <p:txBody>
          <a:bodyPr/>
          <a:lstStyle/>
          <a:p>
            <a:r>
              <a:rPr lang="en-US"/>
              <a:t>[RTD employee's name] will now present the proposed changes for September. </a:t>
            </a:r>
          </a:p>
          <a:p>
            <a:endParaRPr lang="en-US">
              <a:ea typeface="Calibri"/>
              <a:cs typeface="Calibri"/>
            </a:endParaRPr>
          </a:p>
        </p:txBody>
      </p:sp>
      <p:sp>
        <p:nvSpPr>
          <p:cNvPr id="4" name="Slide Number Placeholder 3">
            <a:extLst>
              <a:ext uri="{FF2B5EF4-FFF2-40B4-BE49-F238E27FC236}">
                <a16:creationId xmlns:a16="http://schemas.microsoft.com/office/drawing/2014/main" id="{34C41D7C-70BE-EB58-2E18-E4DEEB0D674A}"/>
              </a:ext>
            </a:extLst>
          </p:cNvPr>
          <p:cNvSpPr>
            <a:spLocks noGrp="1"/>
          </p:cNvSpPr>
          <p:nvPr>
            <p:ph type="sldNum" sz="quarter" idx="5"/>
          </p:nvPr>
        </p:nvSpPr>
        <p:spPr/>
        <p:txBody>
          <a:bodyPr/>
          <a:lstStyle/>
          <a:p>
            <a:fld id="{15BBCFDA-875E-B543-B61B-7BE86F07F887}" type="slidenum">
              <a:rPr lang="en-US" smtClean="0"/>
              <a:t>7</a:t>
            </a:fld>
            <a:endParaRPr lang="en-US"/>
          </a:p>
        </p:txBody>
      </p:sp>
    </p:spTree>
    <p:extLst>
      <p:ext uri="{BB962C8B-B14F-4D97-AF65-F5344CB8AC3E}">
        <p14:creationId xmlns:p14="http://schemas.microsoft.com/office/powerpoint/2010/main" val="174531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478E-FE95-657E-8209-53D94682E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60733-7E4D-ED29-54A1-510D23778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D99B4-17CA-4B13-5804-FDF646DFC4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824CEC-C763-1F9D-5365-49DF3FC6670D}"/>
              </a:ext>
            </a:extLst>
          </p:cNvPr>
          <p:cNvSpPr>
            <a:spLocks noGrp="1"/>
          </p:cNvSpPr>
          <p:nvPr>
            <p:ph type="sldNum" sz="quarter" idx="5"/>
          </p:nvPr>
        </p:nvSpPr>
        <p:spPr/>
        <p:txBody>
          <a:bodyPr/>
          <a:lstStyle/>
          <a:p>
            <a:fld id="{15BBCFDA-875E-B543-B61B-7BE86F07F887}" type="slidenum">
              <a:rPr lang="en-US" smtClean="0"/>
              <a:t>8</a:t>
            </a:fld>
            <a:endParaRPr lang="en-US"/>
          </a:p>
        </p:txBody>
      </p:sp>
    </p:spTree>
    <p:extLst>
      <p:ext uri="{BB962C8B-B14F-4D97-AF65-F5344CB8AC3E}">
        <p14:creationId xmlns:p14="http://schemas.microsoft.com/office/powerpoint/2010/main" val="135924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A3A7-B68A-A293-117D-3ED74E7F0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317D-4D43-E704-A429-9D37BCAE0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4224F-694D-A958-A9B8-B541ADE2F2D8}"/>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1F60A0F1-4D33-2547-6122-64B80C97A97A}"/>
              </a:ext>
            </a:extLst>
          </p:cNvPr>
          <p:cNvSpPr>
            <a:spLocks noGrp="1"/>
          </p:cNvSpPr>
          <p:nvPr>
            <p:ph type="sldNum" sz="quarter" idx="5"/>
          </p:nvPr>
        </p:nvSpPr>
        <p:spPr/>
        <p:txBody>
          <a:bodyPr/>
          <a:lstStyle/>
          <a:p>
            <a:fld id="{15BBCFDA-875E-B543-B61B-7BE86F07F887}" type="slidenum">
              <a:rPr lang="en-US" smtClean="0"/>
              <a:t>9</a:t>
            </a:fld>
            <a:endParaRPr lang="en-US"/>
          </a:p>
        </p:txBody>
      </p:sp>
    </p:spTree>
    <p:extLst>
      <p:ext uri="{BB962C8B-B14F-4D97-AF65-F5344CB8AC3E}">
        <p14:creationId xmlns:p14="http://schemas.microsoft.com/office/powerpoint/2010/main" val="243092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5C20DDAC-998A-544D-9D19-F0A1E8B88BA8}" type="datetime4">
              <a:rPr lang="en-US" smtClean="0"/>
              <a:t>June 29, 2026</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Tree>
    <p:extLst>
      <p:ext uri="{BB962C8B-B14F-4D97-AF65-F5344CB8AC3E}">
        <p14:creationId xmlns:p14="http://schemas.microsoft.com/office/powerpoint/2010/main" val="304090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Slide - no logo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accent5">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CB26AD1E-2C8C-6849-A992-1F7C486F1F0A}"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213204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 - no logo -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3F603706-DD93-B948-A29F-1A09A8D53BEE}"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White Only</a:t>
            </a:r>
          </a:p>
        </p:txBody>
      </p:sp>
    </p:spTree>
    <p:extLst>
      <p:ext uri="{BB962C8B-B14F-4D97-AF65-F5344CB8AC3E}">
        <p14:creationId xmlns:p14="http://schemas.microsoft.com/office/powerpoint/2010/main" val="358932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 - no logo - 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a:noFill/>
        </p:spPr>
        <p:txBody>
          <a:bodyPr anchor="b"/>
          <a:lstStyle>
            <a:lvl1pPr algn="l">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3A9FE6B0-FADE-6243-BB7C-1626F5DC8B42}"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 typeface="Arial" panose="020B0604020202020204" pitchFamily="34" charset="0"/>
              <a:buNone/>
              <a:tabLst/>
              <a:defRPr sz="1050">
                <a:solidFill>
                  <a:schemeClr val="bg1"/>
                </a:solidFill>
              </a:defRPr>
            </a:lvl1pPr>
          </a:lstStyle>
          <a:p>
            <a:r>
              <a:rPr lang="en-US"/>
              <a:t>Drag and Drop Icon – Black Only</a:t>
            </a:r>
          </a:p>
        </p:txBody>
      </p:sp>
    </p:spTree>
    <p:extLst>
      <p:ext uri="{BB962C8B-B14F-4D97-AF65-F5344CB8AC3E}">
        <p14:creationId xmlns:p14="http://schemas.microsoft.com/office/powerpoint/2010/main" val="244259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 - train 1">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AA5999E6-7DD3-D948-88F7-1CD1476FC8E7}"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406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 train 2">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3F4650B5-9E6E-9B45-A4E4-2A97C97E5AE1}"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8232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7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Slide - train 3">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B583FF54-2EB2-FD46-A6F1-7D5A5936C294}"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1650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04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Slide - train 4">
    <p:bg>
      <p:bgPr>
        <a:blipFill dpi="0" rotWithShape="1">
          <a:blip r:embed="rId2"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B7F24748-FE67-1446-87EE-76C9B840AC4A}"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2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Slide - train 5">
    <p:bg>
      <p:bgPr>
        <a:blipFill dpi="0" rotWithShape="1">
          <a:blip r:embed="rId2" cstate="email">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5C687788-2974-6B4F-93B7-5D5001A157BC}"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83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Slide - train 6">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5F211488-B291-FD4A-AE57-F409E141C86C}"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72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Slide - bus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C43DF059-3862-2F4F-A7D5-61018294491E}"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70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9144000"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5C20DDAC-998A-544D-9D19-F0A1E8B88BA8}" type="datetime4">
              <a:rPr lang="en-US" smtClean="0"/>
              <a:t>June 29, 2026</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5" name="TextBox 4">
            <a:extLst>
              <a:ext uri="{FF2B5EF4-FFF2-40B4-BE49-F238E27FC236}">
                <a16:creationId xmlns:a16="http://schemas.microsoft.com/office/drawing/2014/main" id="{2EE1DBDF-17D5-A64C-B8DE-3959A7A6A5AE}"/>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accent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7" name="Rectangle 6">
            <a:extLst>
              <a:ext uri="{FF2B5EF4-FFF2-40B4-BE49-F238E27FC236}">
                <a16:creationId xmlns:a16="http://schemas.microsoft.com/office/drawing/2014/main" id="{BE115B4C-3E15-B945-B25F-F8BA3157B894}"/>
              </a:ext>
            </a:extLst>
          </p:cNvPr>
          <p:cNvSpPr/>
          <p:nvPr userDrawn="1"/>
        </p:nvSpPr>
        <p:spPr>
          <a:xfrm>
            <a:off x="2483642" y="2118391"/>
            <a:ext cx="3928881"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1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Slide - bus 2">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9EFEAC7C-5832-5240-AFE0-ACD175E429EE}"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01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 - bus 3">
    <p:bg>
      <p:bgPr>
        <a:blipFill dpi="0" rotWithShape="1">
          <a:blip r:embed="rId2"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E0A0109B-7205-1743-AED4-2F2E9B708AC1}"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40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2D5C621-102C-044D-9D17-019C73CD3C79}"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66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Title Slide - bus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2D5C621-102C-044D-9D17-019C73CD3C79}"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36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 - bus 5">
    <p:bg>
      <p:bgPr>
        <a:blipFill dpi="0" rotWithShape="1">
          <a:blip r:embed="rId2" cstate="email">
            <a:alphaModFix amt="9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8FEAB0E2-78B1-CA44-AECE-7B631CC1D5AE}"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94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1">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753AD7C2-38DF-194A-BC51-C717ABBFFE6F}"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67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2">
    <p:bg>
      <p:bgPr>
        <a:blipFill dpi="0" rotWithShape="1">
          <a:blip r:embed="rId2" cstate="email">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tx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4842EE38-ED3F-9947-841A-F5984694FC9C}"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9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Slide - infrastructur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36525"/>
            <a:ext cx="7359327" cy="2387600"/>
          </a:xfrm>
        </p:spPr>
        <p:txBody>
          <a:bodyPr anchor="b"/>
          <a:lstStyle>
            <a:lvl1pPr algn="l">
              <a:defRPr sz="600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622300" y="6356350"/>
            <a:ext cx="2743200" cy="365125"/>
          </a:xfrm>
        </p:spPr>
        <p:txBody>
          <a:bodyPr/>
          <a:lstStyle/>
          <a:p>
            <a:fld id="{DB3C3B8A-5A1A-AB4F-BD9A-1100609AF5F7}" type="datetime4">
              <a:rPr lang="en-US" smtClean="0"/>
              <a:t>June 29, 2026</a:t>
            </a:fld>
            <a:endParaRPr lang="en-US"/>
          </a:p>
        </p:txBody>
      </p:sp>
      <p:sp>
        <p:nvSpPr>
          <p:cNvPr id="5" name="Rectangle 4">
            <a:extLst>
              <a:ext uri="{FF2B5EF4-FFF2-40B4-BE49-F238E27FC236}">
                <a16:creationId xmlns:a16="http://schemas.microsoft.com/office/drawing/2014/main" id="{8749DC44-1613-8B41-84BE-0088E9399E99}"/>
              </a:ext>
            </a:extLst>
          </p:cNvPr>
          <p:cNvSpPr/>
          <p:nvPr userDrawn="1"/>
        </p:nvSpPr>
        <p:spPr>
          <a:xfrm>
            <a:off x="774700" y="2524125"/>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54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663F36-032F-9446-80A3-2701CB57D483}"/>
              </a:ext>
            </a:extLst>
          </p:cNvPr>
          <p:cNvSpPr>
            <a:spLocks noGrp="1"/>
          </p:cNvSpPr>
          <p:nvPr>
            <p:ph type="dt" sz="half" idx="10"/>
          </p:nvPr>
        </p:nvSpPr>
        <p:spPr/>
        <p:txBody>
          <a:bodyPr/>
          <a:lstStyle/>
          <a:p>
            <a:fld id="{70F353BF-21A4-7949-A881-10526EA04F33}"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7" name="Picture Placeholder 6">
            <a:extLst>
              <a:ext uri="{FF2B5EF4-FFF2-40B4-BE49-F238E27FC236}">
                <a16:creationId xmlns:a16="http://schemas.microsoft.com/office/drawing/2014/main" id="{5F74C1B1-83AB-C34C-9002-ED4F91FA4822}"/>
              </a:ext>
            </a:extLst>
          </p:cNvPr>
          <p:cNvSpPr>
            <a:spLocks noGrp="1"/>
          </p:cNvSpPr>
          <p:nvPr>
            <p:ph type="pic" sz="quarter" idx="11" hasCustomPrompt="1"/>
          </p:nvPr>
        </p:nvSpPr>
        <p:spPr>
          <a:xfrm>
            <a:off x="0" y="0"/>
            <a:ext cx="12192000" cy="6858000"/>
          </a:xfrm>
        </p:spPr>
        <p:txBody>
          <a:bodyPr/>
          <a:lstStyle>
            <a:lvl1pPr>
              <a:buNone/>
              <a:defRPr/>
            </a:lvl1pPr>
          </a:lstStyle>
          <a:p>
            <a:r>
              <a:rPr lang="en-US"/>
              <a:t>Drag and Drop Photo</a:t>
            </a:r>
          </a:p>
        </p:txBody>
      </p:sp>
    </p:spTree>
    <p:extLst>
      <p:ext uri="{BB962C8B-B14F-4D97-AF65-F5344CB8AC3E}">
        <p14:creationId xmlns:p14="http://schemas.microsoft.com/office/powerpoint/2010/main" val="349585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lnSpc>
                <a:spcPct val="100000"/>
              </a:lnSpc>
              <a:buClr>
                <a:schemeClr val="accent1"/>
              </a:buClr>
              <a:buSzPct val="150000"/>
              <a:defRPr/>
            </a:lvl1pPr>
            <a:lvl2pPr>
              <a:lnSpc>
                <a:spcPct val="100000"/>
              </a:lnSpc>
              <a:buClr>
                <a:schemeClr val="accent1"/>
              </a:buClr>
              <a:buSzPct val="150000"/>
              <a:defRPr/>
            </a:lvl2pPr>
            <a:lvl3pPr>
              <a:lnSpc>
                <a:spcPct val="100000"/>
              </a:lnSpc>
              <a:buClr>
                <a:schemeClr val="accent1"/>
              </a:buClr>
              <a:buSzPct val="150000"/>
              <a:defRPr/>
            </a:lvl3pPr>
            <a:lvl4pPr>
              <a:lnSpc>
                <a:spcPct val="100000"/>
              </a:lnSpc>
              <a:buClr>
                <a:schemeClr val="accent1"/>
              </a:buClr>
              <a:buSzPct val="150000"/>
              <a:defRPr/>
            </a:lvl4pPr>
            <a:lvl5pPr>
              <a:lnSpc>
                <a:spcPct val="100000"/>
              </a:lnSpc>
              <a:buClr>
                <a:schemeClr val="accent1"/>
              </a:buClr>
              <a:buSzPct val="150000"/>
              <a:defRPr sz="12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fld id="{8574B590-26A3-F947-9C5B-8C3953C210F5}"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378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20E5365A-C3E0-EA4B-91CB-E5AC9D71EA7B}" type="datetime4">
              <a:rPr lang="en-US" smtClean="0"/>
              <a:t>June 29, 2026</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useBgFill="1">
        <p:nvSpPr>
          <p:cNvPr id="6" name="Picture Placeholder 5">
            <a:extLst>
              <a:ext uri="{FF2B5EF4-FFF2-40B4-BE49-F238E27FC236}">
                <a16:creationId xmlns:a16="http://schemas.microsoft.com/office/drawing/2014/main" id="{031952AA-BFDD-E04D-90EE-D345E6379813}"/>
              </a:ext>
            </a:extLst>
          </p:cNvPr>
          <p:cNvSpPr>
            <a:spLocks noGrp="1"/>
          </p:cNvSpPr>
          <p:nvPr>
            <p:ph type="pic" sz="quarter" idx="11" hasCustomPrompt="1"/>
          </p:nvPr>
        </p:nvSpPr>
        <p:spPr>
          <a:xfrm>
            <a:off x="8379518" y="648130"/>
            <a:ext cx="3546475" cy="5539151"/>
          </a:xfrm>
        </p:spPr>
        <p:txBody>
          <a:bodyPr/>
          <a:lstStyle>
            <a:lvl1pPr algn="ctr">
              <a:buNone/>
              <a:defRPr/>
            </a:lvl1pPr>
          </a:lstStyle>
          <a:p>
            <a:r>
              <a:rPr lang="en-US"/>
              <a:t>Drag and Drop Photo </a:t>
            </a:r>
          </a:p>
        </p:txBody>
      </p:sp>
    </p:spTree>
    <p:extLst>
      <p:ext uri="{BB962C8B-B14F-4D97-AF65-F5344CB8AC3E}">
        <p14:creationId xmlns:p14="http://schemas.microsoft.com/office/powerpoint/2010/main" val="199277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10216450" cy="4559402"/>
          </a:xfrm>
        </p:spPr>
        <p:txBody>
          <a:bodyPr/>
          <a:lstStyle>
            <a:lvl1pPr>
              <a:buClr>
                <a:schemeClr val="bg1"/>
              </a:buClr>
              <a:buSzPct val="150000"/>
              <a:defRPr>
                <a:solidFill>
                  <a:schemeClr val="bg1"/>
                </a:solidFill>
              </a:defRPr>
            </a:lvl1pPr>
            <a:lvl2pPr>
              <a:buClr>
                <a:schemeClr val="bg1"/>
              </a:buClr>
              <a:buSzPct val="150000"/>
              <a:defRPr>
                <a:solidFill>
                  <a:schemeClr val="bg1"/>
                </a:solidFill>
              </a:defRPr>
            </a:lvl2pPr>
            <a:lvl3pPr>
              <a:buClr>
                <a:schemeClr val="bg1"/>
              </a:buClr>
              <a:buSzPct val="150000"/>
              <a:defRPr>
                <a:solidFill>
                  <a:schemeClr val="bg1"/>
                </a:solidFill>
              </a:defRPr>
            </a:lvl3pPr>
            <a:lvl4pPr>
              <a:buClr>
                <a:schemeClr val="bg1"/>
              </a:buClr>
              <a:buSzPct val="150000"/>
              <a:defRPr>
                <a:solidFill>
                  <a:schemeClr val="bg1"/>
                </a:solidFill>
              </a:defRPr>
            </a:lvl4pPr>
            <a:lvl5pPr>
              <a:buClr>
                <a:schemeClr val="bg1"/>
              </a:buClr>
              <a:buSzPct val="150000"/>
              <a:defRPr sz="120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CA2B82-A0F6-F04E-B753-CD1A74DDE7D4}"/>
              </a:ext>
            </a:extLst>
          </p:cNvPr>
          <p:cNvSpPr>
            <a:spLocks noGrp="1"/>
          </p:cNvSpPr>
          <p:nvPr>
            <p:ph type="dt" sz="half" idx="11"/>
          </p:nvPr>
        </p:nvSpPr>
        <p:spPr/>
        <p:txBody>
          <a:bodyPr/>
          <a:lstStyle/>
          <a:p>
            <a:fld id="{F07A8950-48A6-4E4D-8888-457A535C2F85}"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A7588EB5-D554-6D4E-9830-E9C44C91CE9D}"/>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6AF1E7BA-2F9E-424D-BFD4-AF6E251976BA}"/>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4480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Photo 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615064"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0586561-E4F0-3040-8312-251FFA74CF4C}"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794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 Text + Photo 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3E1FDD-E47A-024C-BF30-88EC7C1B988D}"/>
              </a:ext>
            </a:extLst>
          </p:cNvPr>
          <p:cNvSpPr/>
          <p:nvPr userDrawn="1"/>
        </p:nvSpPr>
        <p:spPr>
          <a:xfrm>
            <a:off x="7646258" y="2074150"/>
            <a:ext cx="4364063" cy="404505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6988444"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9" y="1796948"/>
            <a:ext cx="6689294"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7449519" y="1772847"/>
            <a:ext cx="4355451" cy="4045058"/>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BB1993BE-428F-BA47-9EE4-71E210312F83}"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835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 + Title +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4927600"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610408" y="1796948"/>
            <a:ext cx="4089400" cy="4559402"/>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C8AB3194-B26C-E748-BF7E-38AF756A807E}"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119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hoto L + Title + Tex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F387C02-0B8A-8541-9B63-4663BC3CE1AD}"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124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Photo L + Title + Text Re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7693830" y="210142"/>
            <a:ext cx="4114800" cy="1325563"/>
          </a:xfrm>
        </p:spPr>
        <p:txBody>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7803464" y="1463219"/>
            <a:ext cx="2433234" cy="9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7651497" y="1796948"/>
            <a:ext cx="4157133" cy="4559402"/>
          </a:xfrm>
          <a:noFill/>
        </p:spPr>
        <p:txBody>
          <a:bodyPr/>
          <a:lstStyle>
            <a:lvl1pPr marL="285750" indent="-285750">
              <a:buClr>
                <a:schemeClr val="bg1"/>
              </a:buClr>
              <a:buFont typeface="Wingdings" pitchFamily="2" charset="2"/>
              <a:buChar char="§"/>
              <a:defRPr>
                <a:solidFill>
                  <a:schemeClr val="bg1"/>
                </a:solidFill>
              </a:defRPr>
            </a:lvl1pPr>
            <a:lvl2pPr marL="742950" indent="-285750">
              <a:buClr>
                <a:schemeClr val="bg1"/>
              </a:buClr>
              <a:buFont typeface="Wingdings" pitchFamily="2" charset="2"/>
              <a:buChar char="§"/>
              <a:defRPr>
                <a:solidFill>
                  <a:schemeClr val="bg1"/>
                </a:solidFill>
              </a:defRPr>
            </a:lvl2pPr>
            <a:lvl3pPr marL="1200150" indent="-285750">
              <a:buClr>
                <a:schemeClr val="bg1"/>
              </a:buClr>
              <a:buFont typeface="Wingdings" pitchFamily="2" charset="2"/>
              <a:buChar char="§"/>
              <a:defRPr>
                <a:solidFill>
                  <a:schemeClr val="bg1"/>
                </a:solidFill>
              </a:defRPr>
            </a:lvl3pPr>
            <a:lvl4pPr marL="1543050" indent="-171450">
              <a:buClr>
                <a:schemeClr val="bg1"/>
              </a:buClr>
              <a:buFont typeface="Wingdings" pitchFamily="2" charset="2"/>
              <a:buChar char="§"/>
              <a:defRPr>
                <a:solidFill>
                  <a:schemeClr val="bg1"/>
                </a:solidFill>
              </a:defRPr>
            </a:lvl4pPr>
            <a:lvl5pPr marL="2000250" indent="-171450">
              <a:buClr>
                <a:schemeClr val="bg1"/>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3" name="Picture Placeholder 2">
            <a:extLst>
              <a:ext uri="{FF2B5EF4-FFF2-40B4-BE49-F238E27FC236}">
                <a16:creationId xmlns:a16="http://schemas.microsoft.com/office/drawing/2014/main" id="{420ABD3F-63FF-7E4D-A6DC-FEF8048760CF}"/>
              </a:ext>
            </a:extLst>
          </p:cNvPr>
          <p:cNvSpPr>
            <a:spLocks noGrp="1"/>
          </p:cNvSpPr>
          <p:nvPr>
            <p:ph type="pic" sz="quarter" idx="11" hasCustomPrompt="1"/>
          </p:nvPr>
        </p:nvSpPr>
        <p:spPr>
          <a:xfrm>
            <a:off x="-1" y="0"/>
            <a:ext cx="7482167" cy="6858000"/>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9FEF9661-C9FE-5243-9AFE-D7554AA82628}"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59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Text + 2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2" name="Date Placeholder 1">
            <a:extLst>
              <a:ext uri="{FF2B5EF4-FFF2-40B4-BE49-F238E27FC236}">
                <a16:creationId xmlns:a16="http://schemas.microsoft.com/office/drawing/2014/main" id="{A9DB09AF-8F07-704F-928F-33260AD72A1C}"/>
              </a:ext>
            </a:extLst>
          </p:cNvPr>
          <p:cNvSpPr>
            <a:spLocks noGrp="1"/>
          </p:cNvSpPr>
          <p:nvPr>
            <p:ph type="dt" sz="half" idx="13"/>
          </p:nvPr>
        </p:nvSpPr>
        <p:spPr/>
        <p:txBody>
          <a:bodyPr/>
          <a:lstStyle/>
          <a:p>
            <a:fld id="{280A9889-05F8-9B4A-9796-12ABCDAEFD12}"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CD5D1F-DB1F-2F41-8740-D69775DA2720}"/>
              </a:ext>
            </a:extLst>
          </p:cNvPr>
          <p:cNvSpPr>
            <a:spLocks noGrp="1"/>
          </p:cNvSpPr>
          <p:nvPr>
            <p:ph type="ftr" sz="quarter" idx="14"/>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CA4B868F-E994-1746-A970-7E4E7D63445E}"/>
              </a:ext>
            </a:extLst>
          </p:cNvPr>
          <p:cNvSpPr>
            <a:spLocks noGrp="1"/>
          </p:cNvSpPr>
          <p:nvPr>
            <p:ph type="sldNum" sz="quarter" idx="15"/>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1" name="Picture Placeholder 2">
            <a:extLst>
              <a:ext uri="{FF2B5EF4-FFF2-40B4-BE49-F238E27FC236}">
                <a16:creationId xmlns:a16="http://schemas.microsoft.com/office/drawing/2014/main" id="{13BCC5A4-2CA6-CC4C-AD68-9EAA89CCC5AA}"/>
              </a:ext>
            </a:extLst>
          </p:cNvPr>
          <p:cNvSpPr>
            <a:spLocks noGrp="1"/>
          </p:cNvSpPr>
          <p:nvPr>
            <p:ph type="pic" sz="quarter" idx="16" hasCustomPrompt="1"/>
          </p:nvPr>
        </p:nvSpPr>
        <p:spPr>
          <a:xfrm>
            <a:off x="7615064" y="1818349"/>
            <a:ext cx="4089400" cy="2107035"/>
          </a:xfrm>
        </p:spPr>
        <p:txBody>
          <a:bodyPr/>
          <a:lstStyle>
            <a:lvl1pPr algn="ctr">
              <a:buNone/>
              <a:defRPr/>
            </a:lvl1pPr>
          </a:lstStyle>
          <a:p>
            <a:r>
              <a:rPr lang="en-US"/>
              <a:t>Drag and Drop Photo</a:t>
            </a:r>
          </a:p>
        </p:txBody>
      </p:sp>
    </p:spTree>
    <p:extLst>
      <p:ext uri="{BB962C8B-B14F-4D97-AF65-F5344CB8AC3E}">
        <p14:creationId xmlns:p14="http://schemas.microsoft.com/office/powerpoint/2010/main" val="916737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 Sidebar+ Phot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useBgFill="1">
        <p:nvSpPr>
          <p:cNvPr id="6" name="Picture Placeholder 2">
            <a:extLst>
              <a:ext uri="{FF2B5EF4-FFF2-40B4-BE49-F238E27FC236}">
                <a16:creationId xmlns:a16="http://schemas.microsoft.com/office/drawing/2014/main" id="{21CCB728-1A89-574A-BD1E-1F7CABD70964}"/>
              </a:ext>
            </a:extLst>
          </p:cNvPr>
          <p:cNvSpPr>
            <a:spLocks noGrp="1"/>
          </p:cNvSpPr>
          <p:nvPr>
            <p:ph type="pic" sz="quarter" idx="12" hasCustomPrompt="1"/>
          </p:nvPr>
        </p:nvSpPr>
        <p:spPr>
          <a:xfrm>
            <a:off x="7615064" y="4249315"/>
            <a:ext cx="4089400" cy="2107035"/>
          </a:xfrm>
        </p:spPr>
        <p:txBody>
          <a:bodyPr/>
          <a:lstStyle>
            <a:lvl1pPr algn="ctr">
              <a:buNone/>
              <a:defRPr/>
            </a:lvl1pPr>
          </a:lstStyle>
          <a:p>
            <a:r>
              <a:rPr lang="en-US"/>
              <a:t>Drag and Drop Photo</a:t>
            </a:r>
          </a:p>
        </p:txBody>
      </p:sp>
      <p:sp>
        <p:nvSpPr>
          <p:cNvPr id="9" name="Rectangle 8">
            <a:extLst>
              <a:ext uri="{FF2B5EF4-FFF2-40B4-BE49-F238E27FC236}">
                <a16:creationId xmlns:a16="http://schemas.microsoft.com/office/drawing/2014/main" id="{275982A1-9BF5-7D45-A173-0A28EBAE343E}"/>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BB7C57D-2E04-D54D-9FE1-E637F369F609}"/>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4399BEC6-B4AE-5442-B374-C080D0EE71ED}"/>
              </a:ext>
            </a:extLst>
          </p:cNvPr>
          <p:cNvSpPr>
            <a:spLocks noGrp="1"/>
          </p:cNvSpPr>
          <p:nvPr>
            <p:ph type="dt" sz="half" idx="14"/>
          </p:nvPr>
        </p:nvSpPr>
        <p:spPr/>
        <p:txBody>
          <a:bodyPr/>
          <a:lstStyle/>
          <a:p>
            <a:fld id="{3080E898-BBD5-7C43-BF33-2132205336D5}"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256EB475-A18C-A847-9716-E368CDE67146}"/>
              </a:ext>
            </a:extLst>
          </p:cNvPr>
          <p:cNvSpPr>
            <a:spLocks noGrp="1"/>
          </p:cNvSpPr>
          <p:nvPr>
            <p:ph type="ftr" sz="quarter" idx="1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22D901EC-5C53-B747-9629-C60D56203B19}"/>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7484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 Text + Sideba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3DB30B5-F23D-6248-B39F-4539056095B9}"/>
              </a:ext>
            </a:extLst>
          </p:cNvPr>
          <p:cNvSpPr/>
          <p:nvPr userDrawn="1"/>
        </p:nvSpPr>
        <p:spPr>
          <a:xfrm>
            <a:off x="7615064" y="1796947"/>
            <a:ext cx="4642251" cy="22863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5FA96D02-461E-0646-8C55-DE5124F13B9E}"/>
              </a:ext>
            </a:extLst>
          </p:cNvPr>
          <p:cNvSpPr>
            <a:spLocks noGrp="1"/>
          </p:cNvSpPr>
          <p:nvPr>
            <p:ph type="body" sz="quarter" idx="13" hasCustomPrompt="1"/>
          </p:nvPr>
        </p:nvSpPr>
        <p:spPr>
          <a:xfrm>
            <a:off x="7787883" y="1944060"/>
            <a:ext cx="3826002" cy="2023992"/>
          </a:xfrm>
        </p:spPr>
        <p:txBody>
          <a:bodyPr/>
          <a:lstStyle>
            <a:lvl1pPr marL="0">
              <a:buNone/>
              <a:defRPr sz="1800"/>
            </a:lvl1pPr>
            <a:lvl2pPr algn="l">
              <a:buFont typeface="Arial" panose="020B0604020202020204" pitchFamily="34" charset="0"/>
              <a:buNone/>
              <a:defRPr/>
            </a:lvl2pPr>
            <a:lvl3pPr>
              <a:buNone/>
              <a:defRPr/>
            </a:lvl3pPr>
            <a:lvl4pPr>
              <a:buNone/>
              <a:defRPr/>
            </a:lvl4pPr>
            <a:lvl5pPr>
              <a:buNone/>
              <a:defRPr/>
            </a:lvl5pPr>
          </a:lstStyle>
          <a:p>
            <a:pPr lvl="0"/>
            <a:r>
              <a:rPr lang="en-US"/>
              <a:t>Sidebar text box</a:t>
            </a:r>
          </a:p>
        </p:txBody>
      </p:sp>
      <p:sp>
        <p:nvSpPr>
          <p:cNvPr id="2" name="Date Placeholder 1">
            <a:extLst>
              <a:ext uri="{FF2B5EF4-FFF2-40B4-BE49-F238E27FC236}">
                <a16:creationId xmlns:a16="http://schemas.microsoft.com/office/drawing/2014/main" id="{082E7F40-6BD5-A549-8616-7875A5555107}"/>
              </a:ext>
            </a:extLst>
          </p:cNvPr>
          <p:cNvSpPr>
            <a:spLocks noGrp="1"/>
          </p:cNvSpPr>
          <p:nvPr>
            <p:ph type="dt" sz="half" idx="14"/>
          </p:nvPr>
        </p:nvSpPr>
        <p:spPr/>
        <p:txBody>
          <a:bodyPr/>
          <a:lstStyle/>
          <a:p>
            <a:fld id="{11496F3B-A554-BD4F-BBAB-2488317340C0}"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7FA69371-1880-A44A-9EC6-08170225CD57}"/>
              </a:ext>
            </a:extLst>
          </p:cNvPr>
          <p:cNvSpPr>
            <a:spLocks noGrp="1"/>
          </p:cNvSpPr>
          <p:nvPr>
            <p:ph type="ftr" sz="quarter" idx="1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039F03D8-1954-2841-A14A-E0F53A17CDB0}"/>
              </a:ext>
            </a:extLst>
          </p:cNvPr>
          <p:cNvSpPr>
            <a:spLocks noGrp="1"/>
          </p:cNvSpPr>
          <p:nvPr>
            <p:ph type="sldNum" sz="quarter" idx="1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8815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ext + Chart or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56410" y="1796948"/>
            <a:ext cx="5425182" cy="4559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3C9D2E47-3D5D-0B45-848D-19A628D83592}"/>
              </a:ext>
            </a:extLst>
          </p:cNvPr>
          <p:cNvSpPr>
            <a:spLocks noGrp="1"/>
          </p:cNvSpPr>
          <p:nvPr>
            <p:ph type="dt" sz="half" idx="12"/>
          </p:nvPr>
        </p:nvSpPr>
        <p:spPr/>
        <p:txBody>
          <a:bodyPr/>
          <a:lstStyle/>
          <a:p>
            <a:fld id="{F8A107B5-D602-9F4F-B85A-1241EFD637C8}"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0C37264A-74EE-4B4B-8A1C-E3DFA3031562}"/>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293CA727-7635-3A46-BD5F-CBA9F397CF91}"/>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6D945255-6C09-4C4F-9C82-A941C75DF43E}"/>
              </a:ext>
            </a:extLst>
          </p:cNvPr>
          <p:cNvSpPr>
            <a:spLocks noGrp="1"/>
          </p:cNvSpPr>
          <p:nvPr>
            <p:ph sz="quarter" idx="16"/>
          </p:nvPr>
        </p:nvSpPr>
        <p:spPr>
          <a:xfrm>
            <a:off x="611188" y="1797050"/>
            <a:ext cx="5087937" cy="45593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7936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ableofContents">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4BA9B38E-9079-BF44-AAD5-1517992F94A5}" type="datetime4">
              <a:rPr lang="en-US" smtClean="0"/>
              <a:t>June 29, 2026</a:t>
            </a:fld>
            <a:endParaRPr lang="en-US"/>
          </a:p>
        </p:txBody>
      </p:sp>
      <p:pic>
        <p:nvPicPr>
          <p:cNvPr id="8" name="Picture 7" descr="A close up of a sign&#10;&#10;Description automatically generated">
            <a:extLst>
              <a:ext uri="{FF2B5EF4-FFF2-40B4-BE49-F238E27FC236}">
                <a16:creationId xmlns:a16="http://schemas.microsoft.com/office/drawing/2014/main" id="{43211166-9270-0F48-A56E-1478E9555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20" name="Text Placeholder 18">
            <a:extLst>
              <a:ext uri="{FF2B5EF4-FFF2-40B4-BE49-F238E27FC236}">
                <a16:creationId xmlns:a16="http://schemas.microsoft.com/office/drawing/2014/main" id="{AB4BC768-5692-E14C-9FDE-18343D34E143}"/>
              </a:ext>
            </a:extLst>
          </p:cNvPr>
          <p:cNvSpPr>
            <a:spLocks noGrp="1"/>
          </p:cNvSpPr>
          <p:nvPr>
            <p:ph type="body" sz="quarter" idx="11" hasCustomPrompt="1"/>
          </p:nvPr>
        </p:nvSpPr>
        <p:spPr>
          <a:xfrm>
            <a:off x="9535577" y="1135390"/>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1" name="Text Placeholder 18">
            <a:extLst>
              <a:ext uri="{FF2B5EF4-FFF2-40B4-BE49-F238E27FC236}">
                <a16:creationId xmlns:a16="http://schemas.microsoft.com/office/drawing/2014/main" id="{8B369309-D558-8647-ACDA-2AD79C5A5A02}"/>
              </a:ext>
            </a:extLst>
          </p:cNvPr>
          <p:cNvSpPr>
            <a:spLocks noGrp="1"/>
          </p:cNvSpPr>
          <p:nvPr>
            <p:ph type="body" sz="quarter" idx="12" hasCustomPrompt="1"/>
          </p:nvPr>
        </p:nvSpPr>
        <p:spPr>
          <a:xfrm>
            <a:off x="9535577" y="269516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2" name="Text Placeholder 18">
            <a:extLst>
              <a:ext uri="{FF2B5EF4-FFF2-40B4-BE49-F238E27FC236}">
                <a16:creationId xmlns:a16="http://schemas.microsoft.com/office/drawing/2014/main" id="{76AB9DA9-E76F-7543-A353-B533B3385E33}"/>
              </a:ext>
            </a:extLst>
          </p:cNvPr>
          <p:cNvSpPr>
            <a:spLocks noGrp="1"/>
          </p:cNvSpPr>
          <p:nvPr>
            <p:ph type="body" sz="quarter" idx="13" hasCustomPrompt="1"/>
          </p:nvPr>
        </p:nvSpPr>
        <p:spPr>
          <a:xfrm>
            <a:off x="9535577" y="4195633"/>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3" name="Text Placeholder 18">
            <a:extLst>
              <a:ext uri="{FF2B5EF4-FFF2-40B4-BE49-F238E27FC236}">
                <a16:creationId xmlns:a16="http://schemas.microsoft.com/office/drawing/2014/main" id="{DA73146C-A124-E948-893F-2C9E72FCA94F}"/>
              </a:ext>
            </a:extLst>
          </p:cNvPr>
          <p:cNvSpPr>
            <a:spLocks noGrp="1"/>
          </p:cNvSpPr>
          <p:nvPr>
            <p:ph type="body" sz="quarter" idx="14" hasCustomPrompt="1"/>
          </p:nvPr>
        </p:nvSpPr>
        <p:spPr>
          <a:xfrm>
            <a:off x="9535577" y="5841517"/>
            <a:ext cx="2534503" cy="671771"/>
          </a:xfrm>
        </p:spPr>
        <p:txBody>
          <a:bodyPr/>
          <a:lstStyle>
            <a:lvl1pPr>
              <a:buNone/>
              <a:defRPr sz="1400"/>
            </a:lvl1pPr>
            <a:lvl2pPr>
              <a:buNone/>
              <a:defRPr/>
            </a:lvl2pPr>
            <a:lvl3pPr>
              <a:buNone/>
              <a:defRPr/>
            </a:lvl3pPr>
            <a:lvl4pPr>
              <a:buNone/>
              <a:defRPr/>
            </a:lvl4pPr>
            <a:lvl5pPr>
              <a:buNone/>
              <a:defRPr/>
            </a:lvl5pPr>
          </a:lstStyle>
          <a:p>
            <a:pPr lvl="0"/>
            <a:r>
              <a:rPr lang="en-US"/>
              <a:t>Click to edit description</a:t>
            </a:r>
          </a:p>
        </p:txBody>
      </p:sp>
      <p:sp>
        <p:nvSpPr>
          <p:cNvPr id="24" name="Picture Placeholder 17">
            <a:extLst>
              <a:ext uri="{FF2B5EF4-FFF2-40B4-BE49-F238E27FC236}">
                <a16:creationId xmlns:a16="http://schemas.microsoft.com/office/drawing/2014/main" id="{0F1E751F-3AD0-5D40-A92A-B0488C585568}"/>
              </a:ext>
            </a:extLst>
          </p:cNvPr>
          <p:cNvSpPr>
            <a:spLocks noGrp="1"/>
          </p:cNvSpPr>
          <p:nvPr>
            <p:ph type="pic" sz="quarter" idx="23" hasCustomPrompt="1"/>
          </p:nvPr>
        </p:nvSpPr>
        <p:spPr>
          <a:xfrm>
            <a:off x="8534399" y="892311"/>
            <a:ext cx="685800" cy="685800"/>
          </a:xfrm>
        </p:spPr>
        <p:txBody>
          <a:bodyPr/>
          <a:lstStyle>
            <a:lvl1pPr>
              <a:buNone/>
              <a:defRPr sz="900"/>
            </a:lvl1pPr>
          </a:lstStyle>
          <a:p>
            <a:r>
              <a:rPr lang="en-US"/>
              <a:t>Icon</a:t>
            </a:r>
          </a:p>
        </p:txBody>
      </p:sp>
      <p:sp>
        <p:nvSpPr>
          <p:cNvPr id="25" name="Picture Placeholder 17">
            <a:extLst>
              <a:ext uri="{FF2B5EF4-FFF2-40B4-BE49-F238E27FC236}">
                <a16:creationId xmlns:a16="http://schemas.microsoft.com/office/drawing/2014/main" id="{2C7E38BF-29D1-BB47-8CE2-F2EC0E261243}"/>
              </a:ext>
            </a:extLst>
          </p:cNvPr>
          <p:cNvSpPr>
            <a:spLocks noGrp="1"/>
          </p:cNvSpPr>
          <p:nvPr>
            <p:ph type="pic" sz="quarter" idx="24" hasCustomPrompt="1"/>
          </p:nvPr>
        </p:nvSpPr>
        <p:spPr>
          <a:xfrm>
            <a:off x="8534400" y="2337162"/>
            <a:ext cx="685800" cy="685800"/>
          </a:xfrm>
        </p:spPr>
        <p:txBody>
          <a:bodyPr/>
          <a:lstStyle>
            <a:lvl1pPr>
              <a:buNone/>
              <a:defRPr sz="900"/>
            </a:lvl1pPr>
          </a:lstStyle>
          <a:p>
            <a:r>
              <a:rPr lang="en-US"/>
              <a:t>Icon</a:t>
            </a:r>
          </a:p>
        </p:txBody>
      </p:sp>
      <p:sp>
        <p:nvSpPr>
          <p:cNvPr id="26" name="Picture Placeholder 17">
            <a:extLst>
              <a:ext uri="{FF2B5EF4-FFF2-40B4-BE49-F238E27FC236}">
                <a16:creationId xmlns:a16="http://schemas.microsoft.com/office/drawing/2014/main" id="{1FCA255C-DF16-0048-9FD4-A4C1703016FC}"/>
              </a:ext>
            </a:extLst>
          </p:cNvPr>
          <p:cNvSpPr>
            <a:spLocks noGrp="1"/>
          </p:cNvSpPr>
          <p:nvPr>
            <p:ph type="pic" sz="quarter" idx="25" hasCustomPrompt="1"/>
          </p:nvPr>
        </p:nvSpPr>
        <p:spPr>
          <a:xfrm>
            <a:off x="8534400" y="3915701"/>
            <a:ext cx="685800" cy="685800"/>
          </a:xfrm>
        </p:spPr>
        <p:txBody>
          <a:bodyPr/>
          <a:lstStyle>
            <a:lvl1pPr>
              <a:buNone/>
              <a:defRPr sz="900"/>
            </a:lvl1pPr>
          </a:lstStyle>
          <a:p>
            <a:r>
              <a:rPr lang="en-US"/>
              <a:t>Icon</a:t>
            </a:r>
          </a:p>
        </p:txBody>
      </p:sp>
      <p:sp>
        <p:nvSpPr>
          <p:cNvPr id="27" name="Picture Placeholder 17">
            <a:extLst>
              <a:ext uri="{FF2B5EF4-FFF2-40B4-BE49-F238E27FC236}">
                <a16:creationId xmlns:a16="http://schemas.microsoft.com/office/drawing/2014/main" id="{E2DF9251-2292-7D45-B982-B39F1D7173B4}"/>
              </a:ext>
            </a:extLst>
          </p:cNvPr>
          <p:cNvSpPr>
            <a:spLocks noGrp="1"/>
          </p:cNvSpPr>
          <p:nvPr>
            <p:ph type="pic" sz="quarter" idx="26" hasCustomPrompt="1"/>
          </p:nvPr>
        </p:nvSpPr>
        <p:spPr>
          <a:xfrm>
            <a:off x="8534398" y="5567420"/>
            <a:ext cx="685800" cy="685800"/>
          </a:xfrm>
        </p:spPr>
        <p:txBody>
          <a:bodyPr/>
          <a:lstStyle>
            <a:lvl1pPr>
              <a:buNone/>
              <a:defRPr sz="900"/>
            </a:lvl1pPr>
          </a:lstStyle>
          <a:p>
            <a:r>
              <a:rPr lang="en-US"/>
              <a:t>Icon</a:t>
            </a:r>
          </a:p>
        </p:txBody>
      </p:sp>
      <p:sp>
        <p:nvSpPr>
          <p:cNvPr id="28" name="Text Placeholder 20">
            <a:extLst>
              <a:ext uri="{FF2B5EF4-FFF2-40B4-BE49-F238E27FC236}">
                <a16:creationId xmlns:a16="http://schemas.microsoft.com/office/drawing/2014/main" id="{BD55F6F5-5C2D-0E47-A0DF-B14ED057FF81}"/>
              </a:ext>
            </a:extLst>
          </p:cNvPr>
          <p:cNvSpPr>
            <a:spLocks noGrp="1"/>
          </p:cNvSpPr>
          <p:nvPr>
            <p:ph type="body" sz="quarter" idx="27" hasCustomPrompt="1"/>
          </p:nvPr>
        </p:nvSpPr>
        <p:spPr>
          <a:xfrm>
            <a:off x="9536113" y="2432162"/>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29" name="Text Placeholder 20">
            <a:extLst>
              <a:ext uri="{FF2B5EF4-FFF2-40B4-BE49-F238E27FC236}">
                <a16:creationId xmlns:a16="http://schemas.microsoft.com/office/drawing/2014/main" id="{3904DE36-5759-6C41-8189-EC2B8D08487F}"/>
              </a:ext>
            </a:extLst>
          </p:cNvPr>
          <p:cNvSpPr>
            <a:spLocks noGrp="1"/>
          </p:cNvSpPr>
          <p:nvPr>
            <p:ph type="body" sz="quarter" idx="29" hasCustomPrompt="1"/>
          </p:nvPr>
        </p:nvSpPr>
        <p:spPr>
          <a:xfrm>
            <a:off x="9536113" y="5567420"/>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0" name="Text Placeholder 20">
            <a:extLst>
              <a:ext uri="{FF2B5EF4-FFF2-40B4-BE49-F238E27FC236}">
                <a16:creationId xmlns:a16="http://schemas.microsoft.com/office/drawing/2014/main" id="{8931DAAA-F984-A848-8FFB-0F36A59DDD45}"/>
              </a:ext>
            </a:extLst>
          </p:cNvPr>
          <p:cNvSpPr>
            <a:spLocks noGrp="1"/>
          </p:cNvSpPr>
          <p:nvPr>
            <p:ph type="body" sz="quarter" idx="30" hasCustomPrompt="1"/>
          </p:nvPr>
        </p:nvSpPr>
        <p:spPr>
          <a:xfrm>
            <a:off x="9536113" y="859844"/>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
        <p:nvSpPr>
          <p:cNvPr id="31" name="Text Placeholder 20">
            <a:extLst>
              <a:ext uri="{FF2B5EF4-FFF2-40B4-BE49-F238E27FC236}">
                <a16:creationId xmlns:a16="http://schemas.microsoft.com/office/drawing/2014/main" id="{49EC4390-70B6-DD48-8241-5B2D0067E9D1}"/>
              </a:ext>
            </a:extLst>
          </p:cNvPr>
          <p:cNvSpPr>
            <a:spLocks noGrp="1"/>
          </p:cNvSpPr>
          <p:nvPr>
            <p:ph type="body" sz="quarter" idx="31" hasCustomPrompt="1"/>
          </p:nvPr>
        </p:nvSpPr>
        <p:spPr>
          <a:xfrm>
            <a:off x="9536113" y="3892917"/>
            <a:ext cx="2533967" cy="263525"/>
          </a:xfrm>
        </p:spPr>
        <p:txBody>
          <a:bodyPr/>
          <a:lstStyle>
            <a:lvl1pPr>
              <a:buNone/>
              <a:defRPr sz="1600" b="1"/>
            </a:lvl1pPr>
            <a:lvl2pPr>
              <a:buNone/>
              <a:defRPr/>
            </a:lvl2pPr>
            <a:lvl3pPr>
              <a:buNone/>
              <a:defRPr/>
            </a:lvl3pPr>
            <a:lvl4pPr>
              <a:buNone/>
              <a:defRPr/>
            </a:lvl4pPr>
            <a:lvl5pPr>
              <a:buNone/>
              <a:defRPr/>
            </a:lvl5pPr>
          </a:lstStyle>
          <a:p>
            <a:pPr lvl="0"/>
            <a:r>
              <a:rPr lang="en-US"/>
              <a:t>CLICK TO EDIT</a:t>
            </a:r>
          </a:p>
        </p:txBody>
      </p:sp>
    </p:spTree>
    <p:extLst>
      <p:ext uri="{BB962C8B-B14F-4D97-AF65-F5344CB8AC3E}">
        <p14:creationId xmlns:p14="http://schemas.microsoft.com/office/powerpoint/2010/main" val="2385884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ext + Phone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A8CFBB-EB14-314D-9BC7-04ED773C884E}"/>
              </a:ext>
            </a:extLst>
          </p:cNvPr>
          <p:cNvSpPr>
            <a:spLocks noGrp="1"/>
          </p:cNvSpPr>
          <p:nvPr>
            <p:ph type="body" sz="quarter" idx="10"/>
          </p:nvPr>
        </p:nvSpPr>
        <p:spPr>
          <a:xfrm>
            <a:off x="610408" y="1796948"/>
            <a:ext cx="6804025"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F1D48E4A-B221-714F-9F31-8539EC65BF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4433" y="-963827"/>
            <a:ext cx="5339879" cy="9127998"/>
          </a:xfrm>
          <a:prstGeom prst="rect">
            <a:avLst/>
          </a:prstGeom>
          <a:effectLst/>
        </p:spPr>
      </p:pic>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97477" y="1512392"/>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9226193" y="2013736"/>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4" name="Date Placeholder 3">
            <a:extLst>
              <a:ext uri="{FF2B5EF4-FFF2-40B4-BE49-F238E27FC236}">
                <a16:creationId xmlns:a16="http://schemas.microsoft.com/office/drawing/2014/main" id="{616CED1A-2C36-AE43-849E-3C0CF49BFF24}"/>
              </a:ext>
            </a:extLst>
          </p:cNvPr>
          <p:cNvSpPr>
            <a:spLocks noGrp="1"/>
          </p:cNvSpPr>
          <p:nvPr>
            <p:ph type="dt" sz="half" idx="12"/>
          </p:nvPr>
        </p:nvSpPr>
        <p:spPr/>
        <p:txBody>
          <a:bodyPr/>
          <a:lstStyle/>
          <a:p>
            <a:fld id="{FCE6657B-96D0-904D-A16F-38D32E68C228}"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290C75A1-BAAF-A740-9C07-8DD6F45E5B78}"/>
              </a:ext>
            </a:extLst>
          </p:cNvPr>
          <p:cNvSpPr>
            <a:spLocks noGrp="1"/>
          </p:cNvSpPr>
          <p:nvPr>
            <p:ph type="ftr" sz="quarter" idx="13"/>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6" name="Slide Number Placeholder 5">
            <a:extLst>
              <a:ext uri="{FF2B5EF4-FFF2-40B4-BE49-F238E27FC236}">
                <a16:creationId xmlns:a16="http://schemas.microsoft.com/office/drawing/2014/main" id="{AB86604E-AB31-C041-9E2D-9AC1D4627660}"/>
              </a:ext>
            </a:extLst>
          </p:cNvPr>
          <p:cNvSpPr>
            <a:spLocks noGrp="1"/>
          </p:cNvSpPr>
          <p:nvPr>
            <p:ph type="sldNum" sz="quarter" idx="14"/>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8052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Mockup Multi">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D21010-2608-B34F-929C-98F35A1331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669" y="1925751"/>
            <a:ext cx="1942648" cy="3960529"/>
          </a:xfrm>
          <a:prstGeom prst="rect">
            <a:avLst/>
          </a:prstGeom>
          <a:effectLst/>
        </p:spPr>
      </p:pic>
      <p:sp useBgFill="1">
        <p:nvSpPr>
          <p:cNvPr id="3" name="Picture Placeholder 2">
            <a:extLst>
              <a:ext uri="{FF2B5EF4-FFF2-40B4-BE49-F238E27FC236}">
                <a16:creationId xmlns:a16="http://schemas.microsoft.com/office/drawing/2014/main" id="{7E1BAF0C-A326-E542-B748-14B3541E10C4}"/>
              </a:ext>
            </a:extLst>
          </p:cNvPr>
          <p:cNvSpPr>
            <a:spLocks noGrp="1"/>
          </p:cNvSpPr>
          <p:nvPr>
            <p:ph type="pic" sz="quarter" idx="11" hasCustomPrompt="1"/>
          </p:nvPr>
        </p:nvSpPr>
        <p:spPr>
          <a:xfrm>
            <a:off x="5253652"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9" name="Picture Placeholder 2">
            <a:extLst>
              <a:ext uri="{FF2B5EF4-FFF2-40B4-BE49-F238E27FC236}">
                <a16:creationId xmlns:a16="http://schemas.microsoft.com/office/drawing/2014/main" id="{C1A09D85-D0FB-3449-9144-51CF26405920}"/>
              </a:ext>
            </a:extLst>
          </p:cNvPr>
          <p:cNvSpPr>
            <a:spLocks noGrp="1"/>
          </p:cNvSpPr>
          <p:nvPr>
            <p:ph type="pic" sz="quarter" idx="12" hasCustomPrompt="1"/>
          </p:nvPr>
        </p:nvSpPr>
        <p:spPr>
          <a:xfrm>
            <a:off x="7408128"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1" name="Picture Placeholder 2">
            <a:extLst>
              <a:ext uri="{FF2B5EF4-FFF2-40B4-BE49-F238E27FC236}">
                <a16:creationId xmlns:a16="http://schemas.microsoft.com/office/drawing/2014/main" id="{447BFC6A-DBDF-E848-936E-286CAE893806}"/>
              </a:ext>
            </a:extLst>
          </p:cNvPr>
          <p:cNvSpPr>
            <a:spLocks noGrp="1"/>
          </p:cNvSpPr>
          <p:nvPr>
            <p:ph type="pic" sz="quarter" idx="13" hasCustomPrompt="1"/>
          </p:nvPr>
        </p:nvSpPr>
        <p:spPr>
          <a:xfrm>
            <a:off x="9512501"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4" name="Picture Placeholder 2">
            <a:extLst>
              <a:ext uri="{FF2B5EF4-FFF2-40B4-BE49-F238E27FC236}">
                <a16:creationId xmlns:a16="http://schemas.microsoft.com/office/drawing/2014/main" id="{5AE40C4A-B99B-764A-85BB-8AAEC41F47E5}"/>
              </a:ext>
            </a:extLst>
          </p:cNvPr>
          <p:cNvSpPr>
            <a:spLocks noGrp="1"/>
          </p:cNvSpPr>
          <p:nvPr>
            <p:ph type="pic" sz="quarter" idx="14" hasCustomPrompt="1"/>
          </p:nvPr>
        </p:nvSpPr>
        <p:spPr>
          <a:xfrm>
            <a:off x="919646"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useBgFill="1">
        <p:nvSpPr>
          <p:cNvPr id="15" name="Picture Placeholder 2">
            <a:extLst>
              <a:ext uri="{FF2B5EF4-FFF2-40B4-BE49-F238E27FC236}">
                <a16:creationId xmlns:a16="http://schemas.microsoft.com/office/drawing/2014/main" id="{5A6EFF08-516D-1C4D-831B-4886BF47C5F6}"/>
              </a:ext>
            </a:extLst>
          </p:cNvPr>
          <p:cNvSpPr>
            <a:spLocks noGrp="1"/>
          </p:cNvSpPr>
          <p:nvPr>
            <p:ph type="pic" sz="quarter" idx="15" hasCustomPrompt="1"/>
          </p:nvPr>
        </p:nvSpPr>
        <p:spPr>
          <a:xfrm>
            <a:off x="3024019" y="2427095"/>
            <a:ext cx="1684695" cy="2976080"/>
          </a:xfrm>
        </p:spPr>
        <p:txBody>
          <a:bodyPr/>
          <a:lstStyle>
            <a:lvl1pPr algn="ctr">
              <a:buFont typeface="Arial" panose="020B0604020202020204" pitchFamily="34" charset="0"/>
              <a:buNone/>
              <a:defRPr sz="1200"/>
            </a:lvl1pPr>
            <a:lvl2pPr>
              <a:buNone/>
              <a:defRPr/>
            </a:lvl2pPr>
          </a:lstStyle>
          <a:p>
            <a:pPr lvl="0"/>
            <a:r>
              <a:rPr lang="en-US"/>
              <a:t>Drag and Drop Photo</a:t>
            </a:r>
          </a:p>
        </p:txBody>
      </p:sp>
      <p:sp>
        <p:nvSpPr>
          <p:cNvPr id="2" name="Date Placeholder 1">
            <a:extLst>
              <a:ext uri="{FF2B5EF4-FFF2-40B4-BE49-F238E27FC236}">
                <a16:creationId xmlns:a16="http://schemas.microsoft.com/office/drawing/2014/main" id="{49ECDE22-0D94-E646-8BBA-E064193472D1}"/>
              </a:ext>
            </a:extLst>
          </p:cNvPr>
          <p:cNvSpPr>
            <a:spLocks noGrp="1"/>
          </p:cNvSpPr>
          <p:nvPr>
            <p:ph type="dt" sz="half" idx="16"/>
          </p:nvPr>
        </p:nvSpPr>
        <p:spPr/>
        <p:txBody>
          <a:bodyPr/>
          <a:lstStyle/>
          <a:p>
            <a:fld id="{D7741B90-40BB-034A-9399-B08D0B9F2298}"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B7B96EA-FA2F-604B-B732-6180D957C767}"/>
              </a:ext>
            </a:extLst>
          </p:cNvPr>
          <p:cNvSpPr>
            <a:spLocks noGrp="1"/>
          </p:cNvSpPr>
          <p:nvPr>
            <p:ph type="ftr" sz="quarter" idx="17"/>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D3FDC374-BAB9-FF43-BF03-AF08838CDF20}"/>
              </a:ext>
            </a:extLst>
          </p:cNvPr>
          <p:cNvSpPr>
            <a:spLocks noGrp="1"/>
          </p:cNvSpPr>
          <p:nvPr>
            <p:ph type="sldNum" sz="quarter" idx="18"/>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073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Laptop Mockup">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04EEAF7-075D-1548-B0C7-EAD195AEE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2817" y="1936795"/>
            <a:ext cx="7388023" cy="4337809"/>
          </a:xfrm>
          <a:prstGeom prst="rect">
            <a:avLst/>
          </a:prstGeom>
          <a:effectLst/>
        </p:spPr>
      </p:pic>
      <p:sp>
        <p:nvSpPr>
          <p:cNvPr id="13" name="Rectangle 12">
            <a:extLst>
              <a:ext uri="{FF2B5EF4-FFF2-40B4-BE49-F238E27FC236}">
                <a16:creationId xmlns:a16="http://schemas.microsoft.com/office/drawing/2014/main" id="{E1C6EDF7-1F64-0D41-8E53-A58B3D5CC71F}"/>
              </a:ext>
            </a:extLst>
          </p:cNvPr>
          <p:cNvSpPr/>
          <p:nvPr userDrawn="1"/>
        </p:nvSpPr>
        <p:spPr>
          <a:xfrm>
            <a:off x="5554743" y="5881216"/>
            <a:ext cx="734627" cy="154523"/>
          </a:xfrm>
          <a:prstGeom prst="rect">
            <a:avLst/>
          </a:prstGeom>
          <a:solidFill>
            <a:srgbClr val="24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useBgFill="1">
        <p:nvSpPr>
          <p:cNvPr id="3" name="Picture Placeholder 2">
            <a:extLst>
              <a:ext uri="{FF2B5EF4-FFF2-40B4-BE49-F238E27FC236}">
                <a16:creationId xmlns:a16="http://schemas.microsoft.com/office/drawing/2014/main" id="{84ABBF62-BB3A-9E4A-910C-CBAD377ADED4}"/>
              </a:ext>
            </a:extLst>
          </p:cNvPr>
          <p:cNvSpPr>
            <a:spLocks noGrp="1"/>
          </p:cNvSpPr>
          <p:nvPr>
            <p:ph type="pic" sz="quarter" idx="10" hasCustomPrompt="1"/>
          </p:nvPr>
        </p:nvSpPr>
        <p:spPr>
          <a:xfrm>
            <a:off x="3051484" y="2225911"/>
            <a:ext cx="5601354" cy="3511296"/>
          </a:xfrm>
        </p:spPr>
        <p:txBody>
          <a:bodyPr/>
          <a:lstStyle>
            <a:lvl1pPr algn="ctr">
              <a:buNone/>
              <a:defRPr sz="1600"/>
            </a:lvl1pPr>
          </a:lstStyle>
          <a:p>
            <a:r>
              <a:rPr lang="en-US"/>
              <a:t>Drag and Drop Photo</a:t>
            </a:r>
          </a:p>
        </p:txBody>
      </p:sp>
      <p:sp>
        <p:nvSpPr>
          <p:cNvPr id="2" name="Date Placeholder 1">
            <a:extLst>
              <a:ext uri="{FF2B5EF4-FFF2-40B4-BE49-F238E27FC236}">
                <a16:creationId xmlns:a16="http://schemas.microsoft.com/office/drawing/2014/main" id="{3B079EA8-8F07-7A43-95F9-9E10C3AC6697}"/>
              </a:ext>
            </a:extLst>
          </p:cNvPr>
          <p:cNvSpPr>
            <a:spLocks noGrp="1"/>
          </p:cNvSpPr>
          <p:nvPr>
            <p:ph type="dt" sz="half" idx="11"/>
          </p:nvPr>
        </p:nvSpPr>
        <p:spPr/>
        <p:txBody>
          <a:bodyPr/>
          <a:lstStyle/>
          <a:p>
            <a:fld id="{CC6A5F1C-8C4D-954C-82AF-72A87E0DC74A}"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2343FB28-8368-E946-A92E-89D966A9BA12}"/>
              </a:ext>
            </a:extLst>
          </p:cNvPr>
          <p:cNvSpPr>
            <a:spLocks noGrp="1"/>
          </p:cNvSpPr>
          <p:nvPr>
            <p:ph type="ftr" sz="quarter" idx="1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5" name="Slide Number Placeholder 4">
            <a:extLst>
              <a:ext uri="{FF2B5EF4-FFF2-40B4-BE49-F238E27FC236}">
                <a16:creationId xmlns:a16="http://schemas.microsoft.com/office/drawing/2014/main" id="{CC40C60A-316E-AA44-95DB-0F8C6AFEB7B9}"/>
              </a:ext>
            </a:extLst>
          </p:cNvPr>
          <p:cNvSpPr>
            <a:spLocks noGrp="1"/>
          </p:cNvSpPr>
          <p:nvPr>
            <p:ph type="sldNum" sz="quarter" idx="1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645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imeline w/ photo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6139935-D364-1F4D-9BC6-C9FA8F52AAA3}"/>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610196"/>
            <a:ext cx="0" cy="42478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CFBB5F2-EFF4-454A-B1A7-B0D3AC0C7DBC}"/>
              </a:ext>
            </a:extLst>
          </p:cNvPr>
          <p:cNvSpPr>
            <a:spLocks noGrp="1"/>
          </p:cNvSpPr>
          <p:nvPr>
            <p:ph type="dt" sz="half" idx="31"/>
          </p:nvPr>
        </p:nvSpPr>
        <p:spPr/>
        <p:txBody>
          <a:bodyPr/>
          <a:lstStyle/>
          <a:p>
            <a:fld id="{191799C8-54D2-BE4F-A45D-BA3660BB692B}"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6105C65C-12A1-9C4E-9C5B-706E2CD88A1F}"/>
              </a:ext>
            </a:extLst>
          </p:cNvPr>
          <p:cNvSpPr>
            <a:spLocks noGrp="1"/>
          </p:cNvSpPr>
          <p:nvPr>
            <p:ph type="ftr" sz="quarter" idx="3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847392E9-47C7-AA46-85BC-AFBFAB7B936F}"/>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1" name="Picture Placeholder 3">
            <a:extLst>
              <a:ext uri="{FF2B5EF4-FFF2-40B4-BE49-F238E27FC236}">
                <a16:creationId xmlns:a16="http://schemas.microsoft.com/office/drawing/2014/main" id="{93F63D37-F30A-6643-9AE2-8CC1CFA12D88}"/>
              </a:ext>
            </a:extLst>
          </p:cNvPr>
          <p:cNvSpPr>
            <a:spLocks noGrp="1"/>
          </p:cNvSpPr>
          <p:nvPr>
            <p:ph type="pic" sz="quarter" idx="34" hasCustomPrompt="1"/>
          </p:nvPr>
        </p:nvSpPr>
        <p:spPr>
          <a:xfrm>
            <a:off x="4653153" y="2776606"/>
            <a:ext cx="1866901" cy="1301578"/>
          </a:xfrm>
        </p:spPr>
        <p:txBody>
          <a:bodyPr/>
          <a:lstStyle>
            <a:lvl1pPr algn="ctr">
              <a:buNone/>
              <a:defRPr sz="1200"/>
            </a:lvl1pPr>
          </a:lstStyle>
          <a:p>
            <a:r>
              <a:rPr lang="en-US"/>
              <a:t>Drag and Drop Photo</a:t>
            </a:r>
          </a:p>
        </p:txBody>
      </p:sp>
      <p:sp>
        <p:nvSpPr>
          <p:cNvPr id="23" name="Picture Placeholder 5">
            <a:extLst>
              <a:ext uri="{FF2B5EF4-FFF2-40B4-BE49-F238E27FC236}">
                <a16:creationId xmlns:a16="http://schemas.microsoft.com/office/drawing/2014/main" id="{8C3113EF-7CBF-5249-8F15-7559DD4A1BE7}"/>
              </a:ext>
            </a:extLst>
          </p:cNvPr>
          <p:cNvSpPr>
            <a:spLocks noGrp="1"/>
          </p:cNvSpPr>
          <p:nvPr>
            <p:ph type="pic" sz="quarter" idx="35" hasCustomPrompt="1"/>
          </p:nvPr>
        </p:nvSpPr>
        <p:spPr>
          <a:xfrm>
            <a:off x="4653152" y="4703775"/>
            <a:ext cx="1866901" cy="1301578"/>
          </a:xfrm>
        </p:spPr>
        <p:txBody>
          <a:bodyPr/>
          <a:lstStyle>
            <a:lvl1pPr algn="ctr">
              <a:buNone/>
              <a:defRPr sz="1200"/>
            </a:lvl1pPr>
          </a:lstStyle>
          <a:p>
            <a:r>
              <a:rPr lang="en-US"/>
              <a:t>Drag and Drop Photo</a:t>
            </a:r>
          </a:p>
        </p:txBody>
      </p:sp>
      <p:cxnSp>
        <p:nvCxnSpPr>
          <p:cNvPr id="24" name="Straight Connector 23">
            <a:extLst>
              <a:ext uri="{FF2B5EF4-FFF2-40B4-BE49-F238E27FC236}">
                <a16:creationId xmlns:a16="http://schemas.microsoft.com/office/drawing/2014/main" id="{07EDA4CE-DA08-3341-9E0D-293D8804F01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65254F-D533-E54B-95F0-F58A01ADC0EC}"/>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20">
            <a:extLst>
              <a:ext uri="{FF2B5EF4-FFF2-40B4-BE49-F238E27FC236}">
                <a16:creationId xmlns:a16="http://schemas.microsoft.com/office/drawing/2014/main" id="{B2A4B89A-3F3E-8446-8F3D-139BAF9546D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1" name="Text Placeholder 20">
            <a:extLst>
              <a:ext uri="{FF2B5EF4-FFF2-40B4-BE49-F238E27FC236}">
                <a16:creationId xmlns:a16="http://schemas.microsoft.com/office/drawing/2014/main" id="{D8C592C1-AC0F-124E-BF6F-8804926EAA1F}"/>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4">
            <a:extLst>
              <a:ext uri="{FF2B5EF4-FFF2-40B4-BE49-F238E27FC236}">
                <a16:creationId xmlns:a16="http://schemas.microsoft.com/office/drawing/2014/main" id="{F5CC26FA-0CBD-1E4B-BE75-A2524B9670E4}"/>
              </a:ext>
            </a:extLst>
          </p:cNvPr>
          <p:cNvSpPr>
            <a:spLocks noGrp="1"/>
          </p:cNvSpPr>
          <p:nvPr>
            <p:ph type="body" sz="quarter" idx="38"/>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3" name="Text Placeholder 4">
            <a:extLst>
              <a:ext uri="{FF2B5EF4-FFF2-40B4-BE49-F238E27FC236}">
                <a16:creationId xmlns:a16="http://schemas.microsoft.com/office/drawing/2014/main" id="{7CA36F89-0FDC-384B-A0AF-CF93602FD0C4}"/>
              </a:ext>
            </a:extLst>
          </p:cNvPr>
          <p:cNvSpPr>
            <a:spLocks noGrp="1"/>
          </p:cNvSpPr>
          <p:nvPr>
            <p:ph type="body" sz="quarter" idx="39"/>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34" name="Text Placeholder 9">
            <a:extLst>
              <a:ext uri="{FF2B5EF4-FFF2-40B4-BE49-F238E27FC236}">
                <a16:creationId xmlns:a16="http://schemas.microsoft.com/office/drawing/2014/main" id="{7CE6469D-E11B-6A40-82CF-3E441DAFFB48}"/>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3698010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 Photo Middl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sp>
        <p:nvSpPr>
          <p:cNvPr id="18" name="Picture Placeholder 5">
            <a:extLst>
              <a:ext uri="{FF2B5EF4-FFF2-40B4-BE49-F238E27FC236}">
                <a16:creationId xmlns:a16="http://schemas.microsoft.com/office/drawing/2014/main" id="{78334531-D38B-0D4C-9378-348640D37294}"/>
              </a:ext>
            </a:extLst>
          </p:cNvPr>
          <p:cNvSpPr>
            <a:spLocks noGrp="1"/>
          </p:cNvSpPr>
          <p:nvPr>
            <p:ph type="pic" sz="quarter" idx="12" hasCustomPrompt="1"/>
          </p:nvPr>
        </p:nvSpPr>
        <p:spPr>
          <a:xfrm>
            <a:off x="4653152" y="4703775"/>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83661"/>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6864815" y="470360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65669"/>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8" name="Date Placeholder 37">
            <a:extLst>
              <a:ext uri="{FF2B5EF4-FFF2-40B4-BE49-F238E27FC236}">
                <a16:creationId xmlns:a16="http://schemas.microsoft.com/office/drawing/2014/main" id="{F2338980-117B-984E-B0FE-0801A7D47CD9}"/>
              </a:ext>
            </a:extLst>
          </p:cNvPr>
          <p:cNvSpPr>
            <a:spLocks noGrp="1"/>
          </p:cNvSpPr>
          <p:nvPr>
            <p:ph type="dt" sz="half" idx="34"/>
          </p:nvPr>
        </p:nvSpPr>
        <p:spPr/>
        <p:txBody>
          <a:bodyPr/>
          <a:lstStyle/>
          <a:p>
            <a:fld id="{64F727B0-CB63-9A41-9043-DF78F1EA2ECC}"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9" name="Footer Placeholder 38">
            <a:extLst>
              <a:ext uri="{FF2B5EF4-FFF2-40B4-BE49-F238E27FC236}">
                <a16:creationId xmlns:a16="http://schemas.microsoft.com/office/drawing/2014/main" id="{99BD4C06-C478-C844-B62E-607C01ED8B3D}"/>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0" name="Slide Number Placeholder 39">
            <a:extLst>
              <a:ext uri="{FF2B5EF4-FFF2-40B4-BE49-F238E27FC236}">
                <a16:creationId xmlns:a16="http://schemas.microsoft.com/office/drawing/2014/main" id="{667FA1CB-D7DB-9349-8346-112B152D561D}"/>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6467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w/ Photo End">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43AF3955-3400-F24C-8DDD-9BC3E4574311}"/>
              </a:ext>
            </a:extLst>
          </p:cNvPr>
          <p:cNvSpPr>
            <a:spLocks noGrp="1"/>
          </p:cNvSpPr>
          <p:nvPr>
            <p:ph type="pic" sz="quarter" idx="11" hasCustomPrompt="1"/>
          </p:nvPr>
        </p:nvSpPr>
        <p:spPr>
          <a:xfrm>
            <a:off x="4653153" y="2776606"/>
            <a:ext cx="1866901" cy="1301578"/>
          </a:xfrm>
        </p:spPr>
        <p:txBody>
          <a:bodyPr/>
          <a:lstStyle>
            <a:lvl1pPr algn="ctr">
              <a:buNone/>
              <a:defRPr sz="1200"/>
            </a:lvl1pPr>
          </a:lstStyle>
          <a:p>
            <a:r>
              <a:rPr lang="en-US"/>
              <a:t>Drag and Drop Photo</a:t>
            </a:r>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6864816" y="2776606"/>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5" name="Picture Placeholder 3">
            <a:extLst>
              <a:ext uri="{FF2B5EF4-FFF2-40B4-BE49-F238E27FC236}">
                <a16:creationId xmlns:a16="http://schemas.microsoft.com/office/drawing/2014/main" id="{C79BA67B-D234-FC4D-8F4F-10F30271650A}"/>
              </a:ext>
            </a:extLst>
          </p:cNvPr>
          <p:cNvSpPr>
            <a:spLocks noGrp="1"/>
          </p:cNvSpPr>
          <p:nvPr>
            <p:ph type="pic" sz="quarter" idx="32" hasCustomPrompt="1"/>
          </p:nvPr>
        </p:nvSpPr>
        <p:spPr>
          <a:xfrm>
            <a:off x="4653152" y="858614"/>
            <a:ext cx="1866901" cy="1301578"/>
          </a:xfrm>
        </p:spPr>
        <p:txBody>
          <a:bodyPr/>
          <a:lstStyle>
            <a:lvl1pPr algn="ctr">
              <a:buNone/>
              <a:defRPr sz="1200"/>
            </a:lvl1pPr>
          </a:lstStyle>
          <a:p>
            <a:r>
              <a:rPr lang="en-US"/>
              <a:t>Drag and Drop Photo</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6864815" y="858614"/>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4" name="Date Placeholder 3">
            <a:extLst>
              <a:ext uri="{FF2B5EF4-FFF2-40B4-BE49-F238E27FC236}">
                <a16:creationId xmlns:a16="http://schemas.microsoft.com/office/drawing/2014/main" id="{057ABFBB-4B31-994F-AD5D-56E7367347A2}"/>
              </a:ext>
            </a:extLst>
          </p:cNvPr>
          <p:cNvSpPr>
            <a:spLocks noGrp="1"/>
          </p:cNvSpPr>
          <p:nvPr>
            <p:ph type="dt" sz="half" idx="34"/>
          </p:nvPr>
        </p:nvSpPr>
        <p:spPr/>
        <p:txBody>
          <a:bodyPr/>
          <a:lstStyle/>
          <a:p>
            <a:fld id="{DC380A57-CDDC-2744-96A0-16B297931798}"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a:extLst>
              <a:ext uri="{FF2B5EF4-FFF2-40B4-BE49-F238E27FC236}">
                <a16:creationId xmlns:a16="http://schemas.microsoft.com/office/drawing/2014/main" id="{8E964879-8072-2346-8EA3-55DA8DABFE3E}"/>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7" name="Slide Number Placeholder 6">
            <a:extLst>
              <a:ext uri="{FF2B5EF4-FFF2-40B4-BE49-F238E27FC236}">
                <a16:creationId xmlns:a16="http://schemas.microsoft.com/office/drawing/2014/main" id="{18E9BF31-D57D-A543-B954-97013B1D4AC5}"/>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1359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imeline Beginn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0256A-4677-4849-8012-698122D6F13C}"/>
              </a:ext>
            </a:extLst>
          </p:cNvPr>
          <p:cNvSpPr>
            <a:spLocks noGrp="1"/>
          </p:cNvSpPr>
          <p:nvPr>
            <p:ph type="title"/>
          </p:nvPr>
        </p:nvSpPr>
        <p:spPr>
          <a:xfrm>
            <a:off x="311258" y="210142"/>
            <a:ext cx="10515600" cy="1325563"/>
          </a:xfrm>
        </p:spPr>
        <p:txBody>
          <a:bodyPr/>
          <a:lstStyle/>
          <a:p>
            <a:r>
              <a:rPr lang="en-US"/>
              <a:t>Click to edit Master title style</a:t>
            </a:r>
          </a:p>
        </p:txBody>
      </p:sp>
      <p:sp>
        <p:nvSpPr>
          <p:cNvPr id="8" name="Rectangle 7">
            <a:extLst>
              <a:ext uri="{FF2B5EF4-FFF2-40B4-BE49-F238E27FC236}">
                <a16:creationId xmlns:a16="http://schemas.microsoft.com/office/drawing/2014/main" id="{07BC146F-17AB-BB4B-829D-5E8112F0C8C2}"/>
              </a:ext>
            </a:extLst>
          </p:cNvPr>
          <p:cNvSpPr/>
          <p:nvPr userDrawn="1"/>
        </p:nvSpPr>
        <p:spPr>
          <a:xfrm>
            <a:off x="0" y="1301858"/>
            <a:ext cx="2433234" cy="92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2599679"/>
            <a:ext cx="0" cy="42583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9" y="278336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9" y="4696913"/>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2" name="Date Placeholder 1">
            <a:extLst>
              <a:ext uri="{FF2B5EF4-FFF2-40B4-BE49-F238E27FC236}">
                <a16:creationId xmlns:a16="http://schemas.microsoft.com/office/drawing/2014/main" id="{91807980-3DBA-B942-AD90-280CD786ED20}"/>
              </a:ext>
            </a:extLst>
          </p:cNvPr>
          <p:cNvSpPr>
            <a:spLocks noGrp="1"/>
          </p:cNvSpPr>
          <p:nvPr>
            <p:ph type="dt" sz="half" idx="31"/>
          </p:nvPr>
        </p:nvSpPr>
        <p:spPr/>
        <p:txBody>
          <a:bodyPr/>
          <a:lstStyle/>
          <a:p>
            <a:fld id="{4511EE13-1904-A746-974B-A91EA07A7087}"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D2821BE8-BD32-5342-80B3-2A73A51BA397}"/>
              </a:ext>
            </a:extLst>
          </p:cNvPr>
          <p:cNvSpPr>
            <a:spLocks noGrp="1"/>
          </p:cNvSpPr>
          <p:nvPr>
            <p:ph type="ftr" sz="quarter" idx="32"/>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478DFDBA-ED94-9C4C-945E-B1EBFB826E00}"/>
              </a:ext>
            </a:extLst>
          </p:cNvPr>
          <p:cNvSpPr>
            <a:spLocks noGrp="1"/>
          </p:cNvSpPr>
          <p:nvPr>
            <p:ph type="sldNum" sz="quarter" idx="33"/>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427E75AF-03A5-6749-9133-075E9A1CCC8E}"/>
              </a:ext>
            </a:extLst>
          </p:cNvPr>
          <p:cNvCxnSpPr/>
          <p:nvPr userDrawn="1"/>
        </p:nvCxnSpPr>
        <p:spPr>
          <a:xfrm>
            <a:off x="1878052" y="2599679"/>
            <a:ext cx="2441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716960-4137-EF43-963A-990267B5B73F}"/>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B7A472-E8AB-C945-9C28-B53FBD901A58}"/>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0">
            <a:extLst>
              <a:ext uri="{FF2B5EF4-FFF2-40B4-BE49-F238E27FC236}">
                <a16:creationId xmlns:a16="http://schemas.microsoft.com/office/drawing/2014/main" id="{C2546E82-7261-CF4A-9083-3CB79D259A76}"/>
              </a:ext>
            </a:extLst>
          </p:cNvPr>
          <p:cNvSpPr>
            <a:spLocks noGrp="1"/>
          </p:cNvSpPr>
          <p:nvPr>
            <p:ph type="body" sz="quarter" idx="36" hasCustomPrompt="1"/>
          </p:nvPr>
        </p:nvSpPr>
        <p:spPr>
          <a:xfrm>
            <a:off x="2054404" y="330409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2" name="Text Placeholder 20">
            <a:extLst>
              <a:ext uri="{FF2B5EF4-FFF2-40B4-BE49-F238E27FC236}">
                <a16:creationId xmlns:a16="http://schemas.microsoft.com/office/drawing/2014/main" id="{E1015354-1F26-BC46-BFD4-E86B807A34E4}"/>
              </a:ext>
            </a:extLst>
          </p:cNvPr>
          <p:cNvSpPr>
            <a:spLocks noGrp="1"/>
          </p:cNvSpPr>
          <p:nvPr>
            <p:ph type="body" sz="quarter" idx="37"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3" name="Text Placeholder 9">
            <a:extLst>
              <a:ext uri="{FF2B5EF4-FFF2-40B4-BE49-F238E27FC236}">
                <a16:creationId xmlns:a16="http://schemas.microsoft.com/office/drawing/2014/main" id="{A193125E-BB35-FF40-BD1E-F6E93D9965D9}"/>
              </a:ext>
            </a:extLst>
          </p:cNvPr>
          <p:cNvSpPr>
            <a:spLocks noGrp="1"/>
          </p:cNvSpPr>
          <p:nvPr>
            <p:ph type="body" sz="quarter" idx="10"/>
          </p:nvPr>
        </p:nvSpPr>
        <p:spPr>
          <a:xfrm>
            <a:off x="610408" y="1796948"/>
            <a:ext cx="9813582" cy="689613"/>
          </a:xfrm>
        </p:spPr>
        <p:txBody>
          <a:bodyPr/>
          <a:lstStyle>
            <a:lvl1pPr marL="0">
              <a:buNone/>
              <a:defRPr lang="en-US" b="0" i="0" smtClean="0">
                <a:effectLst/>
              </a:defRPr>
            </a:lvl1pPr>
            <a:lvl2pPr>
              <a:buNone/>
              <a:defRPr sz="1400"/>
            </a:lvl2pPr>
            <a:lvl3pPr>
              <a:buNone/>
              <a:defRPr sz="1400"/>
            </a:lvl3pPr>
            <a:lvl4pPr>
              <a:buNone/>
              <a:defRPr sz="1400"/>
            </a:lvl4pPr>
            <a:lvl5pPr>
              <a:buNone/>
              <a:defRPr sz="1400"/>
            </a:lvl5pPr>
          </a:lstStyle>
          <a:p>
            <a:pPr lvl="0"/>
            <a:r>
              <a:rPr lang="en-US"/>
              <a:t>Click to edit Master text styles</a:t>
            </a:r>
          </a:p>
        </p:txBody>
      </p:sp>
    </p:spTree>
    <p:extLst>
      <p:ext uri="{BB962C8B-B14F-4D97-AF65-F5344CB8AC3E}">
        <p14:creationId xmlns:p14="http://schemas.microsoft.com/office/powerpoint/2010/main" val="908770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p:nvPr userDrawn="1"/>
        </p:nvCxnSpPr>
        <p:spPr>
          <a:xfrm>
            <a:off x="4175035" y="5347788"/>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2054404" y="5222255"/>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30" name="Text Placeholder 4">
            <a:extLst>
              <a:ext uri="{FF2B5EF4-FFF2-40B4-BE49-F238E27FC236}">
                <a16:creationId xmlns:a16="http://schemas.microsoft.com/office/drawing/2014/main" id="{9476E8FA-8EE2-5348-AFE7-1676A291CAAC}"/>
              </a:ext>
            </a:extLst>
          </p:cNvPr>
          <p:cNvSpPr>
            <a:spLocks noGrp="1"/>
          </p:cNvSpPr>
          <p:nvPr>
            <p:ph type="body" sz="quarter" idx="30"/>
          </p:nvPr>
        </p:nvSpPr>
        <p:spPr>
          <a:xfrm>
            <a:off x="4575085" y="4697092"/>
            <a:ext cx="3559175" cy="1301750"/>
          </a:xfrm>
        </p:spPr>
        <p:txBody>
          <a:bodyPr numCol="1"/>
          <a:lstStyle>
            <a:lvl1pPr marL="0" algn="l">
              <a:buFontTx/>
              <a:buNone/>
              <a:defRPr sz="1800"/>
            </a:lvl1pPr>
            <a:lvl2pPr>
              <a:buNone/>
              <a:defRPr sz="1400"/>
            </a:lvl2pPr>
            <a:lvl3pPr>
              <a:buNone/>
              <a:defRPr sz="1400"/>
            </a:lvl3pPr>
            <a:lvl4pPr>
              <a:buNone/>
              <a:defRPr sz="1400"/>
            </a:lvl4pPr>
            <a:lvl5pPr>
              <a:buNone/>
              <a:defRPr sz="14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52C98D4A-1685-6443-9CC7-22DD63609E7B}"/>
              </a:ext>
            </a:extLst>
          </p:cNvPr>
          <p:cNvSpPr>
            <a:spLocks noGrp="1"/>
          </p:cNvSpPr>
          <p:nvPr>
            <p:ph type="dt" sz="half" idx="34"/>
          </p:nvPr>
        </p:nvSpPr>
        <p:spPr/>
        <p:txBody>
          <a:bodyPr/>
          <a:lstStyle/>
          <a:p>
            <a:fld id="{189ACDB9-675C-1044-A6B0-395CAFE057C4}"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019A5E4B-AAD1-9B4E-906F-17CD652030C9}"/>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E15918C7-3A5B-D143-9F90-FE82C3437CAB}"/>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34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928CDCD-1519-1045-B686-5132F548F3EE}"/>
              </a:ext>
            </a:extLst>
          </p:cNvPr>
          <p:cNvCxnSpPr>
            <a:cxnSpLocks/>
          </p:cNvCxnSpPr>
          <p:nvPr userDrawn="1"/>
        </p:nvCxnSpPr>
        <p:spPr>
          <a:xfrm>
            <a:off x="4308389" y="0"/>
            <a:ext cx="0" cy="5347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F7CEF9-A06E-EB4F-8269-42E11EB5A9CA}"/>
              </a:ext>
            </a:extLst>
          </p:cNvPr>
          <p:cNvCxnSpPr/>
          <p:nvPr userDrawn="1"/>
        </p:nvCxnSpPr>
        <p:spPr>
          <a:xfrm>
            <a:off x="4175035" y="3428025"/>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0B023E-8D37-3149-BE1C-CAD207CF5F16}"/>
              </a:ext>
            </a:extLst>
          </p:cNvPr>
          <p:cNvCxnSpPr>
            <a:cxnSpLocks/>
          </p:cNvCxnSpPr>
          <p:nvPr userDrawn="1"/>
        </p:nvCxnSpPr>
        <p:spPr>
          <a:xfrm>
            <a:off x="1880863" y="5347788"/>
            <a:ext cx="2441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0">
            <a:extLst>
              <a:ext uri="{FF2B5EF4-FFF2-40B4-BE49-F238E27FC236}">
                <a16:creationId xmlns:a16="http://schemas.microsoft.com/office/drawing/2014/main" id="{66FBEA42-134F-E046-B205-95C3C131D766}"/>
              </a:ext>
            </a:extLst>
          </p:cNvPr>
          <p:cNvSpPr>
            <a:spLocks noGrp="1"/>
          </p:cNvSpPr>
          <p:nvPr>
            <p:ph type="body" sz="quarter" idx="27" hasCustomPrompt="1"/>
          </p:nvPr>
        </p:nvSpPr>
        <p:spPr>
          <a:xfrm>
            <a:off x="2054404" y="3308172"/>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29" name="Text Placeholder 20">
            <a:extLst>
              <a:ext uri="{FF2B5EF4-FFF2-40B4-BE49-F238E27FC236}">
                <a16:creationId xmlns:a16="http://schemas.microsoft.com/office/drawing/2014/main" id="{AA6C8AB8-E28A-3147-94FF-928FEFF71DF0}"/>
              </a:ext>
            </a:extLst>
          </p:cNvPr>
          <p:cNvSpPr>
            <a:spLocks noGrp="1"/>
          </p:cNvSpPr>
          <p:nvPr>
            <p:ph type="body" sz="quarter" idx="28" hasCustomPrompt="1"/>
          </p:nvPr>
        </p:nvSpPr>
        <p:spPr>
          <a:xfrm>
            <a:off x="1880863" y="5491459"/>
            <a:ext cx="2120631" cy="263525"/>
          </a:xfrm>
        </p:spPr>
        <p:txBody>
          <a:bodyPr/>
          <a:lstStyle>
            <a:lvl1pPr marL="0">
              <a:buNone/>
              <a:defRPr sz="1600" b="1"/>
            </a:lvl1pPr>
            <a:lvl2pPr>
              <a:buNone/>
              <a:defRPr/>
            </a:lvl2pPr>
            <a:lvl3pPr>
              <a:buNone/>
              <a:defRPr/>
            </a:lvl3pPr>
            <a:lvl4pPr>
              <a:buNone/>
              <a:defRPr/>
            </a:lvl4pPr>
            <a:lvl5pPr>
              <a:buNone/>
              <a:defRPr/>
            </a:lvl5pPr>
          </a:lstStyle>
          <a:p>
            <a:pPr lvl="0"/>
            <a:r>
              <a:rPr lang="en-US"/>
              <a:t>END TIMELINE</a:t>
            </a:r>
          </a:p>
        </p:txBody>
      </p:sp>
      <p:sp>
        <p:nvSpPr>
          <p:cNvPr id="5" name="Text Placeholder 4">
            <a:extLst>
              <a:ext uri="{FF2B5EF4-FFF2-40B4-BE49-F238E27FC236}">
                <a16:creationId xmlns:a16="http://schemas.microsoft.com/office/drawing/2014/main" id="{125BD3AA-2A41-1248-8768-748752CE1E49}"/>
              </a:ext>
            </a:extLst>
          </p:cNvPr>
          <p:cNvSpPr>
            <a:spLocks noGrp="1"/>
          </p:cNvSpPr>
          <p:nvPr>
            <p:ph type="body" sz="quarter" idx="29"/>
          </p:nvPr>
        </p:nvSpPr>
        <p:spPr>
          <a:xfrm>
            <a:off x="4575086" y="2777150"/>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cxnSp>
        <p:nvCxnSpPr>
          <p:cNvPr id="33" name="Straight Connector 32">
            <a:extLst>
              <a:ext uri="{FF2B5EF4-FFF2-40B4-BE49-F238E27FC236}">
                <a16:creationId xmlns:a16="http://schemas.microsoft.com/office/drawing/2014/main" id="{32B9DE6E-B6E5-F546-A858-35AAF3B7D9E0}"/>
              </a:ext>
            </a:extLst>
          </p:cNvPr>
          <p:cNvCxnSpPr/>
          <p:nvPr userDrawn="1"/>
        </p:nvCxnSpPr>
        <p:spPr>
          <a:xfrm>
            <a:off x="4175039" y="1509402"/>
            <a:ext cx="266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20">
            <a:extLst>
              <a:ext uri="{FF2B5EF4-FFF2-40B4-BE49-F238E27FC236}">
                <a16:creationId xmlns:a16="http://schemas.microsoft.com/office/drawing/2014/main" id="{06F6698B-992A-2A4D-AC71-386D1BB78100}"/>
              </a:ext>
            </a:extLst>
          </p:cNvPr>
          <p:cNvSpPr>
            <a:spLocks noGrp="1"/>
          </p:cNvSpPr>
          <p:nvPr>
            <p:ph type="body" sz="quarter" idx="31" hasCustomPrompt="1"/>
          </p:nvPr>
        </p:nvSpPr>
        <p:spPr>
          <a:xfrm>
            <a:off x="2054404" y="1377640"/>
            <a:ext cx="2120631" cy="263525"/>
          </a:xfrm>
        </p:spPr>
        <p:txBody>
          <a:bodyPr/>
          <a:lstStyle>
            <a:lvl1pPr algn="r">
              <a:buNone/>
              <a:defRPr sz="1600" b="1"/>
            </a:lvl1pPr>
            <a:lvl2pPr>
              <a:buNone/>
              <a:defRPr/>
            </a:lvl2pPr>
            <a:lvl3pPr>
              <a:buNone/>
              <a:defRPr/>
            </a:lvl3pPr>
            <a:lvl4pPr>
              <a:buNone/>
              <a:defRPr/>
            </a:lvl4pPr>
            <a:lvl5pPr>
              <a:buNone/>
              <a:defRPr/>
            </a:lvl5pPr>
          </a:lstStyle>
          <a:p>
            <a:pPr lvl="0"/>
            <a:r>
              <a:rPr lang="en-US"/>
              <a:t>ENTER DATE HERE</a:t>
            </a:r>
          </a:p>
        </p:txBody>
      </p:sp>
      <p:sp>
        <p:nvSpPr>
          <p:cNvPr id="36" name="Text Placeholder 4">
            <a:extLst>
              <a:ext uri="{FF2B5EF4-FFF2-40B4-BE49-F238E27FC236}">
                <a16:creationId xmlns:a16="http://schemas.microsoft.com/office/drawing/2014/main" id="{C58247D0-FCA1-A547-A615-834CB67655CC}"/>
              </a:ext>
            </a:extLst>
          </p:cNvPr>
          <p:cNvSpPr>
            <a:spLocks noGrp="1"/>
          </p:cNvSpPr>
          <p:nvPr>
            <p:ph type="body" sz="quarter" idx="33"/>
          </p:nvPr>
        </p:nvSpPr>
        <p:spPr>
          <a:xfrm>
            <a:off x="4575085" y="859158"/>
            <a:ext cx="3559175" cy="1301750"/>
          </a:xfrm>
        </p:spPr>
        <p:txBody>
          <a:bodyPr numCol="1"/>
          <a:lstStyle>
            <a:lvl1pPr marL="0" algn="l">
              <a:buFontTx/>
              <a:buNone/>
              <a:defRPr lang="en-US" b="0" i="0" smtClean="0">
                <a:effectLst/>
              </a:defRPr>
            </a:lvl1pPr>
            <a:lvl2pPr>
              <a:buNone/>
              <a:defRPr sz="1400"/>
            </a:lvl2pPr>
            <a:lvl3pPr>
              <a:buNone/>
              <a:defRPr sz="1400"/>
            </a:lvl3pPr>
            <a:lvl4pPr>
              <a:buNone/>
              <a:defRPr sz="1400"/>
            </a:lvl4pPr>
            <a:lvl5pPr>
              <a:buNone/>
              <a:defRPr sz="1400"/>
            </a:lvl5pPr>
          </a:lstStyle>
          <a:p>
            <a:pPr lvl="0"/>
            <a:r>
              <a:rPr lang="en-US" b="0" i="0">
                <a:solidFill>
                  <a:srgbClr val="000000"/>
                </a:solidFill>
                <a:effectLst/>
                <a:latin typeface="Open Sans"/>
              </a:rPr>
              <a:t>Click to edit Master text styles</a:t>
            </a:r>
          </a:p>
        </p:txBody>
      </p:sp>
      <p:sp>
        <p:nvSpPr>
          <p:cNvPr id="2" name="Date Placeholder 1">
            <a:extLst>
              <a:ext uri="{FF2B5EF4-FFF2-40B4-BE49-F238E27FC236}">
                <a16:creationId xmlns:a16="http://schemas.microsoft.com/office/drawing/2014/main" id="{4A4EDEE3-F8B2-FA4A-A24F-05F82B621118}"/>
              </a:ext>
            </a:extLst>
          </p:cNvPr>
          <p:cNvSpPr>
            <a:spLocks noGrp="1"/>
          </p:cNvSpPr>
          <p:nvPr>
            <p:ph type="dt" sz="half" idx="34"/>
          </p:nvPr>
        </p:nvSpPr>
        <p:spPr/>
        <p:txBody>
          <a:bodyPr/>
          <a:lstStyle/>
          <a:p>
            <a:fld id="{A44D27BF-04F5-D545-BAAD-A4550D0AA083}"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98D4874F-B3E6-DC4B-B2FA-E479595C6245}"/>
              </a:ext>
            </a:extLst>
          </p:cNvPr>
          <p:cNvSpPr>
            <a:spLocks noGrp="1"/>
          </p:cNvSpPr>
          <p:nvPr>
            <p:ph type="ftr" sz="quarter" idx="35"/>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4" name="Slide Number Placeholder 3">
            <a:extLst>
              <a:ext uri="{FF2B5EF4-FFF2-40B4-BE49-F238E27FC236}">
                <a16:creationId xmlns:a16="http://schemas.microsoft.com/office/drawing/2014/main" id="{2B2936B2-8E51-214A-ADAC-F28ACCD7B380}"/>
              </a:ext>
            </a:extLst>
          </p:cNvPr>
          <p:cNvSpPr>
            <a:spLocks noGrp="1"/>
          </p:cNvSpPr>
          <p:nvPr>
            <p:ph type="sldNum" sz="quarter" idx="36"/>
          </p:nvPr>
        </p:nvSpPr>
        <p:spPr/>
        <p:txBody>
          <a:body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2298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3A127057-960C-4947-9399-F3084D7DDAA9}" type="datetime4">
              <a:rPr lang="en-US" smtClean="0"/>
              <a:t>June 29, 2026</a:t>
            </a:fld>
            <a:endParaRPr lang="en-US"/>
          </a:p>
        </p:txBody>
      </p:sp>
      <p:sp>
        <p:nvSpPr>
          <p:cNvPr id="5" name="Title 1">
            <a:extLst>
              <a:ext uri="{FF2B5EF4-FFF2-40B4-BE49-F238E27FC236}">
                <a16:creationId xmlns:a16="http://schemas.microsoft.com/office/drawing/2014/main" id="{F02D446A-9A51-FF4F-8927-FF45BCE946A5}"/>
              </a:ext>
            </a:extLst>
          </p:cNvPr>
          <p:cNvSpPr txBox="1">
            <a:spLocks/>
          </p:cNvSpPr>
          <p:nvPr userDrawn="1"/>
        </p:nvSpPr>
        <p:spPr>
          <a:xfrm>
            <a:off x="622300" y="2721136"/>
            <a:ext cx="7359327" cy="16307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ln>
                  <a:noFill/>
                </a:ln>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Questions?</a:t>
            </a:r>
          </a:p>
        </p:txBody>
      </p:sp>
    </p:spTree>
    <p:extLst>
      <p:ext uri="{BB962C8B-B14F-4D97-AF65-F5344CB8AC3E}">
        <p14:creationId xmlns:p14="http://schemas.microsoft.com/office/powerpoint/2010/main" val="416603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 no logo">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7147607F-9AB6-7445-A178-D78CB05848FD}" type="datetime4">
              <a:rPr lang="en-US" smtClean="0"/>
              <a:t>June 29, 2026</a:t>
            </a:fld>
            <a:endParaRPr lang="en-US"/>
          </a:p>
        </p:txBody>
      </p:sp>
      <p:sp>
        <p:nvSpPr>
          <p:cNvPr id="7" name="Picture Placeholder 6">
            <a:extLst>
              <a:ext uri="{FF2B5EF4-FFF2-40B4-BE49-F238E27FC236}">
                <a16:creationId xmlns:a16="http://schemas.microsoft.com/office/drawing/2014/main" id="{35790E51-5C69-9E41-B44C-AC5F8DCE8478}"/>
              </a:ext>
            </a:extLst>
          </p:cNvPr>
          <p:cNvSpPr>
            <a:spLocks noGrp="1"/>
          </p:cNvSpPr>
          <p:nvPr>
            <p:ph type="pic" sz="quarter" idx="11" hasCustomPrompt="1"/>
          </p:nvPr>
        </p:nvSpPr>
        <p:spPr>
          <a:xfrm>
            <a:off x="622300" y="647700"/>
            <a:ext cx="1587500" cy="1587500"/>
          </a:xfrm>
        </p:spPr>
        <p:txBody>
          <a:bodyPr/>
          <a:lstStyle>
            <a:lvl1pPr marL="0" algn="ctr">
              <a:buNone/>
              <a:defRPr sz="1050"/>
            </a:lvl1pPr>
          </a:lstStyle>
          <a:p>
            <a:r>
              <a:rPr lang="en-US"/>
              <a:t>Drag and Drop Icon – Red or Black Only</a:t>
            </a:r>
          </a:p>
        </p:txBody>
      </p:sp>
    </p:spTree>
    <p:extLst>
      <p:ext uri="{BB962C8B-B14F-4D97-AF65-F5344CB8AC3E}">
        <p14:creationId xmlns:p14="http://schemas.microsoft.com/office/powerpoint/2010/main" val="1968071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 mountai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5D1591C4-2339-2148-8ECF-E0D643F599B2}" type="datetime4">
              <a:rPr lang="en-US" smtClean="0"/>
              <a:t>June 29, 2026</a:t>
            </a:fld>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Questions? </a:t>
            </a:r>
          </a:p>
        </p:txBody>
      </p:sp>
    </p:spTree>
    <p:extLst>
      <p:ext uri="{BB962C8B-B14F-4D97-AF65-F5344CB8AC3E}">
        <p14:creationId xmlns:p14="http://schemas.microsoft.com/office/powerpoint/2010/main" val="635786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2300" y="6356350"/>
            <a:ext cx="2743200" cy="365125"/>
          </a:xfrm>
        </p:spPr>
        <p:txBody>
          <a:bodyPr/>
          <a:lstStyle/>
          <a:p>
            <a:fld id="{F07C3AD2-30FC-DF40-950D-E2ACE96B8AAB}" type="datetime4">
              <a:rPr lang="en-US" smtClean="0"/>
              <a:t>June 29, 2026</a:t>
            </a:fld>
            <a:endParaRPr lang="en-US"/>
          </a:p>
        </p:txBody>
      </p:sp>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258704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a:t>Thank you.</a:t>
            </a:r>
          </a:p>
        </p:txBody>
      </p:sp>
      <p:pic>
        <p:nvPicPr>
          <p:cNvPr id="3" name="Picture 2">
            <a:extLst>
              <a:ext uri="{FF2B5EF4-FFF2-40B4-BE49-F238E27FC236}">
                <a16:creationId xmlns:a16="http://schemas.microsoft.com/office/drawing/2014/main" id="{243556BD-E5E3-F14C-9186-4B1EEE5C87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622300" y="4367596"/>
            <a:ext cx="7359327"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z="1800" b="0" err="1"/>
              <a:t>rtd-denver.com</a:t>
            </a:r>
            <a:endParaRPr lang="en-US" sz="1800" b="0"/>
          </a:p>
        </p:txBody>
      </p:sp>
    </p:spTree>
    <p:extLst>
      <p:ext uri="{BB962C8B-B14F-4D97-AF65-F5344CB8AC3E}">
        <p14:creationId xmlns:p14="http://schemas.microsoft.com/office/powerpoint/2010/main" val="2145192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We Make Lives Better Through Connections.</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
        <p:nvSpPr>
          <p:cNvPr id="7" name="Rectangle 6">
            <a:extLst>
              <a:ext uri="{FF2B5EF4-FFF2-40B4-BE49-F238E27FC236}">
                <a16:creationId xmlns:a16="http://schemas.microsoft.com/office/drawing/2014/main" id="{2E7201DD-E525-984F-AF8F-FF24014B0F25}"/>
              </a:ext>
            </a:extLst>
          </p:cNvPr>
          <p:cNvSpPr/>
          <p:nvPr userDrawn="1"/>
        </p:nvSpPr>
        <p:spPr>
          <a:xfrm>
            <a:off x="740566" y="2928939"/>
            <a:ext cx="7088983" cy="135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75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mountain">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7213922-ED55-4E4E-BAC5-EC69CB18E860}"/>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517292" y="3626602"/>
            <a:ext cx="8067384" cy="3308888"/>
          </a:xfrm>
          <a:prstGeom prst="rect">
            <a:avLst/>
          </a:prstGeom>
        </p:spPr>
      </p:pic>
      <p:sp>
        <p:nvSpPr>
          <p:cNvPr id="5" name="Title 1">
            <a:extLst>
              <a:ext uri="{FF2B5EF4-FFF2-40B4-BE49-F238E27FC236}">
                <a16:creationId xmlns:a16="http://schemas.microsoft.com/office/drawing/2014/main" id="{724AE2E5-C32B-D944-9516-2D76949B4BDA}"/>
              </a:ext>
            </a:extLst>
          </p:cNvPr>
          <p:cNvSpPr txBox="1">
            <a:spLocks/>
          </p:cNvSpPr>
          <p:nvPr userDrawn="1"/>
        </p:nvSpPr>
        <p:spPr>
          <a:xfrm>
            <a:off x="622300" y="993831"/>
            <a:ext cx="7359327" cy="1793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chemeClr val="accent1"/>
                </a:solidFill>
              </a:rPr>
              <a:t>Thank you.</a:t>
            </a:r>
          </a:p>
        </p:txBody>
      </p:sp>
      <p:sp>
        <p:nvSpPr>
          <p:cNvPr id="8" name="Title 1">
            <a:extLst>
              <a:ext uri="{FF2B5EF4-FFF2-40B4-BE49-F238E27FC236}">
                <a16:creationId xmlns:a16="http://schemas.microsoft.com/office/drawing/2014/main" id="{18CFB39D-1E76-A248-AC95-222F55FEAA33}"/>
              </a:ext>
            </a:extLst>
          </p:cNvPr>
          <p:cNvSpPr txBox="1">
            <a:spLocks/>
          </p:cNvSpPr>
          <p:nvPr userDrawn="1"/>
        </p:nvSpPr>
        <p:spPr>
          <a:xfrm>
            <a:off x="593671" y="6356350"/>
            <a:ext cx="3816119" cy="3651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800" b="0" err="1">
                <a:solidFill>
                  <a:schemeClr val="tx1"/>
                </a:solidFill>
              </a:rPr>
              <a:t>rtd-denver.com</a:t>
            </a:r>
            <a:endParaRPr lang="en-US" sz="1800" b="0">
              <a:solidFill>
                <a:schemeClr val="tx1"/>
              </a:solidFill>
            </a:endParaRPr>
          </a:p>
        </p:txBody>
      </p:sp>
    </p:spTree>
    <p:extLst>
      <p:ext uri="{BB962C8B-B14F-4D97-AF65-F5344CB8AC3E}">
        <p14:creationId xmlns:p14="http://schemas.microsoft.com/office/powerpoint/2010/main" val="4244878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2BC60127-5DDC-4B41-840A-952A88F0F3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2300" y="647700"/>
            <a:ext cx="1587500" cy="1587500"/>
          </a:xfrm>
          <a:prstGeom prst="rect">
            <a:avLst/>
          </a:prstGeom>
        </p:spPr>
      </p:pic>
    </p:spTree>
    <p:extLst>
      <p:ext uri="{BB962C8B-B14F-4D97-AF65-F5344CB8AC3E}">
        <p14:creationId xmlns:p14="http://schemas.microsoft.com/office/powerpoint/2010/main" val="272563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 no logo - re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pic>
        <p:nvPicPr>
          <p:cNvPr id="6" name="Picture 5" descr="A close up of a sign&#10;&#10;Description automatically generated">
            <a:extLst>
              <a:ext uri="{FF2B5EF4-FFF2-40B4-BE49-F238E27FC236}">
                <a16:creationId xmlns:a16="http://schemas.microsoft.com/office/drawing/2014/main" id="{31BD8177-8667-AF42-853E-0355A3D055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300" y="648130"/>
            <a:ext cx="1587500" cy="1587500"/>
          </a:xfrm>
          <a:prstGeom prst="rect">
            <a:avLst/>
          </a:prstGeom>
        </p:spPr>
      </p:pic>
      <p:sp>
        <p:nvSpPr>
          <p:cNvPr id="7" name="TextBox 6">
            <a:extLst>
              <a:ext uri="{FF2B5EF4-FFF2-40B4-BE49-F238E27FC236}">
                <a16:creationId xmlns:a16="http://schemas.microsoft.com/office/drawing/2014/main" id="{B66D906E-A9E4-CF44-9A26-06A3035DDCB8}"/>
              </a:ext>
            </a:extLst>
          </p:cNvPr>
          <p:cNvSpPr txBox="1"/>
          <p:nvPr userDrawn="1"/>
        </p:nvSpPr>
        <p:spPr>
          <a:xfrm>
            <a:off x="2395934" y="995214"/>
            <a:ext cx="4694413" cy="954107"/>
          </a:xfrm>
          <a:prstGeom prst="rect">
            <a:avLst/>
          </a:prstGeom>
          <a:noFill/>
        </p:spPr>
        <p:txBody>
          <a:bodyPr wrap="square" rtlCol="0">
            <a:spAutoFit/>
          </a:bodyPr>
          <a:lstStyle/>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We Make Lives Better</a:t>
            </a:r>
          </a:p>
          <a:p>
            <a:r>
              <a:rPr lang="en-US" sz="2800" b="1" i="0">
                <a:solidFill>
                  <a:schemeClr val="bg1"/>
                </a:solidFill>
                <a:latin typeface="Tahoma" panose="020B0604030504040204" pitchFamily="34" charset="0"/>
                <a:ea typeface="Tahoma" panose="020B0604030504040204" pitchFamily="34" charset="0"/>
                <a:cs typeface="Tahoma" panose="020B0604030504040204" pitchFamily="34" charset="0"/>
              </a:rPr>
              <a:t>Through Connections.</a:t>
            </a:r>
          </a:p>
        </p:txBody>
      </p:sp>
      <p:sp>
        <p:nvSpPr>
          <p:cNvPr id="8" name="Rectangle 7">
            <a:extLst>
              <a:ext uri="{FF2B5EF4-FFF2-40B4-BE49-F238E27FC236}">
                <a16:creationId xmlns:a16="http://schemas.microsoft.com/office/drawing/2014/main" id="{EA7EDAE2-BFA3-C643-BBBA-15666AB0FD34}"/>
              </a:ext>
            </a:extLst>
          </p:cNvPr>
          <p:cNvSpPr/>
          <p:nvPr userDrawn="1"/>
        </p:nvSpPr>
        <p:spPr>
          <a:xfrm>
            <a:off x="2483642" y="2118391"/>
            <a:ext cx="3943135" cy="117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51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 no logo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8BCF3350-A260-F740-B057-8D5EA753143C}"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White Only </a:t>
            </a:r>
          </a:p>
        </p:txBody>
      </p:sp>
    </p:spTree>
    <p:extLst>
      <p:ext uri="{BB962C8B-B14F-4D97-AF65-F5344CB8AC3E}">
        <p14:creationId xmlns:p14="http://schemas.microsoft.com/office/powerpoint/2010/main" val="51545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 no logo - dark re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300" y="1974850"/>
            <a:ext cx="7359327" cy="2387600"/>
          </a:xfrm>
        </p:spPr>
        <p:txBody>
          <a:bodyPr anchor="b"/>
          <a:lstStyle>
            <a:lvl1pPr algn="l">
              <a:defRPr sz="600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22300" y="4531519"/>
            <a:ext cx="7359327" cy="1655762"/>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2300" y="6356350"/>
            <a:ext cx="2743200" cy="365125"/>
          </a:xfrm>
        </p:spPr>
        <p:txBody>
          <a:bodyPr/>
          <a:lstStyle/>
          <a:p>
            <a:fld id="{E33B858C-C9F6-904F-A356-38449895C1F5}" type="datetime4">
              <a:rPr lang="en-US" smtClean="0"/>
              <a:t>June 29, 2026</a:t>
            </a:fld>
            <a:endParaRPr lang="en-US"/>
          </a:p>
        </p:txBody>
      </p:sp>
      <p:sp>
        <p:nvSpPr>
          <p:cNvPr id="5" name="Picture Placeholder 6">
            <a:extLst>
              <a:ext uri="{FF2B5EF4-FFF2-40B4-BE49-F238E27FC236}">
                <a16:creationId xmlns:a16="http://schemas.microsoft.com/office/drawing/2014/main" id="{F5A07F95-4566-AF41-88E6-14C0AFBA9D31}"/>
              </a:ext>
            </a:extLst>
          </p:cNvPr>
          <p:cNvSpPr>
            <a:spLocks noGrp="1"/>
          </p:cNvSpPr>
          <p:nvPr>
            <p:ph type="pic" sz="quarter" idx="11" hasCustomPrompt="1"/>
          </p:nvPr>
        </p:nvSpPr>
        <p:spPr>
          <a:xfrm>
            <a:off x="622300" y="647700"/>
            <a:ext cx="1587500" cy="1587500"/>
          </a:xfrm>
        </p:spPr>
        <p:txBody>
          <a:bodyPr/>
          <a:lstStyle>
            <a:lvl1pPr marL="0" marR="0" indent="0" algn="ctr" defTabSz="914400" rtl="0" eaLnBrk="1" fontAlgn="auto" latinLnBrk="0" hangingPunct="1">
              <a:lnSpc>
                <a:spcPct val="90000"/>
              </a:lnSpc>
              <a:spcBef>
                <a:spcPts val="1000"/>
              </a:spcBef>
              <a:spcAft>
                <a:spcPts val="0"/>
              </a:spcAft>
              <a:buClr>
                <a:schemeClr val="accent1"/>
              </a:buClr>
              <a:buSzPct val="150000"/>
              <a:buFontTx/>
              <a:buNone/>
              <a:tabLst/>
              <a:defRPr sz="105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Drag and Drop </a:t>
            </a:r>
          </a:p>
          <a:p>
            <a:pPr marL="228600" marR="0" lvl="0" indent="-228600" algn="l" defTabSz="914400" rtl="0" eaLnBrk="1" fontAlgn="auto" latinLnBrk="0" hangingPunct="1">
              <a:lnSpc>
                <a:spcPct val="90000"/>
              </a:lnSpc>
              <a:spcBef>
                <a:spcPts val="1000"/>
              </a:spcBef>
              <a:spcAft>
                <a:spcPts val="0"/>
              </a:spcAft>
              <a:buClr>
                <a:schemeClr val="accent1"/>
              </a:buClr>
              <a:buSzPct val="150000"/>
              <a:buFont typeface="Wingdings" pitchFamily="2" charset="2"/>
              <a:buChar char="§"/>
              <a:tabLst/>
              <a:defRPr/>
            </a:pPr>
            <a:r>
              <a:rPr lang="en-US"/>
              <a:t>Icon – Red Only </a:t>
            </a:r>
          </a:p>
        </p:txBody>
      </p:sp>
    </p:spTree>
    <p:extLst>
      <p:ext uri="{BB962C8B-B14F-4D97-AF65-F5344CB8AC3E}">
        <p14:creationId xmlns:p14="http://schemas.microsoft.com/office/powerpoint/2010/main" val="38732356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39E8B0D9-019B-D148-A4E8-5F13B25F5EC7}" type="datetime4">
              <a:rPr lang="en-US" smtClean="0"/>
              <a:t>June 29, 2026</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atin typeface="Tahoma" panose="020B0604030504040204" pitchFamily="34" charset="0"/>
                <a:ea typeface="Tahoma" panose="020B0604030504040204" pitchFamily="34" charset="0"/>
                <a:cs typeface="Tahoma" panose="020B0604030504040204" pitchFamily="34" charset="0"/>
              </a:rPr>
              <a:t>Regional Transportation District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3D05135-2B8F-5842-ADA1-E54D168629AE}" type="slidenum">
              <a:rPr lang="en-US" smtClean="0"/>
              <a:p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745633"/>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5" r:id="rId3"/>
    <p:sldLayoutId id="2147483681" r:id="rId4"/>
    <p:sldLayoutId id="2147483699" r:id="rId5"/>
    <p:sldLayoutId id="2147483738" r:id="rId6"/>
    <p:sldLayoutId id="2147483736" r:id="rId7"/>
    <p:sldLayoutId id="2147483686" r:id="rId8"/>
    <p:sldLayoutId id="2147483732" r:id="rId9"/>
    <p:sldLayoutId id="2147483727" r:id="rId10"/>
    <p:sldLayoutId id="2147483728" r:id="rId11"/>
    <p:sldLayoutId id="2147483729" r:id="rId12"/>
    <p:sldLayoutId id="2147483709" r:id="rId13"/>
    <p:sldLayoutId id="2147483708" r:id="rId14"/>
    <p:sldLayoutId id="2147483712" r:id="rId15"/>
    <p:sldLayoutId id="2147483713" r:id="rId16"/>
    <p:sldLayoutId id="2147483715" r:id="rId17"/>
    <p:sldLayoutId id="2147483716" r:id="rId18"/>
    <p:sldLayoutId id="2147483711" r:id="rId19"/>
    <p:sldLayoutId id="2147483714" r:id="rId20"/>
    <p:sldLayoutId id="2147483717" r:id="rId21"/>
    <p:sldLayoutId id="2147483720" r:id="rId22"/>
    <p:sldLayoutId id="2147483737" r:id="rId23"/>
    <p:sldLayoutId id="2147483718" r:id="rId24"/>
    <p:sldLayoutId id="2147483710" r:id="rId25"/>
    <p:sldLayoutId id="2147483719" r:id="rId26"/>
    <p:sldLayoutId id="2147483721" r:id="rId27"/>
    <p:sldLayoutId id="2147483705" r:id="rId28"/>
    <p:sldLayoutId id="2147483679" r:id="rId29"/>
    <p:sldLayoutId id="2147483706" r:id="rId30"/>
    <p:sldLayoutId id="2147483680" r:id="rId31"/>
    <p:sldLayoutId id="2147483733" r:id="rId32"/>
    <p:sldLayoutId id="2147483726" r:id="rId33"/>
    <p:sldLayoutId id="2147483722" r:id="rId34"/>
    <p:sldLayoutId id="2147483723" r:id="rId35"/>
    <p:sldLayoutId id="2147483682" r:id="rId36"/>
    <p:sldLayoutId id="2147483684" r:id="rId37"/>
    <p:sldLayoutId id="2147483691" r:id="rId38"/>
    <p:sldLayoutId id="2147483725" r:id="rId39"/>
    <p:sldLayoutId id="2147483689" r:id="rId40"/>
    <p:sldLayoutId id="2147483692" r:id="rId41"/>
    <p:sldLayoutId id="2147483690" r:id="rId42"/>
    <p:sldLayoutId id="2147483694" r:id="rId43"/>
    <p:sldLayoutId id="2147483683" r:id="rId44"/>
    <p:sldLayoutId id="2147483695" r:id="rId45"/>
    <p:sldLayoutId id="2147483696" r:id="rId46"/>
    <p:sldLayoutId id="2147483697" r:id="rId47"/>
    <p:sldLayoutId id="2147483698" r:id="rId48"/>
    <p:sldLayoutId id="2147483701" r:id="rId49"/>
    <p:sldLayoutId id="2147483731" r:id="rId50"/>
    <p:sldLayoutId id="2147483702" r:id="rId51"/>
    <p:sldLayoutId id="2147483734" r:id="rId52"/>
    <p:sldLayoutId id="2147483730" r:id="rId53"/>
    <p:sldLayoutId id="2147483704" r:id="rId54"/>
  </p:sldLayoutIdLst>
  <p:hf hdr="0" ftr="0"/>
  <p:txStyles>
    <p:title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97F_F893FCBE.xml"/><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982_29CA08C7.xml"/><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26.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microsoft.com/office/2018/10/relationships/comments" Target="../comments/modernComment_93E_CDAB29D7.xml"/><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41.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3.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97C_F86FA11D.xml"/><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4.jpeg"/><Relationship Id="rId5" Type="http://schemas.openxmlformats.org/officeDocument/2006/relationships/image" Target="../media/image26.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983_7B3DC931.xml"/><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45.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95D_98AEABC4.xml"/><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38.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6BD3-ECD9-014F-845C-5E59A4D0708A}"/>
              </a:ext>
            </a:extLst>
          </p:cNvPr>
          <p:cNvSpPr>
            <a:spLocks noGrp="1"/>
          </p:cNvSpPr>
          <p:nvPr>
            <p:ph type="ctrTitle"/>
          </p:nvPr>
        </p:nvSpPr>
        <p:spPr>
          <a:xfrm>
            <a:off x="538619" y="2440999"/>
            <a:ext cx="10797435" cy="2221369"/>
          </a:xfrm>
        </p:spPr>
        <p:txBody>
          <a:bodyPr>
            <a:noAutofit/>
          </a:bodyPr>
          <a:lstStyle/>
          <a:p>
            <a:pPr>
              <a:lnSpc>
                <a:spcPct val="85000"/>
              </a:lnSpc>
              <a:tabLst>
                <a:tab pos="4170363" algn="l"/>
              </a:tabLst>
            </a:pPr>
            <a:r>
              <a:rPr lang="en-US" sz="3400">
                <a:solidFill>
                  <a:srgbClr val="41C1EF"/>
                </a:solidFill>
              </a:rPr>
              <a:t>September 2026</a:t>
            </a:r>
            <a:br>
              <a:rPr lang="en-US"/>
            </a:br>
            <a:r>
              <a:rPr lang="en-US" sz="5400">
                <a:solidFill>
                  <a:srgbClr val="002F87"/>
                </a:solidFill>
              </a:rPr>
              <a:t>Proposed Service Changes</a:t>
            </a:r>
            <a:endParaRPr lang="en-US">
              <a:solidFill>
                <a:srgbClr val="002F87"/>
              </a:solidFill>
            </a:endParaRPr>
          </a:p>
        </p:txBody>
      </p:sp>
    </p:spTree>
    <p:extLst>
      <p:ext uri="{BB962C8B-B14F-4D97-AF65-F5344CB8AC3E}">
        <p14:creationId xmlns:p14="http://schemas.microsoft.com/office/powerpoint/2010/main" val="49306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5520-F7B6-3F3C-1133-5FC835316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8B986-F365-A486-FBC1-F6536B74E9BD}"/>
              </a:ext>
            </a:extLst>
          </p:cNvPr>
          <p:cNvSpPr>
            <a:spLocks noGrp="1"/>
          </p:cNvSpPr>
          <p:nvPr>
            <p:ph type="title"/>
          </p:nvPr>
        </p:nvSpPr>
        <p:spPr>
          <a:xfrm>
            <a:off x="311258" y="210142"/>
            <a:ext cx="10515600" cy="1325563"/>
          </a:xfrm>
        </p:spPr>
        <p:txBody>
          <a:bodyPr anchor="ctr">
            <a:normAutofit/>
          </a:bodyPr>
          <a:lstStyle/>
          <a:p>
            <a:r>
              <a:rPr lang="en-US"/>
              <a:t>Bus Schedule Timing</a:t>
            </a:r>
          </a:p>
        </p:txBody>
      </p:sp>
      <p:graphicFrame>
        <p:nvGraphicFramePr>
          <p:cNvPr id="8" name="Table 7">
            <a:extLst>
              <a:ext uri="{FF2B5EF4-FFF2-40B4-BE49-F238E27FC236}">
                <a16:creationId xmlns:a16="http://schemas.microsoft.com/office/drawing/2014/main" id="{89065552-580F-C7A5-621F-88B4EBCABA84}"/>
              </a:ext>
            </a:extLst>
          </p:cNvPr>
          <p:cNvGraphicFramePr>
            <a:graphicFrameLocks noGrp="1"/>
          </p:cNvGraphicFramePr>
          <p:nvPr>
            <p:extLst>
              <p:ext uri="{D42A27DB-BD31-4B8C-83A1-F6EECF244321}">
                <p14:modId xmlns:p14="http://schemas.microsoft.com/office/powerpoint/2010/main" val="2101218138"/>
              </p:ext>
            </p:extLst>
          </p:nvPr>
        </p:nvGraphicFramePr>
        <p:xfrm>
          <a:off x="63500" y="1531938"/>
          <a:ext cx="11649900" cy="3566547"/>
        </p:xfrm>
        <a:graphic>
          <a:graphicData uri="http://schemas.openxmlformats.org/drawingml/2006/table">
            <a:tbl>
              <a:tblPr firstRow="1" bandRow="1">
                <a:tableStyleId>{5C22544A-7EE6-4342-B048-85BDC9FD1C3A}</a:tableStyleId>
              </a:tblPr>
              <a:tblGrid>
                <a:gridCol w="1352318">
                  <a:extLst>
                    <a:ext uri="{9D8B030D-6E8A-4147-A177-3AD203B41FA5}">
                      <a16:colId xmlns:a16="http://schemas.microsoft.com/office/drawing/2014/main" val="3065812770"/>
                    </a:ext>
                  </a:extLst>
                </a:gridCol>
                <a:gridCol w="3000734">
                  <a:extLst>
                    <a:ext uri="{9D8B030D-6E8A-4147-A177-3AD203B41FA5}">
                      <a16:colId xmlns:a16="http://schemas.microsoft.com/office/drawing/2014/main" val="1351207427"/>
                    </a:ext>
                  </a:extLst>
                </a:gridCol>
                <a:gridCol w="7296848">
                  <a:extLst>
                    <a:ext uri="{9D8B030D-6E8A-4147-A177-3AD203B41FA5}">
                      <a16:colId xmlns:a16="http://schemas.microsoft.com/office/drawing/2014/main" val="1495639799"/>
                    </a:ext>
                  </a:extLst>
                </a:gridCol>
              </a:tblGrid>
              <a:tr h="525859">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Description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West 1st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Minor changes to weekday, Saturday and Sunday/Holiday schedules.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r h="0">
                <a:tc>
                  <a:txBody>
                    <a:bodyPr/>
                    <a:lstStyle/>
                    <a:p>
                      <a:pPr lvl="0" algn="ctr">
                        <a:buNone/>
                      </a:pPr>
                      <a:r>
                        <a:rPr lang="en-US" sz="1800">
                          <a:solidFill>
                            <a:schemeClr val="tx1"/>
                          </a:solidFill>
                          <a:latin typeface="Tahoma"/>
                          <a:ea typeface="Tahoma"/>
                          <a:cs typeface="Tahoma"/>
                        </a:rPr>
                        <a:t>11</a:t>
                      </a:r>
                      <a:endParaRPr lang="en-US" sz="1800" dirty="0">
                        <a:solidFill>
                          <a:schemeClr val="tx1"/>
                        </a:solidFill>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Mississippi Avenue</a:t>
                      </a:r>
                      <a:endParaRPr lang="en-US" dirty="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Minor changes to weekday, Saturday and Sunday/Holiday schedules.</a:t>
                      </a:r>
                      <a:endParaRPr lang="en-US" sz="1800" b="0" i="0" u="none" strike="noStrike" noProof="0">
                        <a:solidFill>
                          <a:srgbClr val="000000"/>
                        </a:solidFill>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4109002"/>
                  </a:ext>
                </a:extLst>
              </a:tr>
              <a:tr h="0">
                <a:tc>
                  <a:txBody>
                    <a:bodyPr/>
                    <a:lstStyle/>
                    <a:p>
                      <a:pPr lvl="0" algn="ctr">
                        <a:buNone/>
                      </a:pPr>
                      <a:r>
                        <a:rPr lang="en-US" sz="1800">
                          <a:solidFill>
                            <a:schemeClr val="tx1"/>
                          </a:solidFill>
                          <a:latin typeface="Tahoma"/>
                          <a:ea typeface="Tahoma"/>
                          <a:cs typeface="Tahoma"/>
                        </a:rPr>
                        <a:t>14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West Florida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latin typeface="Tahoma"/>
                          <a:ea typeface="Tahoma"/>
                          <a:cs typeface="Tahoma"/>
                        </a:rPr>
                        <a:t>Minor changes to weekday, Saturday and Sunday/Holiday schedules.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5226255"/>
                  </a:ext>
                </a:extLst>
              </a:tr>
              <a:tr h="0">
                <a:tc>
                  <a:txBody>
                    <a:bodyPr/>
                    <a:lstStyle/>
                    <a:p>
                      <a:pPr marL="0" lvl="0" indent="0" algn="ctr">
                        <a:lnSpc>
                          <a:spcPts val="2100"/>
                        </a:lnSpc>
                        <a:buNone/>
                      </a:pPr>
                      <a:r>
                        <a:rPr lang="en-US" sz="1800" b="0" i="0">
                          <a:solidFill>
                            <a:srgbClr val="000000"/>
                          </a:solidFill>
                          <a:effectLst/>
                          <a:latin typeface="Tahoma"/>
                          <a:ea typeface="Tahoma"/>
                          <a:cs typeface="Tahoma"/>
                        </a:rPr>
                        <a:t>37</a:t>
                      </a:r>
                      <a:endParaRPr lang="en-US" b="0" i="0">
                        <a:solidFill>
                          <a:srgbClr val="000000"/>
                        </a:solidFill>
                        <a:effectLst/>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ts val="2100"/>
                        </a:lnSpc>
                        <a:buNone/>
                      </a:pPr>
                      <a:r>
                        <a:rPr lang="en-US" sz="1800" b="0" i="0">
                          <a:solidFill>
                            <a:srgbClr val="000000"/>
                          </a:solidFill>
                          <a:effectLst/>
                          <a:latin typeface="Tahoma"/>
                          <a:ea typeface="Tahoma"/>
                          <a:cs typeface="Tahoma"/>
                        </a:rPr>
                        <a:t>Smith Road Industrial</a:t>
                      </a:r>
                      <a:endParaRPr lang="en-US" b="0" i="0">
                        <a:solidFill>
                          <a:srgbClr val="000000"/>
                        </a:solidFill>
                        <a:effectLst/>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ts val="2100"/>
                        </a:lnSpc>
                        <a:buNone/>
                      </a:pPr>
                      <a:r>
                        <a:rPr lang="en-US" sz="1800" b="0" i="0" u="none" strike="noStrike" noProof="0">
                          <a:solidFill>
                            <a:srgbClr val="000000"/>
                          </a:solidFill>
                          <a:effectLst/>
                          <a:latin typeface="Tahoma"/>
                          <a:ea typeface="Tahoma"/>
                          <a:cs typeface="Tahoma"/>
                        </a:rPr>
                        <a:t>Shift westbound trips for better spacing with no change to levels of service.</a:t>
                      </a:r>
                      <a:endParaRPr lang="en-US">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65330739"/>
                  </a:ext>
                </a:extLst>
              </a:tr>
              <a:tr h="0">
                <a:tc>
                  <a:txBody>
                    <a:bodyPr/>
                    <a:lstStyle/>
                    <a:p>
                      <a:pPr marL="0" lvl="0" indent="0" algn="ctr">
                        <a:lnSpc>
                          <a:spcPts val="2100"/>
                        </a:lnSpc>
                        <a:buNone/>
                      </a:pPr>
                      <a:r>
                        <a:rPr lang="en-US" sz="1800" b="0" i="0">
                          <a:solidFill>
                            <a:srgbClr val="000000"/>
                          </a:solidFill>
                          <a:effectLst/>
                          <a:latin typeface="Tahoma"/>
                          <a:ea typeface="Tahoma"/>
                          <a:cs typeface="Tahoma"/>
                        </a:rPr>
                        <a:t>105</a:t>
                      </a:r>
                      <a:endParaRPr lang="en-US" b="0" i="0">
                        <a:solidFill>
                          <a:srgbClr val="000000"/>
                        </a:solidFill>
                        <a:effectLst/>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ts val="2100"/>
                        </a:lnSpc>
                        <a:buNone/>
                      </a:pPr>
                      <a:r>
                        <a:rPr lang="en-US" sz="1800" b="0" i="0">
                          <a:solidFill>
                            <a:srgbClr val="000000"/>
                          </a:solidFill>
                          <a:effectLst/>
                          <a:latin typeface="Tahoma"/>
                          <a:ea typeface="Tahoma"/>
                          <a:cs typeface="Tahoma"/>
                        </a:rPr>
                        <a:t>Havana Street</a:t>
                      </a:r>
                      <a:endParaRPr lang="en-US" b="0" i="0">
                        <a:solidFill>
                          <a:srgbClr val="000000"/>
                        </a:solidFill>
                        <a:effectLst/>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ts val="2100"/>
                        </a:lnSpc>
                        <a:buNone/>
                      </a:pPr>
                      <a:r>
                        <a:rPr lang="en-US" sz="1800" b="0" i="0" u="none" strike="noStrike" noProof="0">
                          <a:solidFill>
                            <a:srgbClr val="000000"/>
                          </a:solidFill>
                          <a:effectLst/>
                          <a:latin typeface="Tahoma"/>
                          <a:ea typeface="Tahoma"/>
                          <a:cs typeface="Tahoma"/>
                        </a:rPr>
                        <a:t>Minor changes to weekday, Saturday and Sunday/Holiday schedules.</a:t>
                      </a:r>
                      <a:endParaRPr lang="en-US">
                        <a:latin typeface="Tahoma"/>
                        <a:ea typeface="Tahoma"/>
                        <a:cs typeface="Tahoma"/>
                      </a:endParaRPr>
                    </a:p>
                  </a:txBody>
                  <a:tcPr marL="84944" marR="84944" marT="42472" marB="4247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6013961"/>
                  </a:ext>
                </a:extLst>
              </a:tr>
              <a:tr h="0">
                <a:tc>
                  <a:txBody>
                    <a:bodyPr/>
                    <a:lstStyle/>
                    <a:p>
                      <a:pPr lvl="0" algn="ctr">
                        <a:buNone/>
                      </a:pPr>
                      <a:r>
                        <a:rPr lang="en-US" sz="1800">
                          <a:solidFill>
                            <a:schemeClr val="tx1"/>
                          </a:solidFill>
                          <a:latin typeface="Tahoma"/>
                          <a:ea typeface="Tahoma"/>
                          <a:cs typeface="Tahoma"/>
                        </a:rPr>
                        <a:t>153</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Chambers Road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latin typeface="Tahoma"/>
                          <a:ea typeface="Tahoma"/>
                          <a:cs typeface="Tahoma"/>
                        </a:rPr>
                        <a:t>Minor changes to weekday, Saturday and Sunday/Holiday schedules.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3894393"/>
                  </a:ext>
                </a:extLst>
              </a:tr>
              <a:tr h="0">
                <a:tc>
                  <a:txBody>
                    <a:bodyPr/>
                    <a:lstStyle/>
                    <a:p>
                      <a:pPr lvl="0" algn="ctr">
                        <a:buNone/>
                      </a:pPr>
                      <a:r>
                        <a:rPr lang="en-US" sz="1800">
                          <a:solidFill>
                            <a:schemeClr val="tx1"/>
                          </a:solidFill>
                          <a:latin typeface="Tahoma"/>
                          <a:ea typeface="Tahoma"/>
                          <a:cs typeface="Tahoma"/>
                        </a:rPr>
                        <a:t>204</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Table Mesa / Moorhead / North 19th</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latin typeface="Tahoma"/>
                          <a:ea typeface="Tahoma"/>
                          <a:cs typeface="Tahoma"/>
                        </a:rPr>
                        <a:t>Adjust northbound running times between 7 a.m. – 10 a.m. </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28034614"/>
                  </a:ext>
                </a:extLst>
              </a:tr>
            </a:tbl>
          </a:graphicData>
        </a:graphic>
      </p:graphicFrame>
      <p:grpSp>
        <p:nvGrpSpPr>
          <p:cNvPr id="15" name="Group 14">
            <a:extLst>
              <a:ext uri="{FF2B5EF4-FFF2-40B4-BE49-F238E27FC236}">
                <a16:creationId xmlns:a16="http://schemas.microsoft.com/office/drawing/2014/main" id="{9406A24E-AAB6-021E-72F6-11FB7BD43672}"/>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0DF6B78E-8F38-2DF5-527E-3E5F298AE5A7}"/>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214F06A-367A-8118-B4D3-3510F922CBE7}"/>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341E8705-52FE-04F8-56AC-C51410C2AB8B}"/>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824C9B98-7FB1-E3C2-1D49-B97F826D33C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C936CC0B-152C-B168-24D1-E4C59ED4AA93}"/>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223B1E13-43E9-4BF5-EF7A-F431BBA85F6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58582498-0449-1527-B0D4-2A9430B720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417044806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02590-A07B-C383-0E30-B8B885996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C6B9E-095E-4F0A-C781-E0440D1234BB}"/>
              </a:ext>
            </a:extLst>
          </p:cNvPr>
          <p:cNvSpPr>
            <a:spLocks noGrp="1"/>
          </p:cNvSpPr>
          <p:nvPr>
            <p:ph type="title"/>
          </p:nvPr>
        </p:nvSpPr>
        <p:spPr>
          <a:xfrm>
            <a:off x="311258" y="210142"/>
            <a:ext cx="10515600" cy="1325563"/>
          </a:xfrm>
        </p:spPr>
        <p:txBody>
          <a:bodyPr anchor="ctr">
            <a:normAutofit/>
          </a:bodyPr>
          <a:lstStyle/>
          <a:p>
            <a:r>
              <a:rPr lang="en-US"/>
              <a:t>Bus Schedule Timing (cont.)</a:t>
            </a:r>
          </a:p>
        </p:txBody>
      </p:sp>
      <p:graphicFrame>
        <p:nvGraphicFramePr>
          <p:cNvPr id="8" name="Table 7">
            <a:extLst>
              <a:ext uri="{FF2B5EF4-FFF2-40B4-BE49-F238E27FC236}">
                <a16:creationId xmlns:a16="http://schemas.microsoft.com/office/drawing/2014/main" id="{F0E41046-05C9-F825-46B6-0BCAAE62E5FA}"/>
              </a:ext>
            </a:extLst>
          </p:cNvPr>
          <p:cNvGraphicFramePr>
            <a:graphicFrameLocks noGrp="1"/>
          </p:cNvGraphicFramePr>
          <p:nvPr>
            <p:extLst>
              <p:ext uri="{D42A27DB-BD31-4B8C-83A1-F6EECF244321}">
                <p14:modId xmlns:p14="http://schemas.microsoft.com/office/powerpoint/2010/main" val="3890960528"/>
              </p:ext>
            </p:extLst>
          </p:nvPr>
        </p:nvGraphicFramePr>
        <p:xfrm>
          <a:off x="57599" y="1477323"/>
          <a:ext cx="11876544" cy="3618696"/>
        </p:xfrm>
        <a:graphic>
          <a:graphicData uri="http://schemas.openxmlformats.org/drawingml/2006/table">
            <a:tbl>
              <a:tblPr firstRow="1" bandRow="1">
                <a:tableStyleId>{5C22544A-7EE6-4342-B048-85BDC9FD1C3A}</a:tableStyleId>
              </a:tblPr>
              <a:tblGrid>
                <a:gridCol w="1206442">
                  <a:extLst>
                    <a:ext uri="{9D8B030D-6E8A-4147-A177-3AD203B41FA5}">
                      <a16:colId xmlns:a16="http://schemas.microsoft.com/office/drawing/2014/main" val="3065812770"/>
                    </a:ext>
                  </a:extLst>
                </a:gridCol>
                <a:gridCol w="3903220">
                  <a:extLst>
                    <a:ext uri="{9D8B030D-6E8A-4147-A177-3AD203B41FA5}">
                      <a16:colId xmlns:a16="http://schemas.microsoft.com/office/drawing/2014/main" val="1351207427"/>
                    </a:ext>
                  </a:extLst>
                </a:gridCol>
                <a:gridCol w="6766882">
                  <a:extLst>
                    <a:ext uri="{9D8B030D-6E8A-4147-A177-3AD203B41FA5}">
                      <a16:colId xmlns:a16="http://schemas.microsoft.com/office/drawing/2014/main" val="1655625460"/>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lvl="0" algn="ctr">
                        <a:buNone/>
                      </a:pPr>
                      <a:r>
                        <a:rPr lang="en-US" sz="1800">
                          <a:solidFill>
                            <a:schemeClr val="tx1"/>
                          </a:solidFill>
                          <a:latin typeface="Tahoma"/>
                          <a:ea typeface="Tahoma"/>
                          <a:cs typeface="Tahoma"/>
                        </a:rPr>
                        <a:t>206</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sz="1800" b="0" i="0" u="none" strike="noStrike" noProof="0">
                          <a:latin typeface="Tahoma"/>
                          <a:ea typeface="Tahoma"/>
                          <a:cs typeface="Tahoma"/>
                        </a:rPr>
                        <a:t>Conestoga / Arapahoe / </a:t>
                      </a:r>
                    </a:p>
                    <a:p>
                      <a:pPr lvl="0" algn="ctr">
                        <a:lnSpc>
                          <a:spcPct val="100000"/>
                        </a:lnSpc>
                        <a:spcBef>
                          <a:spcPts val="0"/>
                        </a:spcBef>
                        <a:spcAft>
                          <a:spcPts val="0"/>
                        </a:spcAft>
                        <a:buNone/>
                      </a:pPr>
                      <a:r>
                        <a:rPr lang="en-US" sz="1800" b="0" i="0" u="none" strike="noStrike" noProof="0">
                          <a:latin typeface="Tahoma"/>
                          <a:ea typeface="Tahoma"/>
                          <a:cs typeface="Tahoma"/>
                        </a:rPr>
                        <a:t>Fairview High School</a:t>
                      </a:r>
                      <a:endParaRPr lang="en-US">
                        <a:latin typeface="Tahoma"/>
                        <a:ea typeface="Tahoma"/>
                        <a:cs typeface="Tahoma"/>
                      </a:endParaRP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Adjust the 7:57 a.m. southbound departure from </a:t>
                      </a:r>
                      <a:r>
                        <a:rPr lang="en-US"/>
                        <a:t>Conestoga/Arapahoe</a:t>
                      </a:r>
                      <a:r>
                        <a:rPr lang="en-US" sz="1800" b="0" i="0" u="none" strike="noStrike" noProof="0"/>
                        <a:t> to 7:48 a.m.</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5226255"/>
                  </a:ext>
                </a:extLst>
              </a:tr>
              <a:tr h="0">
                <a:tc>
                  <a:txBody>
                    <a:bodyPr/>
                    <a:lstStyle/>
                    <a:p>
                      <a:pPr lvl="0" algn="ctr">
                        <a:buNone/>
                      </a:pPr>
                      <a:r>
                        <a:rPr lang="en-US" sz="1800">
                          <a:solidFill>
                            <a:schemeClr val="tx1"/>
                          </a:solidFill>
                          <a:latin typeface="Tahoma"/>
                          <a:ea typeface="Tahoma"/>
                          <a:cs typeface="Tahoma"/>
                        </a:rPr>
                        <a:t>323</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Skyline Crosstown</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Shift the 5:52 p.m. weekday, eastbound trip from Bent/Dry Creek to 6 p.m.</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412082"/>
                  </a:ext>
                </a:extLst>
              </a:tr>
              <a:tr h="0">
                <a:tc>
                  <a:txBody>
                    <a:bodyPr/>
                    <a:lstStyle/>
                    <a:p>
                      <a:pPr lvl="0" algn="ctr">
                        <a:buNone/>
                      </a:pPr>
                      <a:r>
                        <a:rPr lang="en-US" sz="1800">
                          <a:solidFill>
                            <a:schemeClr val="tx1"/>
                          </a:solidFill>
                          <a:latin typeface="Tahoma"/>
                          <a:ea typeface="Tahoma"/>
                          <a:cs typeface="Tahoma"/>
                        </a:rPr>
                        <a:t>AB</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Airport to Boulder</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Adjust schedules to align trips into a consistent 30-minute, clock-face pattern (:00 and :30) between US 36 and Table Mesa Park-n-Ride and Denver International Airport.</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1081783"/>
                  </a:ext>
                </a:extLst>
              </a:tr>
              <a:tr h="0">
                <a:tc>
                  <a:txBody>
                    <a:bodyPr/>
                    <a:lstStyle/>
                    <a:p>
                      <a:pPr lvl="0" algn="ctr">
                        <a:buNone/>
                      </a:pPr>
                      <a:r>
                        <a:rPr lang="en-US" sz="1800">
                          <a:solidFill>
                            <a:schemeClr val="tx1"/>
                          </a:solidFill>
                          <a:latin typeface="Tahoma"/>
                          <a:ea typeface="Tahoma"/>
                          <a:cs typeface="Tahoma"/>
                        </a:rPr>
                        <a:t>FREE</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16th Street </a:t>
                      </a:r>
                      <a:r>
                        <a:rPr lang="en-US" err="1">
                          <a:latin typeface="Tahoma"/>
                          <a:ea typeface="Tahoma"/>
                          <a:cs typeface="Tahoma"/>
                        </a:rPr>
                        <a:t>FreeRide</a:t>
                      </a:r>
                      <a:endParaRPr lang="en-US">
                        <a:latin typeface="Tahoma"/>
                        <a:ea typeface="Tahoma"/>
                        <a:cs typeface="Tahoma"/>
                      </a:endParaRP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Minor schedule adjustments to weekend service.</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8645946"/>
                  </a:ext>
                </a:extLst>
              </a:tr>
              <a:tr h="0">
                <a:tc>
                  <a:txBody>
                    <a:bodyPr/>
                    <a:lstStyle/>
                    <a:p>
                      <a:pPr lvl="0" algn="ctr">
                        <a:buNone/>
                      </a:pPr>
                      <a:r>
                        <a:rPr lang="en-US" sz="1800">
                          <a:solidFill>
                            <a:schemeClr val="tx1"/>
                          </a:solidFill>
                          <a:latin typeface="Tahoma"/>
                          <a:ea typeface="Tahoma"/>
                          <a:cs typeface="Tahoma"/>
                        </a:rPr>
                        <a:t>LD</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Longmont / Denver</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Adjust the 5:30 p.m. departure from Union Station to 5:40 p.m.</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05160522"/>
                  </a:ext>
                </a:extLst>
              </a:tr>
              <a:tr h="0">
                <a:tc>
                  <a:txBody>
                    <a:bodyPr/>
                    <a:lstStyle/>
                    <a:p>
                      <a:pPr lvl="0" algn="ctr">
                        <a:buNone/>
                      </a:pPr>
                      <a:r>
                        <a:rPr lang="en-US" sz="1800">
                          <a:solidFill>
                            <a:schemeClr val="tx1"/>
                          </a:solidFill>
                          <a:latin typeface="Tahoma"/>
                          <a:ea typeface="Tahoma"/>
                          <a:cs typeface="Tahoma"/>
                        </a:rPr>
                        <a:t>LX</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a:latin typeface="Tahoma"/>
                          <a:ea typeface="Tahoma"/>
                          <a:cs typeface="Tahoma"/>
                        </a:rPr>
                        <a:t>Longmont / Denver Express</a:t>
                      </a:r>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t>Adjust the 4:06 p.m. departure from Union Station to 4:20 p.m.</a:t>
                      </a:r>
                      <a:endParaRPr lang="en-US"/>
                    </a:p>
                  </a:txBody>
                  <a:tcPr marL="84956" marR="84956" marT="42478" marB="424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0228657"/>
                  </a:ext>
                </a:extLst>
              </a:tr>
            </a:tbl>
          </a:graphicData>
        </a:graphic>
      </p:graphicFrame>
      <p:grpSp>
        <p:nvGrpSpPr>
          <p:cNvPr id="15" name="Group 14">
            <a:extLst>
              <a:ext uri="{FF2B5EF4-FFF2-40B4-BE49-F238E27FC236}">
                <a16:creationId xmlns:a16="http://schemas.microsoft.com/office/drawing/2014/main" id="{5B922F12-4C1D-E934-3914-6160B3E4C182}"/>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BE493E5E-8AE7-1C38-B6F7-F34FE346BCED}"/>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66A5769-753C-2328-1A9A-2087A353777F}"/>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4FD4D903-C6E5-0D39-EF7A-7222B576422B}"/>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A1A48F95-7353-0CA1-2EBA-377D397B70A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5BCDE427-B9D3-57C0-2C24-F7E99378E8EE}"/>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C4EE6262-F502-AB37-3E16-9EAD33AA600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F6D9F54E-1212-D620-B37A-05AA8CA829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358858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355A7D8-8F12-1611-94BA-FCDE4287CC78}"/>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1EC58767-4900-4C68-2FAD-324D290B071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C45404E1-F3F1-135E-2637-B510ACD6A178}"/>
              </a:ext>
            </a:extLst>
          </p:cNvPr>
          <p:cNvSpPr>
            <a:spLocks noGrp="1"/>
          </p:cNvSpPr>
          <p:nvPr>
            <p:ph type="ctrTitle"/>
          </p:nvPr>
        </p:nvSpPr>
        <p:spPr>
          <a:xfrm>
            <a:off x="535849" y="2856594"/>
            <a:ext cx="10872243" cy="2150836"/>
          </a:xfrm>
        </p:spPr>
        <p:txBody>
          <a:bodyPr>
            <a:normAutofit/>
          </a:bodyPr>
          <a:lstStyle/>
          <a:p>
            <a:r>
              <a:rPr lang="en-US"/>
              <a:t>Service Increases</a:t>
            </a:r>
          </a:p>
        </p:txBody>
      </p:sp>
    </p:spTree>
    <p:extLst>
      <p:ext uri="{BB962C8B-B14F-4D97-AF65-F5344CB8AC3E}">
        <p14:creationId xmlns:p14="http://schemas.microsoft.com/office/powerpoint/2010/main" val="17698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F1273-B7F6-6412-06A2-99035D5FB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1582E-2116-F0BC-9E38-047D8AB3BE19}"/>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Rail Service Increase</a:t>
            </a:r>
            <a:endParaRPr lang="en-US"/>
          </a:p>
        </p:txBody>
      </p:sp>
      <p:graphicFrame>
        <p:nvGraphicFramePr>
          <p:cNvPr id="8" name="Table 7">
            <a:extLst>
              <a:ext uri="{FF2B5EF4-FFF2-40B4-BE49-F238E27FC236}">
                <a16:creationId xmlns:a16="http://schemas.microsoft.com/office/drawing/2014/main" id="{C273D648-E04C-A109-BFE9-DD89EBC806E0}"/>
              </a:ext>
            </a:extLst>
          </p:cNvPr>
          <p:cNvGraphicFramePr>
            <a:graphicFrameLocks noGrp="1"/>
          </p:cNvGraphicFramePr>
          <p:nvPr>
            <p:extLst>
              <p:ext uri="{D42A27DB-BD31-4B8C-83A1-F6EECF244321}">
                <p14:modId xmlns:p14="http://schemas.microsoft.com/office/powerpoint/2010/main" val="1551519172"/>
              </p:ext>
            </p:extLst>
          </p:nvPr>
        </p:nvGraphicFramePr>
        <p:xfrm>
          <a:off x="310929" y="1796948"/>
          <a:ext cx="7653497" cy="999356"/>
        </p:xfrm>
        <a:graphic>
          <a:graphicData uri="http://schemas.openxmlformats.org/drawingml/2006/table">
            <a:tbl>
              <a:tblPr firstRow="1" bandRow="1">
                <a:tableStyleId>{5C22544A-7EE6-4342-B048-85BDC9FD1C3A}</a:tableStyleId>
              </a:tblPr>
              <a:tblGrid>
                <a:gridCol w="1051527">
                  <a:extLst>
                    <a:ext uri="{9D8B030D-6E8A-4147-A177-3AD203B41FA5}">
                      <a16:colId xmlns:a16="http://schemas.microsoft.com/office/drawing/2014/main" val="3065812770"/>
                    </a:ext>
                  </a:extLst>
                </a:gridCol>
                <a:gridCol w="1911382">
                  <a:extLst>
                    <a:ext uri="{9D8B030D-6E8A-4147-A177-3AD203B41FA5}">
                      <a16:colId xmlns:a16="http://schemas.microsoft.com/office/drawing/2014/main" val="1351207427"/>
                    </a:ext>
                  </a:extLst>
                </a:gridCol>
                <a:gridCol w="4690588">
                  <a:extLst>
                    <a:ext uri="{9D8B030D-6E8A-4147-A177-3AD203B41FA5}">
                      <a16:colId xmlns:a16="http://schemas.microsoft.com/office/drawing/2014/main" val="3216238861"/>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C</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9239"/>
                    </a:solidFill>
                  </a:tcPr>
                </a:tc>
                <a:tc>
                  <a:txBody>
                    <a:bodyPr/>
                    <a:lstStyle/>
                    <a:p>
                      <a:pPr algn="ctr"/>
                      <a:r>
                        <a:rPr lang="en-US" sz="1800">
                          <a:solidFill>
                            <a:schemeClr val="tx1"/>
                          </a:solidFill>
                          <a:latin typeface="Tahoma"/>
                          <a:ea typeface="Tahoma"/>
                          <a:cs typeface="Tahoma"/>
                        </a:rPr>
                        <a:t>Union Station to Mineral Station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rPr>
                        <a:t>Permanently reinstate C Line once Downtown Rail Reconstruction Project is complete.</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bl>
          </a:graphicData>
        </a:graphic>
      </p:graphicFrame>
      <p:grpSp>
        <p:nvGrpSpPr>
          <p:cNvPr id="15" name="Group 14">
            <a:extLst>
              <a:ext uri="{FF2B5EF4-FFF2-40B4-BE49-F238E27FC236}">
                <a16:creationId xmlns:a16="http://schemas.microsoft.com/office/drawing/2014/main" id="{B78F23F1-1A5A-BBE8-6D84-EF91A26C152F}"/>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E26AC929-0ADC-F241-520E-81577BFA0BAF}"/>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FEEC647-427B-A3BE-C053-D14ED74359AA}"/>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54AAAA80-D84F-30C7-8E9C-5A0D1723A3E1}"/>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7B58CD5E-A1F5-708D-CED1-4364213CD9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39BC41C2-1C7D-C7D7-368D-00F1785C9887}"/>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0766287A-4B60-33B4-E709-C061F4BD201F}"/>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88A8E287-5A63-2893-A8DF-06EE6E1505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0" name="Picture 9">
            <a:extLst>
              <a:ext uri="{FF2B5EF4-FFF2-40B4-BE49-F238E27FC236}">
                <a16:creationId xmlns:a16="http://schemas.microsoft.com/office/drawing/2014/main" id="{2C0D0E8C-9C50-13AF-6E22-4FC553A90240}"/>
              </a:ext>
              <a:ext uri="{C183D7F6-B498-43B3-948B-1728B52AA6E4}">
                <adec:decorative xmlns:adec="http://schemas.microsoft.com/office/drawing/2017/decorative" val="1"/>
              </a:ext>
            </a:extLst>
          </p:cNvPr>
          <p:cNvPicPr>
            <a:picLocks noChangeAspect="1"/>
          </p:cNvPicPr>
          <p:nvPr/>
        </p:nvPicPr>
        <p:blipFill>
          <a:blip r:embed="rId6"/>
          <a:srcRect l="10959" r="44125"/>
          <a:stretch>
            <a:fillRect/>
          </a:stretch>
        </p:blipFill>
        <p:spPr>
          <a:xfrm>
            <a:off x="8415528" y="1294338"/>
            <a:ext cx="3776472" cy="3884427"/>
          </a:xfrm>
          <a:prstGeom prst="rect">
            <a:avLst/>
          </a:prstGeom>
        </p:spPr>
      </p:pic>
    </p:spTree>
    <p:extLst>
      <p:ext uri="{BB962C8B-B14F-4D97-AF65-F5344CB8AC3E}">
        <p14:creationId xmlns:p14="http://schemas.microsoft.com/office/powerpoint/2010/main" val="70110637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A7BD-9374-0831-3CA8-ECD6C282D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AE3BD-E3CC-98F7-56CF-6ADC75B9A1D6}"/>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Proposed Service Increases</a:t>
            </a:r>
          </a:p>
        </p:txBody>
      </p:sp>
      <p:graphicFrame>
        <p:nvGraphicFramePr>
          <p:cNvPr id="3" name="Table 2">
            <a:extLst>
              <a:ext uri="{FF2B5EF4-FFF2-40B4-BE49-F238E27FC236}">
                <a16:creationId xmlns:a16="http://schemas.microsoft.com/office/drawing/2014/main" id="{C8BBF334-7ECD-13BC-3D09-49891EEEF916}"/>
              </a:ext>
            </a:extLst>
          </p:cNvPr>
          <p:cNvGraphicFramePr>
            <a:graphicFrameLocks noGrp="1"/>
          </p:cNvGraphicFramePr>
          <p:nvPr>
            <p:extLst>
              <p:ext uri="{D42A27DB-BD31-4B8C-83A1-F6EECF244321}">
                <p14:modId xmlns:p14="http://schemas.microsoft.com/office/powerpoint/2010/main" val="3185880945"/>
              </p:ext>
            </p:extLst>
          </p:nvPr>
        </p:nvGraphicFramePr>
        <p:xfrm>
          <a:off x="73743" y="1536677"/>
          <a:ext cx="11610589" cy="2181592"/>
        </p:xfrm>
        <a:graphic>
          <a:graphicData uri="http://schemas.openxmlformats.org/drawingml/2006/table">
            <a:tbl>
              <a:tblPr firstRow="1" bandRow="1">
                <a:tableStyleId>{5C22544A-7EE6-4342-B048-85BDC9FD1C3A}</a:tableStyleId>
              </a:tblPr>
              <a:tblGrid>
                <a:gridCol w="962421">
                  <a:extLst>
                    <a:ext uri="{9D8B030D-6E8A-4147-A177-3AD203B41FA5}">
                      <a16:colId xmlns:a16="http://schemas.microsoft.com/office/drawing/2014/main" val="3065812770"/>
                    </a:ext>
                  </a:extLst>
                </a:gridCol>
                <a:gridCol w="3415122">
                  <a:extLst>
                    <a:ext uri="{9D8B030D-6E8A-4147-A177-3AD203B41FA5}">
                      <a16:colId xmlns:a16="http://schemas.microsoft.com/office/drawing/2014/main" val="1351207427"/>
                    </a:ext>
                  </a:extLst>
                </a:gridCol>
                <a:gridCol w="7233046">
                  <a:extLst>
                    <a:ext uri="{9D8B030D-6E8A-4147-A177-3AD203B41FA5}">
                      <a16:colId xmlns:a16="http://schemas.microsoft.com/office/drawing/2014/main" val="3247953810"/>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72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72nd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rPr>
                        <a:t>Extend route to Clear Creek Crossing Transfer Center in Wheat Ridge via 58th Ave.; add five weekday trips in the mornings.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8261340"/>
                  </a:ext>
                </a:extLst>
              </a:tr>
              <a:tr h="0">
                <a:tc>
                  <a:txBody>
                    <a:bodyPr/>
                    <a:lstStyle/>
                    <a:p>
                      <a:pPr algn="ctr"/>
                      <a:r>
                        <a:rPr lang="en-US" sz="1800">
                          <a:solidFill>
                            <a:schemeClr val="tx1"/>
                          </a:solidFill>
                          <a:latin typeface="Tahoma"/>
                          <a:ea typeface="Tahoma"/>
                          <a:cs typeface="Tahoma"/>
                        </a:rPr>
                        <a:t>AL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Denver International Airport </a:t>
                      </a:r>
                    </a:p>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to Longmont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rPr>
                        <a:t>New route would provide hourly service from 6 a.m. to 10 p.m. daily, with service operating from 8th Ave. and Coffman St. to US 287 with stops at Niwot Park-n-Ride and Lafayette Park-n-Ride to E-470 to Denver International Airport.</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32797447"/>
                  </a:ext>
                </a:extLst>
              </a:tr>
            </a:tbl>
          </a:graphicData>
        </a:graphic>
      </p:graphicFrame>
      <p:sp>
        <p:nvSpPr>
          <p:cNvPr id="4" name="Rectangle 3">
            <a:extLst>
              <a:ext uri="{FF2B5EF4-FFF2-40B4-BE49-F238E27FC236}">
                <a16:creationId xmlns:a16="http://schemas.microsoft.com/office/drawing/2014/main" id="{398E2EEE-43F4-10D5-8482-5503366D7205}"/>
              </a:ext>
              <a:ext uri="{C183D7F6-B498-43B3-948B-1728B52AA6E4}">
                <adec:decorative xmlns:adec="http://schemas.microsoft.com/office/drawing/2017/decorative" val="1"/>
              </a:ext>
            </a:extLst>
          </p:cNvPr>
          <p:cNvSpPr/>
          <p:nvPr/>
        </p:nvSpPr>
        <p:spPr>
          <a:xfrm>
            <a:off x="0" y="5208554"/>
            <a:ext cx="6008914" cy="106446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B8670D-2BBE-8D29-18F5-2FDF404537D9}"/>
              </a:ext>
            </a:extLst>
          </p:cNvPr>
          <p:cNvSpPr txBox="1">
            <a:spLocks/>
          </p:cNvSpPr>
          <p:nvPr/>
        </p:nvSpPr>
        <p:spPr>
          <a:xfrm>
            <a:off x="1272875" y="524463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Increase</a:t>
            </a:r>
          </a:p>
        </p:txBody>
      </p:sp>
      <p:sp>
        <p:nvSpPr>
          <p:cNvPr id="11" name="Subtitle 3">
            <a:extLst>
              <a:ext uri="{FF2B5EF4-FFF2-40B4-BE49-F238E27FC236}">
                <a16:creationId xmlns:a16="http://schemas.microsoft.com/office/drawing/2014/main" id="{8B6722C6-5BEF-0B27-A2A3-75B14FF67A9F}"/>
              </a:ext>
            </a:extLst>
          </p:cNvPr>
          <p:cNvSpPr txBox="1">
            <a:spLocks/>
          </p:cNvSpPr>
          <p:nvPr/>
        </p:nvSpPr>
        <p:spPr>
          <a:xfrm>
            <a:off x="1258355" y="5670090"/>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Increases to the frequency, trips, span of service, or operating hours.</a:t>
            </a:r>
          </a:p>
        </p:txBody>
      </p:sp>
      <p:pic>
        <p:nvPicPr>
          <p:cNvPr id="17" name="Graphic 16">
            <a:extLst>
              <a:ext uri="{FF2B5EF4-FFF2-40B4-BE49-F238E27FC236}">
                <a16:creationId xmlns:a16="http://schemas.microsoft.com/office/drawing/2014/main" id="{E61558F1-C998-3F73-4866-285E2975AE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10567" y="5305689"/>
            <a:ext cx="851421" cy="851421"/>
          </a:xfrm>
          <a:prstGeom prst="rect">
            <a:avLst/>
          </a:prstGeom>
        </p:spPr>
      </p:pic>
      <p:grpSp>
        <p:nvGrpSpPr>
          <p:cNvPr id="5" name="Group 4">
            <a:extLst>
              <a:ext uri="{FF2B5EF4-FFF2-40B4-BE49-F238E27FC236}">
                <a16:creationId xmlns:a16="http://schemas.microsoft.com/office/drawing/2014/main" id="{5564504A-F556-800C-6207-124866A79E32}"/>
              </a:ext>
              <a:ext uri="{C183D7F6-B498-43B3-948B-1728B52AA6E4}">
                <adec:decorative xmlns:adec="http://schemas.microsoft.com/office/drawing/2017/decorative" val="1"/>
              </a:ext>
            </a:extLst>
          </p:cNvPr>
          <p:cNvGrpSpPr/>
          <p:nvPr/>
        </p:nvGrpSpPr>
        <p:grpSpPr>
          <a:xfrm>
            <a:off x="8078236" y="5837608"/>
            <a:ext cx="3822217" cy="870828"/>
            <a:chOff x="8078236" y="5717331"/>
            <a:chExt cx="3822217" cy="870828"/>
          </a:xfrm>
        </p:grpSpPr>
        <p:sp>
          <p:nvSpPr>
            <p:cNvPr id="6" name="Slide Number Placeholder 4">
              <a:extLst>
                <a:ext uri="{FF2B5EF4-FFF2-40B4-BE49-F238E27FC236}">
                  <a16:creationId xmlns:a16="http://schemas.microsoft.com/office/drawing/2014/main" id="{B866E96F-DF94-BE05-7F55-5FF21156369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5863F680-1F96-E558-4DBB-F133A8947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345054664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BABD-1813-09BC-9FF2-50CF2F65E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768A22-D930-65AF-8780-D26258894DAF}"/>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Proposed FlexRide Service Increases</a:t>
            </a:r>
          </a:p>
        </p:txBody>
      </p:sp>
      <p:graphicFrame>
        <p:nvGraphicFramePr>
          <p:cNvPr id="3" name="Table 2">
            <a:extLst>
              <a:ext uri="{FF2B5EF4-FFF2-40B4-BE49-F238E27FC236}">
                <a16:creationId xmlns:a16="http://schemas.microsoft.com/office/drawing/2014/main" id="{BB485B5F-EB49-D6DD-7E2E-8BD0806AAFD8}"/>
              </a:ext>
            </a:extLst>
          </p:cNvPr>
          <p:cNvGraphicFramePr>
            <a:graphicFrameLocks noGrp="1"/>
          </p:cNvGraphicFramePr>
          <p:nvPr>
            <p:extLst>
              <p:ext uri="{D42A27DB-BD31-4B8C-83A1-F6EECF244321}">
                <p14:modId xmlns:p14="http://schemas.microsoft.com/office/powerpoint/2010/main" val="1113988062"/>
              </p:ext>
            </p:extLst>
          </p:nvPr>
        </p:nvGraphicFramePr>
        <p:xfrm>
          <a:off x="81680" y="1465239"/>
          <a:ext cx="6308930" cy="2723748"/>
        </p:xfrm>
        <a:graphic>
          <a:graphicData uri="http://schemas.openxmlformats.org/drawingml/2006/table">
            <a:tbl>
              <a:tblPr firstRow="1" bandRow="1">
                <a:tableStyleId>{5C22544A-7EE6-4342-B048-85BDC9FD1C3A}</a:tableStyleId>
              </a:tblPr>
              <a:tblGrid>
                <a:gridCol w="930757">
                  <a:extLst>
                    <a:ext uri="{9D8B030D-6E8A-4147-A177-3AD203B41FA5}">
                      <a16:colId xmlns:a16="http://schemas.microsoft.com/office/drawing/2014/main" val="3065812770"/>
                    </a:ext>
                  </a:extLst>
                </a:gridCol>
                <a:gridCol w="1353000">
                  <a:extLst>
                    <a:ext uri="{9D8B030D-6E8A-4147-A177-3AD203B41FA5}">
                      <a16:colId xmlns:a16="http://schemas.microsoft.com/office/drawing/2014/main" val="1351207427"/>
                    </a:ext>
                  </a:extLst>
                </a:gridCol>
                <a:gridCol w="4025173">
                  <a:extLst>
                    <a:ext uri="{9D8B030D-6E8A-4147-A177-3AD203B41FA5}">
                      <a16:colId xmlns:a16="http://schemas.microsoft.com/office/drawing/2014/main" val="3247953810"/>
                    </a:ext>
                  </a:extLst>
                </a:gridCol>
              </a:tblGrid>
              <a:tr h="281927">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1430705">
                <a:tc>
                  <a:txBody>
                    <a:bodyPr/>
                    <a:lstStyle/>
                    <a:p>
                      <a:pPr algn="ctr"/>
                      <a:r>
                        <a:rPr lang="en-US" sz="1800">
                          <a:solidFill>
                            <a:schemeClr val="tx1"/>
                          </a:solidFill>
                          <a:latin typeface="Tahoma"/>
                          <a:ea typeface="Tahoma"/>
                          <a:cs typeface="Tahoma"/>
                        </a:rPr>
                        <a:t>BMFX</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Broomfield FlexRide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rPr>
                        <a:t>Extend weekday service to 9 p.m., with an extra vehicle added during a.m. and p.m. peaks. Add a second vehicle during Saturday peak hours. Implement Sunday service from 9 a.m. to 4 p.m.</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6447955"/>
                  </a:ext>
                </a:extLst>
              </a:tr>
              <a:tr h="822960">
                <a:tc>
                  <a:txBody>
                    <a:bodyPr/>
                    <a:lstStyle/>
                    <a:p>
                      <a:pPr algn="ctr"/>
                      <a:r>
                        <a:rPr lang="en-US" sz="1800">
                          <a:solidFill>
                            <a:schemeClr val="tx1"/>
                          </a:solidFill>
                          <a:latin typeface="Tahoma"/>
                          <a:ea typeface="Tahoma"/>
                          <a:cs typeface="Tahoma"/>
                        </a:rPr>
                        <a:t>ILFX</a:t>
                      </a:r>
                      <a:endParaRPr lang="en-US" sz="18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Interlocken / Westmoor FlexRide</a:t>
                      </a:r>
                      <a:endParaRPr lang="en-US"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rPr>
                        <a:t>Extend weekday service to 9 p.m.</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49044184"/>
                  </a:ext>
                </a:extLst>
              </a:tr>
            </a:tbl>
          </a:graphicData>
        </a:graphic>
      </p:graphicFrame>
      <p:sp>
        <p:nvSpPr>
          <p:cNvPr id="4" name="Rectangle 3">
            <a:extLst>
              <a:ext uri="{FF2B5EF4-FFF2-40B4-BE49-F238E27FC236}">
                <a16:creationId xmlns:a16="http://schemas.microsoft.com/office/drawing/2014/main" id="{573C0044-E376-B90F-8C2A-CF14AAB8D244}"/>
              </a:ext>
              <a:ext uri="{C183D7F6-B498-43B3-948B-1728B52AA6E4}">
                <adec:decorative xmlns:adec="http://schemas.microsoft.com/office/drawing/2017/decorative" val="1"/>
              </a:ext>
            </a:extLst>
          </p:cNvPr>
          <p:cNvSpPr/>
          <p:nvPr/>
        </p:nvSpPr>
        <p:spPr>
          <a:xfrm>
            <a:off x="0" y="5208554"/>
            <a:ext cx="6008914" cy="106446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C994E01-963D-A582-C9BF-25D23FCCCC2F}"/>
              </a:ext>
            </a:extLst>
          </p:cNvPr>
          <p:cNvSpPr txBox="1">
            <a:spLocks/>
          </p:cNvSpPr>
          <p:nvPr/>
        </p:nvSpPr>
        <p:spPr>
          <a:xfrm>
            <a:off x="1272875" y="524463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Increase</a:t>
            </a:r>
          </a:p>
        </p:txBody>
      </p:sp>
      <p:sp>
        <p:nvSpPr>
          <p:cNvPr id="11" name="Subtitle 3">
            <a:extLst>
              <a:ext uri="{FF2B5EF4-FFF2-40B4-BE49-F238E27FC236}">
                <a16:creationId xmlns:a16="http://schemas.microsoft.com/office/drawing/2014/main" id="{464351BF-B07F-E32C-5162-A0610632330C}"/>
              </a:ext>
            </a:extLst>
          </p:cNvPr>
          <p:cNvSpPr txBox="1">
            <a:spLocks/>
          </p:cNvSpPr>
          <p:nvPr/>
        </p:nvSpPr>
        <p:spPr>
          <a:xfrm>
            <a:off x="1258355" y="5670090"/>
            <a:ext cx="4195388"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Increases to the frequency, trips, span of service, or operating hours.</a:t>
            </a:r>
          </a:p>
        </p:txBody>
      </p:sp>
      <p:pic>
        <p:nvPicPr>
          <p:cNvPr id="17" name="Graphic 16">
            <a:extLst>
              <a:ext uri="{FF2B5EF4-FFF2-40B4-BE49-F238E27FC236}">
                <a16:creationId xmlns:a16="http://schemas.microsoft.com/office/drawing/2014/main" id="{155787AA-A6DC-CC3F-FCE3-6BD2F9D97D3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10567" y="5305689"/>
            <a:ext cx="851421" cy="851421"/>
          </a:xfrm>
          <a:prstGeom prst="rect">
            <a:avLst/>
          </a:prstGeom>
        </p:spPr>
      </p:pic>
      <p:grpSp>
        <p:nvGrpSpPr>
          <p:cNvPr id="5" name="Group 4">
            <a:extLst>
              <a:ext uri="{FF2B5EF4-FFF2-40B4-BE49-F238E27FC236}">
                <a16:creationId xmlns:a16="http://schemas.microsoft.com/office/drawing/2014/main" id="{102A1329-9C96-D54A-6AD9-0EE0DBDABF16}"/>
              </a:ext>
              <a:ext uri="{C183D7F6-B498-43B3-948B-1728B52AA6E4}">
                <adec:decorative xmlns:adec="http://schemas.microsoft.com/office/drawing/2017/decorative" val="1"/>
              </a:ext>
            </a:extLst>
          </p:cNvPr>
          <p:cNvGrpSpPr/>
          <p:nvPr/>
        </p:nvGrpSpPr>
        <p:grpSpPr>
          <a:xfrm>
            <a:off x="8078236" y="5837608"/>
            <a:ext cx="3822217" cy="870828"/>
            <a:chOff x="8078236" y="5717331"/>
            <a:chExt cx="3822217" cy="870828"/>
          </a:xfrm>
        </p:grpSpPr>
        <p:sp>
          <p:nvSpPr>
            <p:cNvPr id="6" name="Slide Number Placeholder 4">
              <a:extLst>
                <a:ext uri="{FF2B5EF4-FFF2-40B4-BE49-F238E27FC236}">
                  <a16:creationId xmlns:a16="http://schemas.microsoft.com/office/drawing/2014/main" id="{E9D01872-54D2-0DA3-82FE-56F82159FC5A}"/>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977A6DAA-8851-8BA3-0D76-9ED89AB76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0" name="Picture 9">
            <a:extLst>
              <a:ext uri="{FF2B5EF4-FFF2-40B4-BE49-F238E27FC236}">
                <a16:creationId xmlns:a16="http://schemas.microsoft.com/office/drawing/2014/main" id="{2A726712-3678-10F9-8F40-C4F09DC3DB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58460" y="1129558"/>
            <a:ext cx="5533540" cy="3689330"/>
          </a:xfrm>
          <a:prstGeom prst="rect">
            <a:avLst/>
          </a:prstGeom>
        </p:spPr>
      </p:pic>
    </p:spTree>
    <p:extLst>
      <p:ext uri="{BB962C8B-B14F-4D97-AF65-F5344CB8AC3E}">
        <p14:creationId xmlns:p14="http://schemas.microsoft.com/office/powerpoint/2010/main" val="414115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5347E20-EF84-76FF-C7E3-6E85F425B585}"/>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7FBE0440-8389-BDB9-A51C-F6D5F652F4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EBB71878-CC7F-0FFE-C941-A651A68ACD22}"/>
              </a:ext>
            </a:extLst>
          </p:cNvPr>
          <p:cNvSpPr>
            <a:spLocks noGrp="1"/>
          </p:cNvSpPr>
          <p:nvPr>
            <p:ph type="ctrTitle"/>
          </p:nvPr>
        </p:nvSpPr>
        <p:spPr>
          <a:xfrm>
            <a:off x="535849" y="2856594"/>
            <a:ext cx="10872243" cy="2150836"/>
          </a:xfrm>
        </p:spPr>
        <p:txBody>
          <a:bodyPr>
            <a:normAutofit/>
          </a:bodyPr>
          <a:lstStyle/>
          <a:p>
            <a:r>
              <a:rPr lang="en-US"/>
              <a:t>Route Adjustments</a:t>
            </a:r>
          </a:p>
        </p:txBody>
      </p:sp>
    </p:spTree>
    <p:extLst>
      <p:ext uri="{BB962C8B-B14F-4D97-AF65-F5344CB8AC3E}">
        <p14:creationId xmlns:p14="http://schemas.microsoft.com/office/powerpoint/2010/main" val="362795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F5F0-AEF0-D44B-D51D-D8B1DFD3F25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A11ED7B-5A55-84F2-42F5-870E62025E3B}"/>
              </a:ext>
              <a:ext uri="{C183D7F6-B498-43B3-948B-1728B52AA6E4}">
                <adec:decorative xmlns:adec="http://schemas.microsoft.com/office/drawing/2017/decorative" val="1"/>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A5727263-49E1-EC52-F871-EC11905D20E3}"/>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82B6D0C-12FA-4ABE-B796-F55439CE451D}"/>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BA04B6D4-F82B-A89F-96FE-BEE6E92D4464}"/>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21D090FB-EE5C-517E-9C4C-C9B93DAB9AB1}"/>
              </a:ext>
            </a:extLst>
          </p:cNvPr>
          <p:cNvSpPr>
            <a:spLocks noGrp="1"/>
          </p:cNvSpPr>
          <p:nvPr>
            <p:ph type="title"/>
          </p:nvPr>
        </p:nvSpPr>
        <p:spPr>
          <a:xfrm>
            <a:off x="311258" y="210142"/>
            <a:ext cx="10515600" cy="1325563"/>
          </a:xfrm>
        </p:spPr>
        <p:txBody>
          <a:bodyPr anchor="ctr">
            <a:normAutofit/>
          </a:bodyPr>
          <a:lstStyle/>
          <a:p>
            <a:r>
              <a:rPr lang="en-US"/>
              <a:t>Proposed Route Adjustments </a:t>
            </a:r>
          </a:p>
        </p:txBody>
      </p:sp>
      <p:graphicFrame>
        <p:nvGraphicFramePr>
          <p:cNvPr id="14" name="Table 13">
            <a:extLst>
              <a:ext uri="{FF2B5EF4-FFF2-40B4-BE49-F238E27FC236}">
                <a16:creationId xmlns:a16="http://schemas.microsoft.com/office/drawing/2014/main" id="{24B45DB3-3E51-8A7D-31D5-531FC5162EE1}"/>
              </a:ext>
            </a:extLst>
          </p:cNvPr>
          <p:cNvGraphicFramePr>
            <a:graphicFrameLocks noGrp="1"/>
          </p:cNvGraphicFramePr>
          <p:nvPr>
            <p:extLst>
              <p:ext uri="{D42A27DB-BD31-4B8C-83A1-F6EECF244321}">
                <p14:modId xmlns:p14="http://schemas.microsoft.com/office/powerpoint/2010/main" val="4216952628"/>
              </p:ext>
            </p:extLst>
          </p:nvPr>
        </p:nvGraphicFramePr>
        <p:xfrm>
          <a:off x="447745" y="1468023"/>
          <a:ext cx="5367839" cy="3004552"/>
        </p:xfrm>
        <a:graphic>
          <a:graphicData uri="http://schemas.openxmlformats.org/drawingml/2006/table">
            <a:tbl>
              <a:tblPr firstRow="1" bandRow="1">
                <a:tableStyleId>{5C22544A-7EE6-4342-B048-85BDC9FD1C3A}</a:tableStyleId>
              </a:tblPr>
              <a:tblGrid>
                <a:gridCol w="905567">
                  <a:extLst>
                    <a:ext uri="{9D8B030D-6E8A-4147-A177-3AD203B41FA5}">
                      <a16:colId xmlns:a16="http://schemas.microsoft.com/office/drawing/2014/main" val="3065812770"/>
                    </a:ext>
                  </a:extLst>
                </a:gridCol>
                <a:gridCol w="969264">
                  <a:extLst>
                    <a:ext uri="{9D8B030D-6E8A-4147-A177-3AD203B41FA5}">
                      <a16:colId xmlns:a16="http://schemas.microsoft.com/office/drawing/2014/main" val="1351207427"/>
                    </a:ext>
                  </a:extLst>
                </a:gridCol>
                <a:gridCol w="3493008">
                  <a:extLst>
                    <a:ext uri="{9D8B030D-6E8A-4147-A177-3AD203B41FA5}">
                      <a16:colId xmlns:a16="http://schemas.microsoft.com/office/drawing/2014/main" val="1310888929"/>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9</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West 10th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dirty="0">
                          <a:solidFill>
                            <a:schemeClr val="tx1"/>
                          </a:solidFill>
                          <a:latin typeface="Tahoma"/>
                          <a:ea typeface="Tahoma"/>
                          <a:cs typeface="Tahoma"/>
                        </a:rPr>
                        <a:t>Adjustment to serve "Z" stops in </a:t>
                      </a:r>
                      <a:r>
                        <a:rPr lang="en-US" sz="1800" b="0" i="0" u="none" strike="noStrike" noProof="0">
                          <a:solidFill>
                            <a:schemeClr val="tx1"/>
                          </a:solidFill>
                          <a:latin typeface="Tahoma"/>
                          <a:ea typeface="Tahoma"/>
                          <a:cs typeface="Tahoma"/>
                        </a:rPr>
                        <a:t>downtown Denver and relocation </a:t>
                      </a:r>
                      <a:r>
                        <a:rPr lang="en-US" sz="1800" b="0" i="0" u="none" strike="noStrike" noProof="0" dirty="0">
                          <a:solidFill>
                            <a:schemeClr val="tx1"/>
                          </a:solidFill>
                          <a:latin typeface="Tahoma"/>
                          <a:ea typeface="Tahoma"/>
                          <a:cs typeface="Tahoma"/>
                        </a:rPr>
                        <a:t>to Gate 8 at Union Station</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a:ea typeface="Tahoma"/>
                          <a:cs typeface="Tahoma"/>
                        </a:rPr>
                        <a:t>10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East 12th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Reroute service to Decatur•Federal Station as western terminal via Auraria Pkwy., West Colfax Ave., and Federal Blvd.</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bl>
          </a:graphicData>
        </a:graphic>
      </p:graphicFrame>
      <p:pic>
        <p:nvPicPr>
          <p:cNvPr id="4" name="Graphic 3">
            <a:extLst>
              <a:ext uri="{FF2B5EF4-FFF2-40B4-BE49-F238E27FC236}">
                <a16:creationId xmlns:a16="http://schemas.microsoft.com/office/drawing/2014/main" id="{B58143BB-3BF8-D56A-3C1E-66C0F493402C}"/>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0BB817C3-4C9E-04C6-5E09-D21113DFBC67}"/>
              </a:ext>
              <a:ext uri="{C183D7F6-B498-43B3-948B-1728B52AA6E4}">
                <adec:decorative xmlns:adec="http://schemas.microsoft.com/office/drawing/2017/decorative" val="1"/>
              </a:ext>
            </a:extLst>
          </p:cNvPr>
          <p:cNvGrpSpPr/>
          <p:nvPr/>
        </p:nvGrpSpPr>
        <p:grpSpPr>
          <a:xfrm>
            <a:off x="8135046" y="5698650"/>
            <a:ext cx="3822217" cy="870828"/>
            <a:chOff x="8078236" y="5717331"/>
            <a:chExt cx="3822217" cy="870828"/>
          </a:xfrm>
        </p:grpSpPr>
        <p:sp>
          <p:nvSpPr>
            <p:cNvPr id="10" name="Slide Number Placeholder 4">
              <a:extLst>
                <a:ext uri="{FF2B5EF4-FFF2-40B4-BE49-F238E27FC236}">
                  <a16:creationId xmlns:a16="http://schemas.microsoft.com/office/drawing/2014/main" id="{D84DFA03-F757-BD09-0E16-7A1EE1D00E5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2D6B3BE5-44DD-697B-DFF3-37352E88AC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2" name="Picture 11">
            <a:extLst>
              <a:ext uri="{FF2B5EF4-FFF2-40B4-BE49-F238E27FC236}">
                <a16:creationId xmlns:a16="http://schemas.microsoft.com/office/drawing/2014/main" id="{91190125-BAAD-7A97-FC35-A91B05F411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72428" y="1197864"/>
            <a:ext cx="5719572" cy="3813048"/>
          </a:xfrm>
          <a:prstGeom prst="rect">
            <a:avLst/>
          </a:prstGeom>
        </p:spPr>
      </p:pic>
    </p:spTree>
    <p:extLst>
      <p:ext uri="{BB962C8B-B14F-4D97-AF65-F5344CB8AC3E}">
        <p14:creationId xmlns:p14="http://schemas.microsoft.com/office/powerpoint/2010/main" val="195967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1E43-2FA5-10E2-4A09-2E85B759F53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0C90935-56AC-5E6D-CDAE-419BB47EE77D}"/>
              </a:ext>
              <a:ext uri="{C183D7F6-B498-43B3-948B-1728B52AA6E4}">
                <adec:decorative xmlns:adec="http://schemas.microsoft.com/office/drawing/2017/decorative" val="1"/>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8574D0E2-6A19-85F0-556F-1AC9B33C684B}"/>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07688C3-9FD2-5BA6-9D0D-81A0B5E94CFB}"/>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73DF0356-EBF6-5D3C-1797-EFF6887A581D}"/>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F99CBF53-8C69-F65F-0098-2B20510995B2}"/>
              </a:ext>
            </a:extLst>
          </p:cNvPr>
          <p:cNvSpPr>
            <a:spLocks noGrp="1"/>
          </p:cNvSpPr>
          <p:nvPr>
            <p:ph type="title"/>
          </p:nvPr>
        </p:nvSpPr>
        <p:spPr>
          <a:xfrm>
            <a:off x="311258" y="210142"/>
            <a:ext cx="10515600" cy="1325563"/>
          </a:xfrm>
        </p:spPr>
        <p:txBody>
          <a:bodyPr anchor="ctr">
            <a:normAutofit/>
          </a:bodyPr>
          <a:lstStyle/>
          <a:p>
            <a:r>
              <a:rPr lang="en-US"/>
              <a:t>Proposed Colfax Route Adjustments </a:t>
            </a:r>
          </a:p>
        </p:txBody>
      </p:sp>
      <p:pic>
        <p:nvPicPr>
          <p:cNvPr id="4" name="Graphic 3">
            <a:extLst>
              <a:ext uri="{FF2B5EF4-FFF2-40B4-BE49-F238E27FC236}">
                <a16:creationId xmlns:a16="http://schemas.microsoft.com/office/drawing/2014/main" id="{73B6CA0A-FE4E-EF5E-915F-69CD26F187C9}"/>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5270898"/>
            <a:ext cx="851421" cy="851421"/>
          </a:xfrm>
          <a:prstGeom prst="rect">
            <a:avLst/>
          </a:prstGeom>
        </p:spPr>
      </p:pic>
      <p:grpSp>
        <p:nvGrpSpPr>
          <p:cNvPr id="9" name="Group 8">
            <a:extLst>
              <a:ext uri="{FF2B5EF4-FFF2-40B4-BE49-F238E27FC236}">
                <a16:creationId xmlns:a16="http://schemas.microsoft.com/office/drawing/2014/main" id="{6CC861D7-ABA0-072F-F03C-C879F83D98A4}"/>
              </a:ext>
              <a:ext uri="{C183D7F6-B498-43B3-948B-1728B52AA6E4}">
                <adec:decorative xmlns:adec="http://schemas.microsoft.com/office/drawing/2017/decorative" val="1"/>
              </a:ext>
            </a:extLst>
          </p:cNvPr>
          <p:cNvGrpSpPr/>
          <p:nvPr/>
        </p:nvGrpSpPr>
        <p:grpSpPr>
          <a:xfrm>
            <a:off x="8135046" y="5698650"/>
            <a:ext cx="3822217" cy="870828"/>
            <a:chOff x="8078236" y="5717331"/>
            <a:chExt cx="3822217" cy="870828"/>
          </a:xfrm>
        </p:grpSpPr>
        <p:sp>
          <p:nvSpPr>
            <p:cNvPr id="10" name="Slide Number Placeholder 4">
              <a:extLst>
                <a:ext uri="{FF2B5EF4-FFF2-40B4-BE49-F238E27FC236}">
                  <a16:creationId xmlns:a16="http://schemas.microsoft.com/office/drawing/2014/main" id="{45C3D8CE-4491-492A-AE56-7E624B4AFDE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18</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EDB03D43-AC61-44EF-AAE4-872EEB3E6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14" name="Table 13">
            <a:extLst>
              <a:ext uri="{FF2B5EF4-FFF2-40B4-BE49-F238E27FC236}">
                <a16:creationId xmlns:a16="http://schemas.microsoft.com/office/drawing/2014/main" id="{A43E6B5F-C352-4BA3-58F7-D0EF432373F8}"/>
              </a:ext>
            </a:extLst>
          </p:cNvPr>
          <p:cNvGraphicFramePr>
            <a:graphicFrameLocks noGrp="1"/>
          </p:cNvGraphicFramePr>
          <p:nvPr>
            <p:extLst>
              <p:ext uri="{D42A27DB-BD31-4B8C-83A1-F6EECF244321}">
                <p14:modId xmlns:p14="http://schemas.microsoft.com/office/powerpoint/2010/main" val="916278516"/>
              </p:ext>
            </p:extLst>
          </p:nvPr>
        </p:nvGraphicFramePr>
        <p:xfrm>
          <a:off x="447744" y="1468023"/>
          <a:ext cx="6128547" cy="3004552"/>
        </p:xfrm>
        <a:graphic>
          <a:graphicData uri="http://schemas.openxmlformats.org/drawingml/2006/table">
            <a:tbl>
              <a:tblPr firstRow="1" bandRow="1">
                <a:tableStyleId>{5C22544A-7EE6-4342-B048-85BDC9FD1C3A}</a:tableStyleId>
              </a:tblPr>
              <a:tblGrid>
                <a:gridCol w="910001">
                  <a:extLst>
                    <a:ext uri="{9D8B030D-6E8A-4147-A177-3AD203B41FA5}">
                      <a16:colId xmlns:a16="http://schemas.microsoft.com/office/drawing/2014/main" val="3065812770"/>
                    </a:ext>
                  </a:extLst>
                </a:gridCol>
                <a:gridCol w="1006764">
                  <a:extLst>
                    <a:ext uri="{9D8B030D-6E8A-4147-A177-3AD203B41FA5}">
                      <a16:colId xmlns:a16="http://schemas.microsoft.com/office/drawing/2014/main" val="1351207427"/>
                    </a:ext>
                  </a:extLst>
                </a:gridCol>
                <a:gridCol w="4211782">
                  <a:extLst>
                    <a:ext uri="{9D8B030D-6E8A-4147-A177-3AD203B41FA5}">
                      <a16:colId xmlns:a16="http://schemas.microsoft.com/office/drawing/2014/main" val="1310888929"/>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lvl="0" algn="ctr">
                        <a:buNone/>
                      </a:pPr>
                      <a:r>
                        <a:rPr lang="en-US" sz="1800">
                          <a:solidFill>
                            <a:schemeClr val="tx1"/>
                          </a:solidFill>
                          <a:latin typeface="Tahoma"/>
                          <a:ea typeface="Tahoma"/>
                          <a:cs typeface="Tahoma"/>
                        </a:rPr>
                        <a:t>15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a:solidFill>
                            <a:schemeClr val="tx1"/>
                          </a:solidFill>
                          <a:latin typeface="Tahoma"/>
                          <a:ea typeface="Tahoma"/>
                          <a:cs typeface="Tahoma"/>
                        </a:rPr>
                        <a:t>East Colfax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rPr>
                        <a:t>Implement dedicated lane operations along Colfax Ave. between Broadway and Colorado Blvd.</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lvl="0" algn="ctr">
                        <a:buNone/>
                      </a:pPr>
                      <a:r>
                        <a:rPr lang="en-US" sz="1800">
                          <a:solidFill>
                            <a:schemeClr val="tx1"/>
                          </a:solidFill>
                          <a:latin typeface="Tahoma"/>
                          <a:ea typeface="Tahoma"/>
                          <a:cs typeface="Tahoma"/>
                        </a:rPr>
                        <a:t>15L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East Colfax Limited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rPr>
                        <a:t>Reroute service to Union Station while implementing dedicated lane operations along Colfax Ave. between Broadway and Colorado Blvd. Western segment of route that serves Decatur Federal will be discontinued.</a:t>
                      </a:r>
                      <a:endParaRPr lang="en-US"/>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bl>
          </a:graphicData>
        </a:graphic>
      </p:graphicFrame>
      <p:pic>
        <p:nvPicPr>
          <p:cNvPr id="1028" name="Picture 4">
            <a:extLst>
              <a:ext uri="{FF2B5EF4-FFF2-40B4-BE49-F238E27FC236}">
                <a16:creationId xmlns:a16="http://schemas.microsoft.com/office/drawing/2014/main" id="{3F0482F0-29A7-172A-E0FF-4CD55679E2F1}"/>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977"/>
          <a:stretch>
            <a:fillRect/>
          </a:stretch>
        </p:blipFill>
        <p:spPr bwMode="auto">
          <a:xfrm>
            <a:off x="6865013" y="1359284"/>
            <a:ext cx="5326987" cy="359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6530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02B9D-2CC9-5393-BD6B-722A851A064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6CD2370-4B1B-3ED7-7715-3147CFACA732}"/>
              </a:ext>
              <a:ext uri="{C183D7F6-B498-43B3-948B-1728B52AA6E4}">
                <adec:decorative xmlns:adec="http://schemas.microsoft.com/office/drawing/2017/decorative" val="1"/>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CBC7FEBF-D7E7-DE84-63EB-8FD131B46807}"/>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387A4F1-26FF-F259-9C70-BAF1E18379DA}"/>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6072B82B-4D04-CA43-BC0A-E5356F930BEA}"/>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100476A9-589B-BD93-22C1-7E7329E08F03}"/>
              </a:ext>
            </a:extLst>
          </p:cNvPr>
          <p:cNvSpPr>
            <a:spLocks noGrp="1"/>
          </p:cNvSpPr>
          <p:nvPr>
            <p:ph type="title"/>
          </p:nvPr>
        </p:nvSpPr>
        <p:spPr>
          <a:xfrm>
            <a:off x="311258" y="210142"/>
            <a:ext cx="10515600" cy="1325563"/>
          </a:xfrm>
        </p:spPr>
        <p:txBody>
          <a:bodyPr anchor="ctr">
            <a:normAutofit/>
          </a:bodyPr>
          <a:lstStyle/>
          <a:p>
            <a:r>
              <a:rPr lang="en-US"/>
              <a:t>Proposed Bus Route Adjustments  </a:t>
            </a:r>
          </a:p>
        </p:txBody>
      </p:sp>
      <p:pic>
        <p:nvPicPr>
          <p:cNvPr id="4" name="Graphic 3" descr="Route (Two Pins With A Path) with solid fill">
            <a:extLst>
              <a:ext uri="{FF2B5EF4-FFF2-40B4-BE49-F238E27FC236}">
                <a16:creationId xmlns:a16="http://schemas.microsoft.com/office/drawing/2014/main" id="{5BF9115C-BE12-7478-73EA-C267E4D7DD1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270898"/>
            <a:ext cx="851421" cy="851421"/>
          </a:xfrm>
          <a:prstGeom prst="rect">
            <a:avLst/>
          </a:prstGeom>
        </p:spPr>
      </p:pic>
      <p:grpSp>
        <p:nvGrpSpPr>
          <p:cNvPr id="9" name="Group 8" descr="RTD logo">
            <a:extLst>
              <a:ext uri="{FF2B5EF4-FFF2-40B4-BE49-F238E27FC236}">
                <a16:creationId xmlns:a16="http://schemas.microsoft.com/office/drawing/2014/main" id="{76EE795F-9C1A-47FC-C7AB-96DC6A511759}"/>
              </a:ext>
            </a:extLst>
          </p:cNvPr>
          <p:cNvGrpSpPr/>
          <p:nvPr/>
        </p:nvGrpSpPr>
        <p:grpSpPr>
          <a:xfrm>
            <a:off x="8135046" y="5698650"/>
            <a:ext cx="3822217" cy="870828"/>
            <a:chOff x="8078236" y="5717331"/>
            <a:chExt cx="3822217" cy="870828"/>
          </a:xfrm>
        </p:grpSpPr>
        <p:sp>
          <p:nvSpPr>
            <p:cNvPr id="10" name="Slide Number Placeholder 4">
              <a:extLst>
                <a:ext uri="{FF2B5EF4-FFF2-40B4-BE49-F238E27FC236}">
                  <a16:creationId xmlns:a16="http://schemas.microsoft.com/office/drawing/2014/main" id="{50A7E3F5-1EF2-CCDA-E6FB-1E4E683B6D2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19</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ABF49572-DFA3-41EF-518B-995FC7B783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14" name="Table 13">
            <a:extLst>
              <a:ext uri="{FF2B5EF4-FFF2-40B4-BE49-F238E27FC236}">
                <a16:creationId xmlns:a16="http://schemas.microsoft.com/office/drawing/2014/main" id="{DD57F7EC-A2B0-23ED-FCF3-4701584B9644}"/>
              </a:ext>
            </a:extLst>
          </p:cNvPr>
          <p:cNvGraphicFramePr>
            <a:graphicFrameLocks noGrp="1"/>
          </p:cNvGraphicFramePr>
          <p:nvPr>
            <p:extLst>
              <p:ext uri="{D42A27DB-BD31-4B8C-83A1-F6EECF244321}">
                <p14:modId xmlns:p14="http://schemas.microsoft.com/office/powerpoint/2010/main" val="1497082018"/>
              </p:ext>
            </p:extLst>
          </p:nvPr>
        </p:nvGraphicFramePr>
        <p:xfrm>
          <a:off x="447745" y="1468023"/>
          <a:ext cx="11473912" cy="2900144"/>
        </p:xfrm>
        <a:graphic>
          <a:graphicData uri="http://schemas.openxmlformats.org/drawingml/2006/table">
            <a:tbl>
              <a:tblPr firstRow="1" bandRow="1">
                <a:tableStyleId>{5C22544A-7EE6-4342-B048-85BDC9FD1C3A}</a:tableStyleId>
              </a:tblPr>
              <a:tblGrid>
                <a:gridCol w="1143736">
                  <a:extLst>
                    <a:ext uri="{9D8B030D-6E8A-4147-A177-3AD203B41FA5}">
                      <a16:colId xmlns:a16="http://schemas.microsoft.com/office/drawing/2014/main" val="3065812770"/>
                    </a:ext>
                  </a:extLst>
                </a:gridCol>
                <a:gridCol w="2142319">
                  <a:extLst>
                    <a:ext uri="{9D8B030D-6E8A-4147-A177-3AD203B41FA5}">
                      <a16:colId xmlns:a16="http://schemas.microsoft.com/office/drawing/2014/main" val="1351207427"/>
                    </a:ext>
                  </a:extLst>
                </a:gridCol>
                <a:gridCol w="8187857">
                  <a:extLst>
                    <a:ext uri="{9D8B030D-6E8A-4147-A177-3AD203B41FA5}">
                      <a16:colId xmlns:a16="http://schemas.microsoft.com/office/drawing/2014/main" val="1310888929"/>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20</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20th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solidFill>
                            <a:schemeClr val="tx1"/>
                          </a:solidFill>
                          <a:latin typeface="Tahoma"/>
                          <a:ea typeface="Tahoma"/>
                          <a:cs typeface="Tahoma"/>
                        </a:rPr>
                        <a:t>Split the existing Route 20 into Route 20 and Route 23, with Route 20 serving the eastern portion of the route, terminating at </a:t>
                      </a:r>
                      <a:r>
                        <a:rPr lang="en-US" sz="1800" b="0" i="0" u="none" strike="noStrike" noProof="0" err="1">
                          <a:solidFill>
                            <a:schemeClr val="tx1"/>
                          </a:solidFill>
                          <a:latin typeface="Tahoma"/>
                          <a:ea typeface="Tahoma"/>
                          <a:cs typeface="Tahoma"/>
                        </a:rPr>
                        <a:t>Decatur•Federal</a:t>
                      </a:r>
                      <a:r>
                        <a:rPr lang="en-US" sz="1800" b="0" i="0" u="none" strike="noStrike" noProof="0">
                          <a:solidFill>
                            <a:schemeClr val="tx1"/>
                          </a:solidFill>
                          <a:latin typeface="Tahoma"/>
                          <a:ea typeface="Tahoma"/>
                          <a:cs typeface="Tahoma"/>
                        </a:rPr>
                        <a:t> Station.</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3021086"/>
                  </a:ext>
                </a:extLst>
              </a:tr>
              <a:tr h="0">
                <a:tc>
                  <a:txBody>
                    <a:bodyPr/>
                    <a:lstStyle/>
                    <a:p>
                      <a:pPr lvl="0" algn="ctr">
                        <a:buNone/>
                      </a:pPr>
                      <a:r>
                        <a:rPr lang="en-US" sz="1800">
                          <a:solidFill>
                            <a:schemeClr val="tx1"/>
                          </a:solidFill>
                          <a:latin typeface="Tahoma"/>
                          <a:ea typeface="Tahoma"/>
                          <a:cs typeface="Tahoma"/>
                        </a:rPr>
                        <a:t>23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West 20th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Split the existing Route 20 into Route 20 and Route 23, with Route 23 serving the western portion of Route 20 along 20th Ave., terminating at Union Station.</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493036"/>
                  </a:ext>
                </a:extLst>
              </a:tr>
              <a:tr h="0">
                <a:tc>
                  <a:txBody>
                    <a:bodyPr/>
                    <a:lstStyle/>
                    <a:p>
                      <a:pPr algn="ctr"/>
                      <a:r>
                        <a:rPr lang="en-US" sz="1800">
                          <a:solidFill>
                            <a:schemeClr val="tx1"/>
                          </a:solidFill>
                          <a:latin typeface="Tahoma"/>
                          <a:ea typeface="Tahoma"/>
                          <a:cs typeface="Tahoma"/>
                        </a:rPr>
                        <a:t>32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West 32nd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Relocate western terminal from Olde Town Arvada Station to Clear Creek Crossing Transfer Center in Wheat Ridge via 32nd Avenue.</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0238828"/>
                  </a:ext>
                </a:extLst>
              </a:tr>
              <a:tr h="0">
                <a:tc>
                  <a:txBody>
                    <a:bodyPr/>
                    <a:lstStyle/>
                    <a:p>
                      <a:pPr algn="ctr"/>
                      <a:r>
                        <a:rPr lang="en-US" sz="1800">
                          <a:solidFill>
                            <a:schemeClr val="tx1"/>
                          </a:solidFill>
                          <a:latin typeface="Tahoma"/>
                          <a:ea typeface="Tahoma"/>
                          <a:cs typeface="Tahoma"/>
                        </a:rPr>
                        <a:t>52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West 52nd Avenue / South Bannock</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Reroute to serve to Ralston Rd./64th Ave.</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7305475"/>
                  </a:ext>
                </a:extLst>
              </a:tr>
            </a:tbl>
          </a:graphicData>
        </a:graphic>
      </p:graphicFrame>
    </p:spTree>
    <p:extLst>
      <p:ext uri="{BB962C8B-B14F-4D97-AF65-F5344CB8AC3E}">
        <p14:creationId xmlns:p14="http://schemas.microsoft.com/office/powerpoint/2010/main" val="154218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nchor="ctr">
            <a:normAutofit/>
          </a:bodyPr>
          <a:lstStyle/>
          <a:p>
            <a:r>
              <a:rPr lang="en-US"/>
              <a:t>Overview</a:t>
            </a:r>
          </a:p>
        </p:txBody>
      </p:sp>
      <p:graphicFrame>
        <p:nvGraphicFramePr>
          <p:cNvPr id="15" name="Table 12">
            <a:extLst>
              <a:ext uri="{FF2B5EF4-FFF2-40B4-BE49-F238E27FC236}">
                <a16:creationId xmlns:a16="http://schemas.microsoft.com/office/drawing/2014/main" id="{2B3BF34E-4467-F948-BB28-9013EDBE8120}"/>
              </a:ext>
            </a:extLst>
          </p:cNvPr>
          <p:cNvGraphicFramePr>
            <a:graphicFrameLocks noGrp="1"/>
          </p:cNvGraphicFramePr>
          <p:nvPr>
            <p:extLst>
              <p:ext uri="{D42A27DB-BD31-4B8C-83A1-F6EECF244321}">
                <p14:modId xmlns:p14="http://schemas.microsoft.com/office/powerpoint/2010/main" val="357531514"/>
              </p:ext>
            </p:extLst>
          </p:nvPr>
        </p:nvGraphicFramePr>
        <p:xfrm>
          <a:off x="482600" y="3617508"/>
          <a:ext cx="11061704" cy="701040"/>
        </p:xfrm>
        <a:graphic>
          <a:graphicData uri="http://schemas.openxmlformats.org/drawingml/2006/table">
            <a:tbl>
              <a:tblPr firstRow="1" bandRow="1">
                <a:tableStyleId>{5C22544A-7EE6-4342-B048-85BDC9FD1C3A}</a:tableStyleId>
              </a:tblPr>
              <a:tblGrid>
                <a:gridCol w="2765426">
                  <a:extLst>
                    <a:ext uri="{9D8B030D-6E8A-4147-A177-3AD203B41FA5}">
                      <a16:colId xmlns:a16="http://schemas.microsoft.com/office/drawing/2014/main" val="360962184"/>
                    </a:ext>
                  </a:extLst>
                </a:gridCol>
                <a:gridCol w="2765426">
                  <a:extLst>
                    <a:ext uri="{9D8B030D-6E8A-4147-A177-3AD203B41FA5}">
                      <a16:colId xmlns:a16="http://schemas.microsoft.com/office/drawing/2014/main" val="3036085343"/>
                    </a:ext>
                  </a:extLst>
                </a:gridCol>
                <a:gridCol w="2765426">
                  <a:extLst>
                    <a:ext uri="{9D8B030D-6E8A-4147-A177-3AD203B41FA5}">
                      <a16:colId xmlns:a16="http://schemas.microsoft.com/office/drawing/2014/main" val="1717010929"/>
                    </a:ext>
                  </a:extLst>
                </a:gridCol>
                <a:gridCol w="2765426">
                  <a:extLst>
                    <a:ext uri="{9D8B030D-6E8A-4147-A177-3AD203B41FA5}">
                      <a16:colId xmlns:a16="http://schemas.microsoft.com/office/drawing/2014/main" val="94360248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t>What are</a:t>
                      </a:r>
                      <a:b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br>
                      <a:r>
                        <a:rPr lang="en-US" sz="2000">
                          <a:solidFill>
                            <a:srgbClr val="009483"/>
                          </a:solidFill>
                          <a:latin typeface="Tahoma" panose="020B0604030504040204" pitchFamily="34" charset="0"/>
                          <a:ea typeface="Tahoma" panose="020B0604030504040204" pitchFamily="34" charset="0"/>
                          <a:cs typeface="Tahoma" panose="020B0604030504040204" pitchFamily="34" charset="0"/>
                        </a:rPr>
                        <a:t>Service Changes?</a:t>
                      </a:r>
                    </a:p>
                  </a:txBody>
                  <a:tcPr anchor="ctr">
                    <a:noFill/>
                  </a:tcPr>
                </a:tc>
                <a:tc>
                  <a:txBody>
                    <a:bodyPr/>
                    <a:lstStyle/>
                    <a:p>
                      <a:pPr algn="ctr">
                        <a:lnSpc>
                          <a:spcPct val="100000"/>
                        </a:lnSpc>
                      </a:pPr>
                      <a: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t>Proposed</a:t>
                      </a:r>
                      <a:b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br>
                      <a: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t>Changes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t>Feedback</a:t>
                      </a:r>
                      <a:b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br>
                      <a:r>
                        <a:rPr lang="en-US" sz="2000">
                          <a:solidFill>
                            <a:srgbClr val="002F87"/>
                          </a:solidFill>
                          <a:latin typeface="Tahoma" panose="020B0604030504040204" pitchFamily="34" charset="0"/>
                          <a:ea typeface="Tahoma" panose="020B0604030504040204" pitchFamily="34" charset="0"/>
                          <a:cs typeface="Tahoma" panose="020B0604030504040204" pitchFamily="34" charset="0"/>
                        </a:rPr>
                        <a:t>and Input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Tahoma" panose="020B0604030504040204" pitchFamily="34" charset="0"/>
                          <a:ea typeface="Tahoma" panose="020B0604030504040204" pitchFamily="34" charset="0"/>
                          <a:cs typeface="Tahoma" panose="020B0604030504040204" pitchFamily="34" charset="0"/>
                        </a:rPr>
                        <a:t>Timeline </a:t>
                      </a:r>
                      <a:br>
                        <a:rPr lang="en-US" sz="2000">
                          <a:solidFill>
                            <a:schemeClr val="accent4"/>
                          </a:solidFill>
                          <a:latin typeface="Tahoma" panose="020B0604030504040204" pitchFamily="34" charset="0"/>
                          <a:ea typeface="Tahoma" panose="020B0604030504040204" pitchFamily="34" charset="0"/>
                          <a:cs typeface="Tahoma" panose="020B0604030504040204" pitchFamily="34" charset="0"/>
                        </a:rPr>
                      </a:br>
                      <a:r>
                        <a:rPr lang="en-US" sz="2000">
                          <a:solidFill>
                            <a:schemeClr val="accent4"/>
                          </a:solidFill>
                          <a:latin typeface="Tahoma" panose="020B0604030504040204" pitchFamily="34" charset="0"/>
                          <a:ea typeface="Tahoma" panose="020B0604030504040204" pitchFamily="34" charset="0"/>
                          <a:cs typeface="Tahoma" panose="020B0604030504040204" pitchFamily="34" charset="0"/>
                        </a:rPr>
                        <a:t>and Next Steps</a:t>
                      </a:r>
                    </a:p>
                  </a:txBody>
                  <a:tcPr anchor="ctr">
                    <a:noFill/>
                  </a:tcPr>
                </a:tc>
                <a:extLst>
                  <a:ext uri="{0D108BD9-81ED-4DB2-BD59-A6C34878D82A}">
                    <a16:rowId xmlns:a16="http://schemas.microsoft.com/office/drawing/2014/main" val="1998758328"/>
                  </a:ext>
                </a:extLst>
              </a:tr>
            </a:tbl>
          </a:graphicData>
        </a:graphic>
      </p:graphicFrame>
      <p:sp>
        <p:nvSpPr>
          <p:cNvPr id="29" name="Oval 28">
            <a:extLst>
              <a:ext uri="{FF2B5EF4-FFF2-40B4-BE49-F238E27FC236}">
                <a16:creationId xmlns:a16="http://schemas.microsoft.com/office/drawing/2014/main" id="{5C25EFA4-B283-7A06-B089-20FA2604E3BF}"/>
              </a:ext>
              <a:ext uri="{C183D7F6-B498-43B3-948B-1728B52AA6E4}">
                <adec:decorative xmlns:adec="http://schemas.microsoft.com/office/drawing/2017/decorative" val="1"/>
              </a:ext>
            </a:extLst>
          </p:cNvPr>
          <p:cNvSpPr/>
          <p:nvPr/>
        </p:nvSpPr>
        <p:spPr>
          <a:xfrm>
            <a:off x="1381183" y="2434944"/>
            <a:ext cx="1050339" cy="1050339"/>
          </a:xfrm>
          <a:prstGeom prst="ellipse">
            <a:avLst/>
          </a:prstGeom>
          <a:solidFill>
            <a:srgbClr val="00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sp>
        <p:nvSpPr>
          <p:cNvPr id="13" name="Oval 12">
            <a:extLst>
              <a:ext uri="{FF2B5EF4-FFF2-40B4-BE49-F238E27FC236}">
                <a16:creationId xmlns:a16="http://schemas.microsoft.com/office/drawing/2014/main" id="{9B6EA193-727B-464B-AA09-8C11206C08C9}"/>
              </a:ext>
              <a:ext uri="{C183D7F6-B498-43B3-948B-1728B52AA6E4}">
                <adec:decorative xmlns:adec="http://schemas.microsoft.com/office/drawing/2017/decorative" val="1"/>
              </a:ext>
            </a:extLst>
          </p:cNvPr>
          <p:cNvSpPr/>
          <p:nvPr/>
        </p:nvSpPr>
        <p:spPr>
          <a:xfrm>
            <a:off x="4138005" y="2434944"/>
            <a:ext cx="1050339" cy="10503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pic>
        <p:nvPicPr>
          <p:cNvPr id="40" name="Graphic 39">
            <a:extLst>
              <a:ext uri="{FF2B5EF4-FFF2-40B4-BE49-F238E27FC236}">
                <a16:creationId xmlns:a16="http://schemas.microsoft.com/office/drawing/2014/main" id="{D17C9E3F-3829-D544-7741-188F9AEBEC0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1027" y="2570794"/>
            <a:ext cx="774318" cy="774318"/>
          </a:xfrm>
          <a:prstGeom prst="rect">
            <a:avLst/>
          </a:prstGeom>
        </p:spPr>
      </p:pic>
      <p:sp>
        <p:nvSpPr>
          <p:cNvPr id="14" name="Oval 13">
            <a:extLst>
              <a:ext uri="{FF2B5EF4-FFF2-40B4-BE49-F238E27FC236}">
                <a16:creationId xmlns:a16="http://schemas.microsoft.com/office/drawing/2014/main" id="{EE246D6E-CFEA-ACEA-3662-0387892E0504}"/>
              </a:ext>
              <a:ext uri="{C183D7F6-B498-43B3-948B-1728B52AA6E4}">
                <adec:decorative xmlns:adec="http://schemas.microsoft.com/office/drawing/2017/decorative" val="1"/>
              </a:ext>
            </a:extLst>
          </p:cNvPr>
          <p:cNvSpPr/>
          <p:nvPr/>
        </p:nvSpPr>
        <p:spPr>
          <a:xfrm>
            <a:off x="6869427" y="2434944"/>
            <a:ext cx="1050339" cy="1050339"/>
          </a:xfrm>
          <a:prstGeom prst="ellipse">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E44D5DCC-C72F-F2D2-D108-35797BDFA3D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92751" y="2570794"/>
            <a:ext cx="803689" cy="803689"/>
          </a:xfrm>
          <a:prstGeom prst="rect">
            <a:avLst/>
          </a:prstGeom>
        </p:spPr>
      </p:pic>
      <p:sp>
        <p:nvSpPr>
          <p:cNvPr id="34" name="Oval 33">
            <a:extLst>
              <a:ext uri="{FF2B5EF4-FFF2-40B4-BE49-F238E27FC236}">
                <a16:creationId xmlns:a16="http://schemas.microsoft.com/office/drawing/2014/main" id="{34486D53-05EA-E8C1-76D0-649E066D377C}"/>
              </a:ext>
              <a:ext uri="{C183D7F6-B498-43B3-948B-1728B52AA6E4}">
                <adec:decorative xmlns:adec="http://schemas.microsoft.com/office/drawing/2017/decorative" val="1"/>
              </a:ext>
            </a:extLst>
          </p:cNvPr>
          <p:cNvSpPr/>
          <p:nvPr/>
        </p:nvSpPr>
        <p:spPr>
          <a:xfrm>
            <a:off x="9587026" y="2440607"/>
            <a:ext cx="1050339" cy="10503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F87"/>
              </a:solidFill>
            </a:endParaRPr>
          </a:p>
        </p:txBody>
      </p:sp>
      <p:pic>
        <p:nvPicPr>
          <p:cNvPr id="36" name="Graphic 35">
            <a:extLst>
              <a:ext uri="{FF2B5EF4-FFF2-40B4-BE49-F238E27FC236}">
                <a16:creationId xmlns:a16="http://schemas.microsoft.com/office/drawing/2014/main" id="{7CC70F3B-78D0-36B7-E705-D81D7484D95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02143" y="2550061"/>
            <a:ext cx="820104" cy="820104"/>
          </a:xfrm>
          <a:prstGeom prst="rect">
            <a:avLst/>
          </a:prstGeom>
        </p:spPr>
      </p:pic>
      <p:grpSp>
        <p:nvGrpSpPr>
          <p:cNvPr id="6" name="Group 5">
            <a:extLst>
              <a:ext uri="{FF2B5EF4-FFF2-40B4-BE49-F238E27FC236}">
                <a16:creationId xmlns:a16="http://schemas.microsoft.com/office/drawing/2014/main" id="{C64A5AFB-E68A-AC0D-8218-C13A514FDDF9}"/>
              </a:ext>
              <a:ext uri="{C183D7F6-B498-43B3-948B-1728B52AA6E4}">
                <adec:decorative xmlns:adec="http://schemas.microsoft.com/office/drawing/2017/decorative" val="1"/>
              </a:ext>
            </a:extLst>
          </p:cNvPr>
          <p:cNvGrpSpPr/>
          <p:nvPr/>
        </p:nvGrpSpPr>
        <p:grpSpPr>
          <a:xfrm>
            <a:off x="8135046" y="5652350"/>
            <a:ext cx="3822217" cy="870828"/>
            <a:chOff x="8078236" y="5717331"/>
            <a:chExt cx="3822217" cy="870828"/>
          </a:xfrm>
        </p:grpSpPr>
        <p:sp>
          <p:nvSpPr>
            <p:cNvPr id="7" name="Slide Number Placeholder 4">
              <a:extLst>
                <a:ext uri="{FF2B5EF4-FFF2-40B4-BE49-F238E27FC236}">
                  <a16:creationId xmlns:a16="http://schemas.microsoft.com/office/drawing/2014/main" id="{8C736A3E-C965-84D2-9487-31F774B2E2AD}"/>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red background with white text&#10;&#10;Description automatically generated with medium confidence">
              <a:extLst>
                <a:ext uri="{FF2B5EF4-FFF2-40B4-BE49-F238E27FC236}">
                  <a16:creationId xmlns:a16="http://schemas.microsoft.com/office/drawing/2014/main" id="{BD8F2496-63B0-2334-4790-E2D4FB3F4D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Graphic 3" descr="Information outline">
            <a:extLst>
              <a:ext uri="{FF2B5EF4-FFF2-40B4-BE49-F238E27FC236}">
                <a16:creationId xmlns:a16="http://schemas.microsoft.com/office/drawing/2014/main" id="{F6B64C44-B0A8-AEA8-78ED-7DB59951732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449152" y="2515438"/>
            <a:ext cx="914400" cy="914400"/>
          </a:xfrm>
          <a:prstGeom prst="rect">
            <a:avLst/>
          </a:prstGeom>
        </p:spPr>
      </p:pic>
    </p:spTree>
    <p:extLst>
      <p:ext uri="{BB962C8B-B14F-4D97-AF65-F5344CB8AC3E}">
        <p14:creationId xmlns:p14="http://schemas.microsoft.com/office/powerpoint/2010/main" val="3005764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9CD5B-D032-86F9-DCE5-548CCAEFCBE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28524A5-935E-57DE-6250-AD5DCD4C24D8}"/>
              </a:ext>
              <a:ext uri="{C183D7F6-B498-43B3-948B-1728B52AA6E4}">
                <adec:decorative xmlns:adec="http://schemas.microsoft.com/office/drawing/2017/decorative" val="1"/>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1E97781A-8B43-6C7E-9D0D-CF98E93F40C2}"/>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DE5E765-F409-FB80-2C58-209E1C53DDA1}"/>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9FA4FA42-C0E4-0937-65CB-233BF83ED5EF}"/>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BFD31AFE-2121-DC58-E4C8-E52F056A9DAB}"/>
              </a:ext>
            </a:extLst>
          </p:cNvPr>
          <p:cNvSpPr>
            <a:spLocks noGrp="1"/>
          </p:cNvSpPr>
          <p:nvPr>
            <p:ph type="title"/>
          </p:nvPr>
        </p:nvSpPr>
        <p:spPr>
          <a:xfrm>
            <a:off x="311258" y="210142"/>
            <a:ext cx="10515600" cy="1325563"/>
          </a:xfrm>
        </p:spPr>
        <p:txBody>
          <a:bodyPr anchor="ctr">
            <a:normAutofit/>
          </a:bodyPr>
          <a:lstStyle/>
          <a:p>
            <a:r>
              <a:rPr lang="en-US"/>
              <a:t>Proposed Bus Route Adjustments </a:t>
            </a:r>
          </a:p>
        </p:txBody>
      </p:sp>
      <p:pic>
        <p:nvPicPr>
          <p:cNvPr id="4" name="Graphic 3" descr="Route (Two Pins With A Path) with solid fill">
            <a:extLst>
              <a:ext uri="{FF2B5EF4-FFF2-40B4-BE49-F238E27FC236}">
                <a16:creationId xmlns:a16="http://schemas.microsoft.com/office/drawing/2014/main" id="{7543E562-27EB-868C-0675-91D6DA29123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270898"/>
            <a:ext cx="851421" cy="851421"/>
          </a:xfrm>
          <a:prstGeom prst="rect">
            <a:avLst/>
          </a:prstGeom>
        </p:spPr>
      </p:pic>
      <p:grpSp>
        <p:nvGrpSpPr>
          <p:cNvPr id="9" name="Group 8" descr="RTD logo">
            <a:extLst>
              <a:ext uri="{FF2B5EF4-FFF2-40B4-BE49-F238E27FC236}">
                <a16:creationId xmlns:a16="http://schemas.microsoft.com/office/drawing/2014/main" id="{FB6B746A-EF6A-F2B4-F8C3-E9CE1C93672D}"/>
              </a:ext>
            </a:extLst>
          </p:cNvPr>
          <p:cNvGrpSpPr/>
          <p:nvPr/>
        </p:nvGrpSpPr>
        <p:grpSpPr>
          <a:xfrm>
            <a:off x="8135046" y="5698650"/>
            <a:ext cx="3822217" cy="870828"/>
            <a:chOff x="8078236" y="5717331"/>
            <a:chExt cx="3822217" cy="870828"/>
          </a:xfrm>
        </p:grpSpPr>
        <p:sp>
          <p:nvSpPr>
            <p:cNvPr id="10" name="Slide Number Placeholder 4">
              <a:extLst>
                <a:ext uri="{FF2B5EF4-FFF2-40B4-BE49-F238E27FC236}">
                  <a16:creationId xmlns:a16="http://schemas.microsoft.com/office/drawing/2014/main" id="{48B26345-9F4D-4761-6217-475BF99E4C2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B072168F-FCBC-F0E3-FA94-162611A2C9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14" name="Table 13">
            <a:extLst>
              <a:ext uri="{FF2B5EF4-FFF2-40B4-BE49-F238E27FC236}">
                <a16:creationId xmlns:a16="http://schemas.microsoft.com/office/drawing/2014/main" id="{D532F0C9-EEB0-557F-1984-5E9C9F677D0C}"/>
              </a:ext>
            </a:extLst>
          </p:cNvPr>
          <p:cNvGraphicFramePr>
            <a:graphicFrameLocks noGrp="1"/>
          </p:cNvGraphicFramePr>
          <p:nvPr>
            <p:extLst>
              <p:ext uri="{D42A27DB-BD31-4B8C-83A1-F6EECF244321}">
                <p14:modId xmlns:p14="http://schemas.microsoft.com/office/powerpoint/2010/main" val="4116038158"/>
              </p:ext>
            </p:extLst>
          </p:nvPr>
        </p:nvGraphicFramePr>
        <p:xfrm>
          <a:off x="29181" y="1435825"/>
          <a:ext cx="11956851" cy="3360124"/>
        </p:xfrm>
        <a:graphic>
          <a:graphicData uri="http://schemas.openxmlformats.org/drawingml/2006/table">
            <a:tbl>
              <a:tblPr firstRow="1" bandRow="1">
                <a:tableStyleId>{5C22544A-7EE6-4342-B048-85BDC9FD1C3A}</a:tableStyleId>
              </a:tblPr>
              <a:tblGrid>
                <a:gridCol w="1191875">
                  <a:extLst>
                    <a:ext uri="{9D8B030D-6E8A-4147-A177-3AD203B41FA5}">
                      <a16:colId xmlns:a16="http://schemas.microsoft.com/office/drawing/2014/main" val="3065812770"/>
                    </a:ext>
                  </a:extLst>
                </a:gridCol>
                <a:gridCol w="3881296">
                  <a:extLst>
                    <a:ext uri="{9D8B030D-6E8A-4147-A177-3AD203B41FA5}">
                      <a16:colId xmlns:a16="http://schemas.microsoft.com/office/drawing/2014/main" val="1351207427"/>
                    </a:ext>
                  </a:extLst>
                </a:gridCol>
                <a:gridCol w="6883680">
                  <a:extLst>
                    <a:ext uri="{9D8B030D-6E8A-4147-A177-3AD203B41FA5}">
                      <a16:colId xmlns:a16="http://schemas.microsoft.com/office/drawing/2014/main" val="1310888929"/>
                    </a:ext>
                  </a:extLst>
                </a:gridCol>
              </a:tblGrid>
              <a:tr h="325476">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467808">
                <a:tc>
                  <a:txBody>
                    <a:bodyPr/>
                    <a:lstStyle/>
                    <a:p>
                      <a:pPr algn="ctr"/>
                      <a:r>
                        <a:rPr lang="en-US" sz="1800">
                          <a:solidFill>
                            <a:schemeClr val="tx1"/>
                          </a:solidFill>
                          <a:latin typeface="Tahoma"/>
                          <a:ea typeface="Tahoma"/>
                          <a:cs typeface="Tahoma"/>
                        </a:rPr>
                        <a:t>53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North Sheridan Blvd / Broomfield </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solidFill>
                            <a:schemeClr val="tx1"/>
                          </a:solidFill>
                          <a:latin typeface="Tahoma"/>
                          <a:ea typeface="Tahoma"/>
                          <a:cs typeface="Tahoma"/>
                        </a:rPr>
                        <a:t>Extend route to Orchard Pkwy. and 144th Ave.</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3021086"/>
                  </a:ext>
                </a:extLst>
              </a:tr>
              <a:tr h="562186">
                <a:tc>
                  <a:txBody>
                    <a:bodyPr/>
                    <a:lstStyle/>
                    <a:p>
                      <a:pPr lvl="0" algn="ctr">
                        <a:buNone/>
                      </a:pPr>
                      <a:r>
                        <a:rPr lang="en-US" sz="1800">
                          <a:solidFill>
                            <a:schemeClr val="tx1"/>
                          </a:solidFill>
                          <a:latin typeface="Tahoma"/>
                          <a:ea typeface="Tahoma"/>
                          <a:cs typeface="Tahoma"/>
                        </a:rPr>
                        <a:t>59</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West Bowles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Relocate westbound departure gate to </a:t>
                      </a:r>
                      <a:r>
                        <a:rPr lang="en-US" sz="1800" b="0" i="0" u="none" strike="noStrike" noProof="0" err="1">
                          <a:solidFill>
                            <a:schemeClr val="tx1"/>
                          </a:solidFill>
                          <a:latin typeface="Tahoma"/>
                          <a:ea typeface="Tahoma"/>
                          <a:cs typeface="Tahoma"/>
                        </a:rPr>
                        <a:t>Downtown•Littleon</a:t>
                      </a:r>
                      <a:r>
                        <a:rPr lang="en-US" sz="1800" b="0" i="0" u="none" strike="noStrike" noProof="0">
                          <a:solidFill>
                            <a:schemeClr val="tx1"/>
                          </a:solidFill>
                          <a:latin typeface="Tahoma"/>
                          <a:ea typeface="Tahoma"/>
                          <a:cs typeface="Tahoma"/>
                        </a:rPr>
                        <a:t> Station Gate C.</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493036"/>
                  </a:ext>
                </a:extLst>
              </a:tr>
              <a:tr h="688867">
                <a:tc>
                  <a:txBody>
                    <a:bodyPr/>
                    <a:lstStyle/>
                    <a:p>
                      <a:pPr algn="ctr"/>
                      <a:r>
                        <a:rPr lang="en-US" sz="1800">
                          <a:solidFill>
                            <a:schemeClr val="tx1"/>
                          </a:solidFill>
                          <a:latin typeface="Tahoma"/>
                          <a:ea typeface="Tahoma"/>
                          <a:cs typeface="Tahoma"/>
                        </a:rPr>
                        <a:t>72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72nd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Extend route to Clear Creek Crossing Transfer Center in Wheat Ridge via 58th Ave.; add five weekday trips in the mornings.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0238828"/>
                  </a:ext>
                </a:extLst>
              </a:tr>
              <a:tr h="576981">
                <a:tc>
                  <a:txBody>
                    <a:bodyPr/>
                    <a:lstStyle/>
                    <a:p>
                      <a:pPr algn="ctr"/>
                      <a:r>
                        <a:rPr lang="en-US" sz="1800">
                          <a:solidFill>
                            <a:schemeClr val="tx1"/>
                          </a:solidFill>
                          <a:latin typeface="Tahoma"/>
                          <a:ea typeface="Tahoma"/>
                          <a:cs typeface="Tahoma"/>
                        </a:rPr>
                        <a:t>73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Quebec Street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Realign routing near Belleview Station, with no changes to current bus stop locations or access.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7305475"/>
                  </a:ext>
                </a:extLst>
              </a:tr>
              <a:tr h="576981">
                <a:tc>
                  <a:txBody>
                    <a:bodyPr/>
                    <a:lstStyle/>
                    <a:p>
                      <a:pPr lvl="0" algn="ctr">
                        <a:buNone/>
                      </a:pPr>
                      <a:r>
                        <a:rPr lang="en-US" sz="1800">
                          <a:solidFill>
                            <a:schemeClr val="tx1"/>
                          </a:solidFill>
                          <a:latin typeface="Tahoma"/>
                          <a:ea typeface="Tahoma"/>
                          <a:cs typeface="Tahoma"/>
                        </a:rPr>
                        <a:t>83L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Cherry Creek / Parker Road Limited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Extend route to Denver Union Station via 15th and 17th streets.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8652520"/>
                  </a:ext>
                </a:extLst>
              </a:tr>
            </a:tbl>
          </a:graphicData>
        </a:graphic>
      </p:graphicFrame>
    </p:spTree>
    <p:extLst>
      <p:ext uri="{BB962C8B-B14F-4D97-AF65-F5344CB8AC3E}">
        <p14:creationId xmlns:p14="http://schemas.microsoft.com/office/powerpoint/2010/main" val="1345935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0A2A-862A-6E90-FB3C-7AE0EA70091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863BC0E-C9BC-B6BB-CECA-FCF8F262851C}"/>
              </a:ext>
              <a:ext uri="{C183D7F6-B498-43B3-948B-1728B52AA6E4}">
                <adec:decorative xmlns:adec="http://schemas.microsoft.com/office/drawing/2017/decorative" val="1"/>
              </a:ext>
            </a:extLst>
          </p:cNvPr>
          <p:cNvGrpSpPr/>
          <p:nvPr/>
        </p:nvGrpSpPr>
        <p:grpSpPr>
          <a:xfrm>
            <a:off x="0" y="5165032"/>
            <a:ext cx="6222005" cy="1172340"/>
            <a:chOff x="-167332" y="4987104"/>
            <a:chExt cx="6222005" cy="1172340"/>
          </a:xfrm>
        </p:grpSpPr>
        <p:sp>
          <p:nvSpPr>
            <p:cNvPr id="5" name="Rectangle 4">
              <a:extLst>
                <a:ext uri="{FF2B5EF4-FFF2-40B4-BE49-F238E27FC236}">
                  <a16:creationId xmlns:a16="http://schemas.microsoft.com/office/drawing/2014/main" id="{C090D065-4E59-9DFC-691F-9E15B89FF209}"/>
                </a:ext>
              </a:extLst>
            </p:cNvPr>
            <p:cNvSpPr/>
            <p:nvPr/>
          </p:nvSpPr>
          <p:spPr>
            <a:xfrm>
              <a:off x="-167332" y="5039826"/>
              <a:ext cx="6000241" cy="101890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058BFE7-07FB-5A76-8DC2-F3F8EFB816CC}"/>
                </a:ext>
              </a:extLst>
            </p:cNvPr>
            <p:cNvSpPr txBox="1">
              <a:spLocks/>
            </p:cNvSpPr>
            <p:nvPr/>
          </p:nvSpPr>
          <p:spPr>
            <a:xfrm>
              <a:off x="1312786" y="4987104"/>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Route Adjustment</a:t>
              </a:r>
            </a:p>
          </p:txBody>
        </p:sp>
        <p:sp>
          <p:nvSpPr>
            <p:cNvPr id="7" name="Subtitle 3">
              <a:extLst>
                <a:ext uri="{FF2B5EF4-FFF2-40B4-BE49-F238E27FC236}">
                  <a16:creationId xmlns:a16="http://schemas.microsoft.com/office/drawing/2014/main" id="{830408AD-600F-7E3F-6736-336A29EEA23C}"/>
                </a:ext>
              </a:extLst>
            </p:cNvPr>
            <p:cNvSpPr txBox="1">
              <a:spLocks/>
            </p:cNvSpPr>
            <p:nvPr/>
          </p:nvSpPr>
          <p:spPr>
            <a:xfrm>
              <a:off x="1312786" y="5308023"/>
              <a:ext cx="4741887"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Detours or changes to routes or stops to optimize efficiency, improve accessibility, respond to changing travel patterns, or facilitate maintenance projects.</a:t>
              </a:r>
            </a:p>
          </p:txBody>
        </p:sp>
      </p:grpSp>
      <p:sp>
        <p:nvSpPr>
          <p:cNvPr id="2" name="Title 1">
            <a:extLst>
              <a:ext uri="{FF2B5EF4-FFF2-40B4-BE49-F238E27FC236}">
                <a16:creationId xmlns:a16="http://schemas.microsoft.com/office/drawing/2014/main" id="{54F0FE6F-608E-05E2-6A64-E3ED8E0F4D6F}"/>
              </a:ext>
            </a:extLst>
          </p:cNvPr>
          <p:cNvSpPr>
            <a:spLocks noGrp="1"/>
          </p:cNvSpPr>
          <p:nvPr>
            <p:ph type="title"/>
          </p:nvPr>
        </p:nvSpPr>
        <p:spPr>
          <a:xfrm>
            <a:off x="311258" y="210142"/>
            <a:ext cx="10515600" cy="1325563"/>
          </a:xfrm>
        </p:spPr>
        <p:txBody>
          <a:bodyPr anchor="ctr">
            <a:normAutofit/>
          </a:bodyPr>
          <a:lstStyle/>
          <a:p>
            <a:r>
              <a:rPr lang="en-US"/>
              <a:t>Proposed Bus Route Adjustments (cont.)</a:t>
            </a:r>
          </a:p>
        </p:txBody>
      </p:sp>
      <p:pic>
        <p:nvPicPr>
          <p:cNvPr id="4" name="Graphic 3" descr="Route (Two Pins With A Path) with solid fill">
            <a:extLst>
              <a:ext uri="{FF2B5EF4-FFF2-40B4-BE49-F238E27FC236}">
                <a16:creationId xmlns:a16="http://schemas.microsoft.com/office/drawing/2014/main" id="{1B27CC2E-F4B5-B149-860B-CF35424EECE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270898"/>
            <a:ext cx="851421" cy="851421"/>
          </a:xfrm>
          <a:prstGeom prst="rect">
            <a:avLst/>
          </a:prstGeom>
        </p:spPr>
      </p:pic>
      <p:grpSp>
        <p:nvGrpSpPr>
          <p:cNvPr id="9" name="Group 8" descr="RTD logo">
            <a:extLst>
              <a:ext uri="{FF2B5EF4-FFF2-40B4-BE49-F238E27FC236}">
                <a16:creationId xmlns:a16="http://schemas.microsoft.com/office/drawing/2014/main" id="{384BC47B-8AFE-37DA-B631-52A2179767DA}"/>
              </a:ext>
            </a:extLst>
          </p:cNvPr>
          <p:cNvGrpSpPr/>
          <p:nvPr/>
        </p:nvGrpSpPr>
        <p:grpSpPr>
          <a:xfrm>
            <a:off x="8135046" y="5698650"/>
            <a:ext cx="3822217" cy="870828"/>
            <a:chOff x="8078236" y="5717331"/>
            <a:chExt cx="3822217" cy="870828"/>
          </a:xfrm>
        </p:grpSpPr>
        <p:sp>
          <p:nvSpPr>
            <p:cNvPr id="10" name="Slide Number Placeholder 4">
              <a:extLst>
                <a:ext uri="{FF2B5EF4-FFF2-40B4-BE49-F238E27FC236}">
                  <a16:creationId xmlns:a16="http://schemas.microsoft.com/office/drawing/2014/main" id="{DE7EEDB4-F75A-B59E-22B8-4A936E2E92B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C7B8033B-17C8-D1B7-C992-AD3651D12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graphicFrame>
        <p:nvGraphicFramePr>
          <p:cNvPr id="14" name="Table 13">
            <a:extLst>
              <a:ext uri="{FF2B5EF4-FFF2-40B4-BE49-F238E27FC236}">
                <a16:creationId xmlns:a16="http://schemas.microsoft.com/office/drawing/2014/main" id="{7FDC9FE2-0EE8-1B22-C16B-AF42616C7498}"/>
              </a:ext>
            </a:extLst>
          </p:cNvPr>
          <p:cNvGraphicFramePr>
            <a:graphicFrameLocks noGrp="1"/>
          </p:cNvGraphicFramePr>
          <p:nvPr>
            <p:extLst>
              <p:ext uri="{D42A27DB-BD31-4B8C-83A1-F6EECF244321}">
                <p14:modId xmlns:p14="http://schemas.microsoft.com/office/powerpoint/2010/main" val="1691577460"/>
              </p:ext>
            </p:extLst>
          </p:nvPr>
        </p:nvGraphicFramePr>
        <p:xfrm>
          <a:off x="29181" y="1435825"/>
          <a:ext cx="11956851" cy="3673551"/>
        </p:xfrm>
        <a:graphic>
          <a:graphicData uri="http://schemas.openxmlformats.org/drawingml/2006/table">
            <a:tbl>
              <a:tblPr firstRow="1" bandRow="1">
                <a:tableStyleId>{5C22544A-7EE6-4342-B048-85BDC9FD1C3A}</a:tableStyleId>
              </a:tblPr>
              <a:tblGrid>
                <a:gridCol w="1191875">
                  <a:extLst>
                    <a:ext uri="{9D8B030D-6E8A-4147-A177-3AD203B41FA5}">
                      <a16:colId xmlns:a16="http://schemas.microsoft.com/office/drawing/2014/main" val="3065812770"/>
                    </a:ext>
                  </a:extLst>
                </a:gridCol>
                <a:gridCol w="3424096">
                  <a:extLst>
                    <a:ext uri="{9D8B030D-6E8A-4147-A177-3AD203B41FA5}">
                      <a16:colId xmlns:a16="http://schemas.microsoft.com/office/drawing/2014/main" val="1351207427"/>
                    </a:ext>
                  </a:extLst>
                </a:gridCol>
                <a:gridCol w="7340880">
                  <a:extLst>
                    <a:ext uri="{9D8B030D-6E8A-4147-A177-3AD203B41FA5}">
                      <a16:colId xmlns:a16="http://schemas.microsoft.com/office/drawing/2014/main" val="1310888929"/>
                    </a:ext>
                  </a:extLst>
                </a:gridCol>
              </a:tblGrid>
              <a:tr h="325476">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576981">
                <a:tc>
                  <a:txBody>
                    <a:bodyPr/>
                    <a:lstStyle/>
                    <a:p>
                      <a:pPr algn="ctr"/>
                      <a:r>
                        <a:rPr lang="en-US" sz="1800">
                          <a:solidFill>
                            <a:schemeClr val="tx1"/>
                          </a:solidFill>
                          <a:latin typeface="Tahoma"/>
                          <a:ea typeface="Tahoma"/>
                          <a:cs typeface="Tahoma"/>
                        </a:rPr>
                        <a:t>225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Boulder / Lafayette </a:t>
                      </a:r>
                    </a:p>
                    <a:p>
                      <a:pPr lvl="0" algn="ctr">
                        <a:buNone/>
                      </a:pPr>
                      <a:r>
                        <a:rPr lang="en-US" sz="1800" b="0" i="0" u="none" strike="noStrike" noProof="0">
                          <a:solidFill>
                            <a:schemeClr val="tx1"/>
                          </a:solidFill>
                          <a:latin typeface="Tahoma"/>
                          <a:ea typeface="Tahoma"/>
                          <a:cs typeface="Tahoma"/>
                        </a:rPr>
                        <a:t>via Baseline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solidFill>
                            <a:schemeClr val="tx1"/>
                          </a:solidFill>
                          <a:latin typeface="Tahoma"/>
                          <a:ea typeface="Tahoma"/>
                          <a:cs typeface="Tahoma"/>
                        </a:rPr>
                        <a:t>Adjust route to return service to Willoughby Corner before 7 a.m. and after 7 p.m. while reinstating fall/winter service levels.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3021086"/>
                  </a:ext>
                </a:extLst>
              </a:tr>
              <a:tr h="562186">
                <a:tc>
                  <a:txBody>
                    <a:bodyPr/>
                    <a:lstStyle/>
                    <a:p>
                      <a:pPr lvl="0" algn="ctr">
                        <a:buNone/>
                      </a:pPr>
                      <a:r>
                        <a:rPr lang="en-US" sz="1800">
                          <a:solidFill>
                            <a:schemeClr val="tx1"/>
                          </a:solidFill>
                          <a:latin typeface="Tahoma"/>
                          <a:ea typeface="Tahoma"/>
                          <a:cs typeface="Tahoma"/>
                        </a:rPr>
                        <a:t>ART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Art District Connector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Current northbound detour made permanent.</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493036"/>
                  </a:ext>
                </a:extLst>
              </a:tr>
              <a:tr h="828486">
                <a:tc>
                  <a:txBody>
                    <a:bodyPr/>
                    <a:lstStyle/>
                    <a:p>
                      <a:pPr algn="ctr"/>
                      <a:r>
                        <a:rPr lang="en-US" sz="1800">
                          <a:solidFill>
                            <a:schemeClr val="tx1"/>
                          </a:solidFill>
                          <a:latin typeface="Tahoma"/>
                          <a:ea typeface="Tahoma"/>
                          <a:cs typeface="Tahoma"/>
                        </a:rPr>
                        <a:t>DASH</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Boulder / Lafayette </a:t>
                      </a:r>
                    </a:p>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via Louisville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Reinstate service to Willoughby Corner before 7 a.m. and after 7 p.m., with minor schedule adjustments and reinstatement of fall/winter service levels.</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0238828"/>
                  </a:ext>
                </a:extLst>
              </a:tr>
              <a:tr h="576981">
                <a:tc>
                  <a:txBody>
                    <a:bodyPr/>
                    <a:lstStyle/>
                    <a:p>
                      <a:pPr lvl="0" algn="ctr">
                        <a:buNone/>
                      </a:pPr>
                      <a:r>
                        <a:rPr lang="en-US" sz="1800">
                          <a:solidFill>
                            <a:schemeClr val="tx1"/>
                          </a:solidFill>
                          <a:latin typeface="Tahoma"/>
                          <a:ea typeface="Tahoma"/>
                          <a:cs typeface="Tahoma"/>
                        </a:rPr>
                        <a:t>JUMP</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Boulder / Lafayette / Erie via Arapahoe</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Eliminate right turn at Canyon St. and add a stop at Gate J at Downtown Boulder Station. </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7305475"/>
                  </a:ext>
                </a:extLst>
              </a:tr>
              <a:tr h="576981">
                <a:tc>
                  <a:txBody>
                    <a:bodyPr/>
                    <a:lstStyle/>
                    <a:p>
                      <a:pPr lvl="0" algn="ctr">
                        <a:buNone/>
                      </a:pPr>
                      <a:r>
                        <a:rPr lang="en-US" sz="1800">
                          <a:solidFill>
                            <a:schemeClr val="tx1"/>
                          </a:solidFill>
                          <a:latin typeface="Tahoma"/>
                          <a:ea typeface="Tahoma"/>
                          <a:cs typeface="Tahoma"/>
                        </a:rPr>
                        <a:t>NB</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Boulder / Nederland / Eldora </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spcBef>
                          <a:spcPts val="0"/>
                        </a:spcBef>
                        <a:spcAft>
                          <a:spcPts val="0"/>
                        </a:spcAft>
                        <a:buNone/>
                      </a:pPr>
                      <a:r>
                        <a:rPr lang="en-US" sz="1800" b="0" i="0" u="none" strike="noStrike" noProof="0">
                          <a:solidFill>
                            <a:schemeClr val="tx1"/>
                          </a:solidFill>
                          <a:latin typeface="Tahoma"/>
                          <a:ea typeface="Tahoma"/>
                          <a:cs typeface="Tahoma"/>
                        </a:rPr>
                        <a:t>Reinstate seasonal service to Eldora Ski Resort.</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8652520"/>
                  </a:ext>
                </a:extLst>
              </a:tr>
            </a:tbl>
          </a:graphicData>
        </a:graphic>
      </p:graphicFrame>
    </p:spTree>
    <p:extLst>
      <p:ext uri="{BB962C8B-B14F-4D97-AF65-F5344CB8AC3E}">
        <p14:creationId xmlns:p14="http://schemas.microsoft.com/office/powerpoint/2010/main" val="173436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3CDBA0F-0113-18E6-1F34-88556E3CE5D4}"/>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1145E779-5AAA-2105-33B9-F9C6A151814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8FDCAC66-0A87-071E-FC2F-93B9B81736E7}"/>
              </a:ext>
            </a:extLst>
          </p:cNvPr>
          <p:cNvSpPr>
            <a:spLocks noGrp="1"/>
          </p:cNvSpPr>
          <p:nvPr>
            <p:ph type="ctrTitle"/>
          </p:nvPr>
        </p:nvSpPr>
        <p:spPr>
          <a:xfrm>
            <a:off x="535849" y="2856594"/>
            <a:ext cx="10872243" cy="2150836"/>
          </a:xfrm>
        </p:spPr>
        <p:txBody>
          <a:bodyPr>
            <a:normAutofit/>
          </a:bodyPr>
          <a:lstStyle/>
          <a:p>
            <a:r>
              <a:rPr lang="en-US"/>
              <a:t>Service Reductions</a:t>
            </a:r>
          </a:p>
        </p:txBody>
      </p:sp>
    </p:spTree>
    <p:extLst>
      <p:ext uri="{BB962C8B-B14F-4D97-AF65-F5344CB8AC3E}">
        <p14:creationId xmlns:p14="http://schemas.microsoft.com/office/powerpoint/2010/main" val="1764559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E020-8844-75E0-AC23-190937DFC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FFFE5-2A02-61F6-8599-087069196C4F}"/>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Rail Service Reductions</a:t>
            </a:r>
            <a:endParaRPr lang="en-US"/>
          </a:p>
        </p:txBody>
      </p:sp>
      <p:graphicFrame>
        <p:nvGraphicFramePr>
          <p:cNvPr id="8" name="Table 7">
            <a:extLst>
              <a:ext uri="{FF2B5EF4-FFF2-40B4-BE49-F238E27FC236}">
                <a16:creationId xmlns:a16="http://schemas.microsoft.com/office/drawing/2014/main" id="{9579CB23-2C46-0657-E48F-333B47BE5E24}"/>
              </a:ext>
            </a:extLst>
          </p:cNvPr>
          <p:cNvGraphicFramePr>
            <a:graphicFrameLocks noGrp="1"/>
          </p:cNvGraphicFramePr>
          <p:nvPr>
            <p:extLst>
              <p:ext uri="{D42A27DB-BD31-4B8C-83A1-F6EECF244321}">
                <p14:modId xmlns:p14="http://schemas.microsoft.com/office/powerpoint/2010/main" val="2327552298"/>
              </p:ext>
            </p:extLst>
          </p:nvPr>
        </p:nvGraphicFramePr>
        <p:xfrm>
          <a:off x="315176" y="1528638"/>
          <a:ext cx="11317936" cy="1907272"/>
        </p:xfrm>
        <a:graphic>
          <a:graphicData uri="http://schemas.openxmlformats.org/drawingml/2006/table">
            <a:tbl>
              <a:tblPr firstRow="1" bandRow="1">
                <a:tableStyleId>{5C22544A-7EE6-4342-B048-85BDC9FD1C3A}</a:tableStyleId>
              </a:tblPr>
              <a:tblGrid>
                <a:gridCol w="1271787">
                  <a:extLst>
                    <a:ext uri="{9D8B030D-6E8A-4147-A177-3AD203B41FA5}">
                      <a16:colId xmlns:a16="http://schemas.microsoft.com/office/drawing/2014/main" val="3065812770"/>
                    </a:ext>
                  </a:extLst>
                </a:gridCol>
                <a:gridCol w="4704109">
                  <a:extLst>
                    <a:ext uri="{9D8B030D-6E8A-4147-A177-3AD203B41FA5}">
                      <a16:colId xmlns:a16="http://schemas.microsoft.com/office/drawing/2014/main" val="1351207427"/>
                    </a:ext>
                  </a:extLst>
                </a:gridCol>
                <a:gridCol w="5342040">
                  <a:extLst>
                    <a:ext uri="{9D8B030D-6E8A-4147-A177-3AD203B41FA5}">
                      <a16:colId xmlns:a16="http://schemas.microsoft.com/office/drawing/2014/main" val="4061273304"/>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Reason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483"/>
                    </a:solidFill>
                  </a:tcPr>
                </a:tc>
                <a:tc>
                  <a:txBody>
                    <a:bodyPr/>
                    <a:lstStyle/>
                    <a:p>
                      <a:pPr lvl="0" algn="ctr">
                        <a:buNone/>
                      </a:pPr>
                      <a:r>
                        <a:rPr lang="en-US" sz="1800" b="0" i="0" u="none" strike="noStrike" noProof="0">
                          <a:solidFill>
                            <a:schemeClr val="tx1"/>
                          </a:solidFill>
                          <a:latin typeface="Tahoma"/>
                          <a:ea typeface="Tahoma"/>
                          <a:cs typeface="Tahoma"/>
                        </a:rPr>
                        <a:t>18th•California – </a:t>
                      </a:r>
                      <a:r>
                        <a:rPr lang="en-US" sz="1800" b="0" i="0" u="none" strike="noStrike" noProof="0" err="1">
                          <a:solidFill>
                            <a:schemeClr val="tx1"/>
                          </a:solidFill>
                          <a:latin typeface="Tahoma"/>
                          <a:ea typeface="Tahoma"/>
                          <a:cs typeface="Tahoma"/>
                        </a:rPr>
                        <a:t>Littleton•Mineral</a:t>
                      </a:r>
                      <a:r>
                        <a:rPr lang="en-US" sz="1800" b="0" i="0" u="none" strike="noStrike" noProof="0">
                          <a:solidFill>
                            <a:schemeClr val="tx1"/>
                          </a:solidFill>
                          <a:latin typeface="Tahoma"/>
                          <a:ea typeface="Tahoma"/>
                          <a:cs typeface="Tahoma"/>
                        </a:rPr>
                        <a:t> Station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Discontinue the D Line, which is currently not operating while the final phases of the Downtown Rail Reconstruction Project take place.  </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r h="0">
                <a:tc>
                  <a:txBody>
                    <a:bodyPr/>
                    <a:lstStyle/>
                    <a:p>
                      <a:pPr lvl="0" algn="ctr">
                        <a:buNone/>
                      </a:pPr>
                      <a:r>
                        <a:rPr lang="en-US" sz="1800">
                          <a:solidFill>
                            <a:schemeClr val="tx1"/>
                          </a:solidFill>
                          <a:latin typeface="Tahoma"/>
                          <a:ea typeface="Tahoma"/>
                          <a:cs typeface="Tahoma"/>
                        </a:rPr>
                        <a:t>L</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BA2F"/>
                    </a:solidFill>
                  </a:tcPr>
                </a:tc>
                <a:tc>
                  <a:txBody>
                    <a:bodyPr/>
                    <a:lstStyle/>
                    <a:p>
                      <a:pPr lvl="0" algn="ctr">
                        <a:buNone/>
                      </a:pPr>
                      <a:r>
                        <a:rPr lang="en-US" sz="1800" b="0" i="0" u="none" strike="noStrike" noProof="0">
                          <a:solidFill>
                            <a:schemeClr val="tx1"/>
                          </a:solidFill>
                          <a:latin typeface="Tahoma"/>
                          <a:ea typeface="Tahoma"/>
                          <a:cs typeface="Tahoma"/>
                        </a:rPr>
                        <a:t>30th•Downing – 16th•Stout</a:t>
                      </a:r>
                      <a:endParaRPr lang="en-US">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en-US" sz="1800" b="0" i="0" u="none" strike="noStrike" noProof="0">
                          <a:solidFill>
                            <a:schemeClr val="tx1"/>
                          </a:solidFill>
                          <a:latin typeface="Tahoma"/>
                          <a:ea typeface="Tahoma"/>
                          <a:cs typeface="Tahoma"/>
                        </a:rPr>
                        <a:t>L Line will remain suspended until completion of the Downtown Rail Reconstruction Project in 2027. </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0267327"/>
                  </a:ext>
                </a:extLst>
              </a:tr>
            </a:tbl>
          </a:graphicData>
        </a:graphic>
      </p:graphicFrame>
      <p:grpSp>
        <p:nvGrpSpPr>
          <p:cNvPr id="15" name="Group 14">
            <a:extLst>
              <a:ext uri="{FF2B5EF4-FFF2-40B4-BE49-F238E27FC236}">
                <a16:creationId xmlns:a16="http://schemas.microsoft.com/office/drawing/2014/main" id="{C64C4BFB-2D84-9BED-0C5C-6D194140E13D}"/>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97BFD725-1132-CFCD-342C-5BA832822F05}"/>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2F669F5-A1E6-EFBC-5673-0F5D00007C9E}"/>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1F843AAA-4CF9-FD69-54E0-7D51D1E72B29}"/>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8D2A2811-024C-2F15-EAE4-B9AD0B457C0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A68A6946-BA61-560B-5922-D8037699DC85}"/>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D8B7EA4B-34B6-88AD-832D-9F7C6E4209E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FF9195A8-8C0F-5FC2-91C8-1D8CA8526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206764676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3692-E305-AA01-97FC-20A4E0BC3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CB874-0362-9922-B8CA-358D3A3177C5}"/>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Rail Service Reductions (cont.)</a:t>
            </a:r>
            <a:endParaRPr lang="en-US"/>
          </a:p>
        </p:txBody>
      </p:sp>
      <p:graphicFrame>
        <p:nvGraphicFramePr>
          <p:cNvPr id="8" name="Table 7">
            <a:extLst>
              <a:ext uri="{FF2B5EF4-FFF2-40B4-BE49-F238E27FC236}">
                <a16:creationId xmlns:a16="http://schemas.microsoft.com/office/drawing/2014/main" id="{445C0A89-F3F4-A0E0-EFD0-88017CC1B263}"/>
              </a:ext>
            </a:extLst>
          </p:cNvPr>
          <p:cNvGraphicFramePr>
            <a:graphicFrameLocks noGrp="1"/>
          </p:cNvGraphicFramePr>
          <p:nvPr>
            <p:extLst>
              <p:ext uri="{D42A27DB-BD31-4B8C-83A1-F6EECF244321}">
                <p14:modId xmlns:p14="http://schemas.microsoft.com/office/powerpoint/2010/main" val="121737942"/>
              </p:ext>
            </p:extLst>
          </p:nvPr>
        </p:nvGraphicFramePr>
        <p:xfrm>
          <a:off x="-13368" y="1791368"/>
          <a:ext cx="7614895" cy="2111974"/>
        </p:xfrm>
        <a:graphic>
          <a:graphicData uri="http://schemas.openxmlformats.org/drawingml/2006/table">
            <a:tbl>
              <a:tblPr firstRow="1" bandRow="1">
                <a:tableStyleId>{5C22544A-7EE6-4342-B048-85BDC9FD1C3A}</a:tableStyleId>
              </a:tblPr>
              <a:tblGrid>
                <a:gridCol w="776961">
                  <a:extLst>
                    <a:ext uri="{9D8B030D-6E8A-4147-A177-3AD203B41FA5}">
                      <a16:colId xmlns:a16="http://schemas.microsoft.com/office/drawing/2014/main" val="3065812770"/>
                    </a:ext>
                  </a:extLst>
                </a:gridCol>
                <a:gridCol w="1767171">
                  <a:extLst>
                    <a:ext uri="{9D8B030D-6E8A-4147-A177-3AD203B41FA5}">
                      <a16:colId xmlns:a16="http://schemas.microsoft.com/office/drawing/2014/main" val="1351207427"/>
                    </a:ext>
                  </a:extLst>
                </a:gridCol>
                <a:gridCol w="5070763">
                  <a:extLst>
                    <a:ext uri="{9D8B030D-6E8A-4147-A177-3AD203B41FA5}">
                      <a16:colId xmlns:a16="http://schemas.microsoft.com/office/drawing/2014/main" val="485927939"/>
                    </a:ext>
                  </a:extLst>
                </a:gridCol>
              </a:tblGrid>
              <a:tr h="381098">
                <a:tc>
                  <a:txBody>
                    <a:bodyPr/>
                    <a:lstStyle/>
                    <a:p>
                      <a:pPr algn="ctr"/>
                      <a:r>
                        <a:rPr lang="en-US" sz="1800">
                          <a:latin typeface="Tahoma"/>
                          <a:ea typeface="Tahoma"/>
                          <a:cs typeface="Tahoma"/>
                        </a:rPr>
                        <a:t>Line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1702783">
                <a:tc>
                  <a:txBody>
                    <a:bodyPr/>
                    <a:lstStyle/>
                    <a:p>
                      <a:pPr algn="ctr"/>
                      <a:r>
                        <a:rPr lang="en-US" sz="1800">
                          <a:solidFill>
                            <a:schemeClr val="tx1"/>
                          </a:solidFill>
                          <a:latin typeface="Tahoma"/>
                          <a:ea typeface="Tahoma"/>
                          <a:cs typeface="Tahoma"/>
                        </a:rPr>
                        <a:t>A</a:t>
                      </a:r>
                    </a:p>
                  </a:txBody>
                  <a:tcPr marL="84956" marR="84956" marT="42478" marB="4247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1C1EF"/>
                    </a:solidFill>
                  </a:tcPr>
                </a:tc>
                <a:tc>
                  <a:txBody>
                    <a:bodyPr/>
                    <a:lstStyle/>
                    <a:p>
                      <a:pPr lvl="0" algn="ctr">
                        <a:buNone/>
                      </a:pPr>
                      <a:r>
                        <a:rPr lang="en-US" sz="1800" b="0" i="0" u="none" strike="noStrike" noProof="0">
                          <a:solidFill>
                            <a:schemeClr val="tx1"/>
                          </a:solidFill>
                          <a:latin typeface="Tahoma"/>
                          <a:ea typeface="Tahoma"/>
                          <a:cs typeface="Tahoma"/>
                        </a:rPr>
                        <a:t>Union Station – Denver Airport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buNone/>
                      </a:pPr>
                      <a:r>
                        <a:rPr lang="en-US" sz="1800" b="0" i="0" u="none" strike="noStrike" noProof="0" dirty="0">
                          <a:solidFill>
                            <a:schemeClr val="tx1"/>
                          </a:solidFill>
                        </a:rPr>
                        <a:t>Schedule adjustments, modifying early morning and evening service frequencies as follows:</a:t>
                      </a:r>
                      <a:br>
                        <a:rPr lang="en-US" sz="1800" b="0" i="0" u="none" strike="noStrike" noProof="0" dirty="0">
                          <a:solidFill>
                            <a:srgbClr val="000000"/>
                          </a:solidFill>
                        </a:rPr>
                      </a:br>
                      <a:r>
                        <a:rPr lang="en-US" sz="1800" b="0" i="0" u="none" strike="noStrike" noProof="0" dirty="0">
                          <a:solidFill>
                            <a:schemeClr val="tx1"/>
                          </a:solidFill>
                        </a:rPr>
                        <a:t> </a:t>
                      </a:r>
                      <a:br>
                        <a:rPr lang="en-US" sz="1800" b="0" i="0" u="none" strike="noStrike" noProof="0" dirty="0">
                          <a:solidFill>
                            <a:srgbClr val="000000"/>
                          </a:solidFill>
                        </a:rPr>
                      </a:br>
                      <a:r>
                        <a:rPr lang="en-US" sz="1800" b="0" i="0" u="none" strike="noStrike" noProof="0" dirty="0">
                          <a:solidFill>
                            <a:schemeClr val="tx1"/>
                          </a:solidFill>
                        </a:rPr>
                        <a:t>- 3 a.m. to 6 a.m.: 30-minute frequency</a:t>
                      </a:r>
                      <a:br>
                        <a:rPr lang="en-US" sz="1800" b="0" i="0" u="none" strike="noStrike" noProof="0" dirty="0">
                          <a:solidFill>
                            <a:srgbClr val="000000"/>
                          </a:solidFill>
                        </a:rPr>
                      </a:br>
                      <a:r>
                        <a:rPr lang="en-US" sz="1800" b="0" i="0" u="none" strike="noStrike" noProof="0" dirty="0">
                          <a:solidFill>
                            <a:schemeClr val="tx1"/>
                          </a:solidFill>
                        </a:rPr>
                        <a:t>- 6:00 a.m. to 7:30 p.m.: 15-minute frequency</a:t>
                      </a:r>
                      <a:br>
                        <a:rPr lang="en-US" sz="1800" b="0" i="0" u="none" strike="noStrike" noProof="0" dirty="0">
                          <a:solidFill>
                            <a:srgbClr val="000000"/>
                          </a:solidFill>
                        </a:rPr>
                      </a:br>
                      <a:r>
                        <a:rPr lang="en-US" sz="1800" b="0" i="0" u="none" strike="noStrike" noProof="0">
                          <a:solidFill>
                            <a:schemeClr val="tx1"/>
                          </a:solidFill>
                        </a:rPr>
                        <a:t>- 7:30 p.m. to end of service: 30-minute frequency.</a:t>
                      </a:r>
                      <a:endParaRPr lang="en-US" sz="1800" b="0" i="0" u="none" strike="noStrike" noProof="0" dirty="0">
                        <a:solidFill>
                          <a:srgbClr val="000000"/>
                        </a:solidFill>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849655"/>
                  </a:ext>
                </a:extLst>
              </a:tr>
            </a:tbl>
          </a:graphicData>
        </a:graphic>
      </p:graphicFrame>
      <p:grpSp>
        <p:nvGrpSpPr>
          <p:cNvPr id="15" name="Group 14">
            <a:extLst>
              <a:ext uri="{FF2B5EF4-FFF2-40B4-BE49-F238E27FC236}">
                <a16:creationId xmlns:a16="http://schemas.microsoft.com/office/drawing/2014/main" id="{6CCD6D1B-B970-683E-8F33-EDCF8AED878E}"/>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A7B76DCF-7E5F-34D8-A5BE-40FB484AA07B}"/>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326AA21-9DFD-B2E4-6EB7-FCFF3E5DAECB}"/>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4D6B23EC-F71A-1AD9-D0C9-C7A241252850}"/>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2DDE68FB-7E34-2611-CB62-0A07A7D98B3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B6BAD125-ED40-7AE1-C001-23E4EA4ED836}"/>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6B9B7B9C-3BB9-6720-6112-37143877016D}"/>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1B42D22C-A0EA-D190-A8CC-BC472E6FB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0" name="Picture 9">
            <a:extLst>
              <a:ext uri="{FF2B5EF4-FFF2-40B4-BE49-F238E27FC236}">
                <a16:creationId xmlns:a16="http://schemas.microsoft.com/office/drawing/2014/main" id="{DAD49D3C-4B3D-445E-5B12-EAFE6E4D96C8}"/>
              </a:ext>
              <a:ext uri="{C183D7F6-B498-43B3-948B-1728B52AA6E4}">
                <adec:decorative xmlns:adec="http://schemas.microsoft.com/office/drawing/2017/decorative" val="1"/>
              </a:ext>
            </a:extLst>
          </p:cNvPr>
          <p:cNvPicPr>
            <a:picLocks noChangeAspect="1"/>
          </p:cNvPicPr>
          <p:nvPr/>
        </p:nvPicPr>
        <p:blipFill>
          <a:blip r:embed="rId5"/>
          <a:srcRect r="38665"/>
          <a:stretch>
            <a:fillRect/>
          </a:stretch>
        </p:blipFill>
        <p:spPr>
          <a:xfrm>
            <a:off x="8266076" y="1255515"/>
            <a:ext cx="3925924" cy="4239768"/>
          </a:xfrm>
          <a:prstGeom prst="rect">
            <a:avLst/>
          </a:prstGeom>
        </p:spPr>
      </p:pic>
    </p:spTree>
    <p:extLst>
      <p:ext uri="{BB962C8B-B14F-4D97-AF65-F5344CB8AC3E}">
        <p14:creationId xmlns:p14="http://schemas.microsoft.com/office/powerpoint/2010/main" val="2895571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F7C6-CCA7-AF08-437A-9972B45B1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5DA90-1CFE-A937-4370-F022059AFA67}"/>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Bus Service Reductions </a:t>
            </a:r>
          </a:p>
        </p:txBody>
      </p:sp>
      <p:graphicFrame>
        <p:nvGraphicFramePr>
          <p:cNvPr id="15" name="Table 14">
            <a:extLst>
              <a:ext uri="{FF2B5EF4-FFF2-40B4-BE49-F238E27FC236}">
                <a16:creationId xmlns:a16="http://schemas.microsoft.com/office/drawing/2014/main" id="{C764DBFD-2E6C-407A-4748-5C21A23310EB}"/>
              </a:ext>
            </a:extLst>
          </p:cNvPr>
          <p:cNvGraphicFramePr>
            <a:graphicFrameLocks noGrp="1"/>
          </p:cNvGraphicFramePr>
          <p:nvPr>
            <p:extLst>
              <p:ext uri="{D42A27DB-BD31-4B8C-83A1-F6EECF244321}">
                <p14:modId xmlns:p14="http://schemas.microsoft.com/office/powerpoint/2010/main" val="775441517"/>
              </p:ext>
            </p:extLst>
          </p:nvPr>
        </p:nvGraphicFramePr>
        <p:xfrm>
          <a:off x="424111" y="1472320"/>
          <a:ext cx="11456631" cy="1552818"/>
        </p:xfrm>
        <a:graphic>
          <a:graphicData uri="http://schemas.openxmlformats.org/drawingml/2006/table">
            <a:tbl>
              <a:tblPr firstRow="1" bandRow="1">
                <a:tableStyleId>{5C22544A-7EE6-4342-B048-85BDC9FD1C3A}</a:tableStyleId>
              </a:tblPr>
              <a:tblGrid>
                <a:gridCol w="1506536">
                  <a:extLst>
                    <a:ext uri="{9D8B030D-6E8A-4147-A177-3AD203B41FA5}">
                      <a16:colId xmlns:a16="http://schemas.microsoft.com/office/drawing/2014/main" val="3065812770"/>
                    </a:ext>
                  </a:extLst>
                </a:gridCol>
                <a:gridCol w="3805135">
                  <a:extLst>
                    <a:ext uri="{9D8B030D-6E8A-4147-A177-3AD203B41FA5}">
                      <a16:colId xmlns:a16="http://schemas.microsoft.com/office/drawing/2014/main" val="2156332770"/>
                    </a:ext>
                  </a:extLst>
                </a:gridCol>
                <a:gridCol w="6144960">
                  <a:extLst>
                    <a:ext uri="{9D8B030D-6E8A-4147-A177-3AD203B41FA5}">
                      <a16:colId xmlns:a16="http://schemas.microsoft.com/office/drawing/2014/main" val="1886468729"/>
                    </a:ext>
                  </a:extLst>
                </a:gridCol>
              </a:tblGrid>
              <a:tr h="455538">
                <a:tc>
                  <a:txBody>
                    <a:bodyPr/>
                    <a:lstStyle/>
                    <a:p>
                      <a:pPr algn="ctr"/>
                      <a:r>
                        <a:rPr lang="en-US" sz="1800" b="1">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b="1">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b="1">
                          <a:latin typeface="Tahoma"/>
                          <a:ea typeface="Tahoma"/>
                          <a:cs typeface="Tahoma"/>
                        </a:rPr>
                        <a:t>Proposed Change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320842">
                <a:tc>
                  <a:txBody>
                    <a:bodyPr/>
                    <a:lstStyle/>
                    <a:p>
                      <a:pPr algn="ctr"/>
                      <a:r>
                        <a:rPr lang="en-US" sz="1800" b="0">
                          <a:solidFill>
                            <a:schemeClr val="tx1"/>
                          </a:solidFill>
                          <a:latin typeface="Tahoma"/>
                          <a:ea typeface="Tahoma"/>
                          <a:cs typeface="Tahoma"/>
                        </a:rPr>
                        <a:t>228</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0"/>
                        </a:spcBef>
                        <a:spcAft>
                          <a:spcPts val="0"/>
                        </a:spcAft>
                        <a:buNone/>
                      </a:pPr>
                      <a:r>
                        <a:rPr lang="en-US" sz="1800" b="0" i="0" u="none" strike="noStrike" noProof="0">
                          <a:solidFill>
                            <a:srgbClr val="242424"/>
                          </a:solidFill>
                          <a:effectLst/>
                          <a:latin typeface="Tahoma"/>
                          <a:ea typeface="Tahoma"/>
                          <a:cs typeface="Tahoma"/>
                        </a:rPr>
                        <a:t>Lafayette / Louisville / Broomfield</a:t>
                      </a:r>
                      <a:endParaRPr lang="en-US" sz="1800">
                        <a:latin typeface="Tahoma"/>
                        <a:ea typeface="Tahoma"/>
                        <a:cs typeface="Tahoma"/>
                      </a:endParaRPr>
                    </a:p>
                  </a:txBody>
                  <a:tcPr marL="0" marR="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a:lnSpc>
                          <a:spcPct val="100000"/>
                        </a:lnSpc>
                        <a:spcBef>
                          <a:spcPts val="0"/>
                        </a:spcBef>
                        <a:spcAft>
                          <a:spcPts val="0"/>
                        </a:spcAft>
                        <a:buNone/>
                      </a:pPr>
                      <a:r>
                        <a:rPr lang="en-US" sz="1800" b="0" i="0" u="none" strike="noStrike" noProof="0">
                          <a:solidFill>
                            <a:srgbClr val="242424"/>
                          </a:solidFill>
                          <a:effectLst/>
                          <a:latin typeface="Tahoma"/>
                          <a:ea typeface="Tahoma"/>
                          <a:cs typeface="Tahoma"/>
                        </a:rPr>
                        <a:t>Discontinue service due to low utilization </a:t>
                      </a:r>
                    </a:p>
                    <a:p>
                      <a:pPr marL="0" marR="0" lvl="0" indent="0" algn="l">
                        <a:lnSpc>
                          <a:spcPct val="100000"/>
                        </a:lnSpc>
                        <a:spcBef>
                          <a:spcPts val="0"/>
                        </a:spcBef>
                        <a:spcAft>
                          <a:spcPts val="0"/>
                        </a:spcAft>
                        <a:buNone/>
                      </a:pPr>
                      <a:r>
                        <a:rPr lang="en-US" sz="1800" b="0" i="0" u="none" strike="noStrike" noProof="0">
                          <a:solidFill>
                            <a:srgbClr val="242424"/>
                          </a:solidFill>
                          <a:effectLst/>
                          <a:latin typeface="Tahoma"/>
                          <a:ea typeface="Tahoma"/>
                          <a:cs typeface="Tahoma"/>
                        </a:rPr>
                        <a:t>(3.9 boardings per hour)</a:t>
                      </a:r>
                    </a:p>
                  </a:txBody>
                  <a:tcPr marL="0" marR="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129495">
                <a:tc>
                  <a:txBody>
                    <a:bodyPr/>
                    <a:lstStyle/>
                    <a:p>
                      <a:pPr algn="ctr" fontAlgn="t">
                        <a:buNone/>
                      </a:pPr>
                      <a:r>
                        <a:rPr lang="en-US" sz="1800" b="0" i="0" u="none" strike="noStrike">
                          <a:solidFill>
                            <a:srgbClr val="242424"/>
                          </a:solidFill>
                          <a:effectLst/>
                          <a:latin typeface="Tahoma"/>
                          <a:ea typeface="Tahoma"/>
                          <a:cs typeface="Tahoma"/>
                        </a:rPr>
                        <a:t>WGFX</a:t>
                      </a:r>
                    </a:p>
                  </a:txBody>
                  <a:tcPr marL="0" marR="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US" sz="1800" b="0" i="0" u="none" strike="noStrike">
                          <a:solidFill>
                            <a:srgbClr val="242424"/>
                          </a:solidFill>
                          <a:effectLst/>
                          <a:latin typeface="Tahoma"/>
                          <a:ea typeface="Tahoma"/>
                          <a:cs typeface="Tahoma"/>
                        </a:rPr>
                        <a:t>Wagon Road FlexRide</a:t>
                      </a:r>
                    </a:p>
                  </a:txBody>
                  <a:tcPr marL="0" marR="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eaLnBrk="1" fontAlgn="t" latinLnBrk="0" hangingPunct="1">
                        <a:lnSpc>
                          <a:spcPct val="100000"/>
                        </a:lnSpc>
                        <a:spcBef>
                          <a:spcPts val="0"/>
                        </a:spcBef>
                        <a:spcAft>
                          <a:spcPts val="0"/>
                        </a:spcAft>
                        <a:buClrTx/>
                        <a:buSzTx/>
                        <a:buFontTx/>
                        <a:buNone/>
                      </a:pPr>
                      <a:r>
                        <a:rPr lang="en-US" sz="1800" b="0" i="0" u="none" strike="noStrike">
                          <a:solidFill>
                            <a:srgbClr val="242424"/>
                          </a:solidFill>
                          <a:effectLst/>
                          <a:latin typeface="Tahoma"/>
                          <a:ea typeface="Tahoma"/>
                          <a:cs typeface="Tahoma"/>
                        </a:rPr>
                        <a:t>Discontinue service due to low utilization</a:t>
                      </a:r>
                    </a:p>
                    <a:p>
                      <a:pPr marL="0" marR="0" lvl="0" indent="0" algn="l" rtl="0" eaLnBrk="1" fontAlgn="t" latinLnBrk="0" hangingPunct="1">
                        <a:lnSpc>
                          <a:spcPct val="100000"/>
                        </a:lnSpc>
                        <a:spcBef>
                          <a:spcPts val="0"/>
                        </a:spcBef>
                        <a:spcAft>
                          <a:spcPts val="0"/>
                        </a:spcAft>
                        <a:buClrTx/>
                        <a:buSzTx/>
                        <a:buFontTx/>
                        <a:buNone/>
                      </a:pPr>
                      <a:r>
                        <a:rPr lang="en-US" sz="1800" b="0" i="0" u="none" strike="noStrike">
                          <a:solidFill>
                            <a:srgbClr val="242424"/>
                          </a:solidFill>
                          <a:effectLst/>
                          <a:latin typeface="Tahoma"/>
                          <a:ea typeface="Tahoma"/>
                          <a:cs typeface="Tahoma"/>
                        </a:rPr>
                        <a:t>(1 boarding per hour)</a:t>
                      </a:r>
                    </a:p>
                  </a:txBody>
                  <a:tcPr marL="0" marR="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67543414"/>
                  </a:ext>
                </a:extLst>
              </a:tr>
            </a:tbl>
          </a:graphicData>
        </a:graphic>
      </p:graphicFrame>
      <p:grpSp>
        <p:nvGrpSpPr>
          <p:cNvPr id="28" name="Group 27">
            <a:extLst>
              <a:ext uri="{FF2B5EF4-FFF2-40B4-BE49-F238E27FC236}">
                <a16:creationId xmlns:a16="http://schemas.microsoft.com/office/drawing/2014/main" id="{0A4D6D1C-B71E-AFC8-9610-D4D172E226B4}"/>
              </a:ext>
              <a:ext uri="{C183D7F6-B498-43B3-948B-1728B52AA6E4}">
                <adec:decorative xmlns:adec="http://schemas.microsoft.com/office/drawing/2017/decorative" val="1"/>
              </a:ext>
            </a:extLst>
          </p:cNvPr>
          <p:cNvGrpSpPr/>
          <p:nvPr/>
        </p:nvGrpSpPr>
        <p:grpSpPr>
          <a:xfrm>
            <a:off x="0" y="4722898"/>
            <a:ext cx="5979185" cy="929452"/>
            <a:chOff x="-1" y="4682659"/>
            <a:chExt cx="6008914" cy="1325564"/>
          </a:xfrm>
        </p:grpSpPr>
        <p:sp>
          <p:nvSpPr>
            <p:cNvPr id="17" name="Rectangle 16">
              <a:extLst>
                <a:ext uri="{FF2B5EF4-FFF2-40B4-BE49-F238E27FC236}">
                  <a16:creationId xmlns:a16="http://schemas.microsoft.com/office/drawing/2014/main" id="{311170B0-37F7-93D9-E9D2-5A39724FBE2C}"/>
                </a:ext>
              </a:extLst>
            </p:cNvPr>
            <p:cNvSpPr/>
            <p:nvPr/>
          </p:nvSpPr>
          <p:spPr>
            <a:xfrm>
              <a:off x="-1" y="4682659"/>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0CDB0BB-CC2E-0B21-B866-ECF1D49973EB}"/>
                </a:ext>
              </a:extLst>
            </p:cNvPr>
            <p:cNvSpPr txBox="1">
              <a:spLocks/>
            </p:cNvSpPr>
            <p:nvPr/>
          </p:nvSpPr>
          <p:spPr>
            <a:xfrm>
              <a:off x="1272875" y="4682659"/>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Service Reduction</a:t>
              </a:r>
            </a:p>
          </p:txBody>
        </p:sp>
        <p:sp>
          <p:nvSpPr>
            <p:cNvPr id="23" name="Subtitle 3">
              <a:extLst>
                <a:ext uri="{FF2B5EF4-FFF2-40B4-BE49-F238E27FC236}">
                  <a16:creationId xmlns:a16="http://schemas.microsoft.com/office/drawing/2014/main" id="{59B0DF06-2595-4CF5-56EE-F0CC5BDF2EA6}"/>
                </a:ext>
              </a:extLst>
            </p:cNvPr>
            <p:cNvSpPr txBox="1">
              <a:spLocks/>
            </p:cNvSpPr>
            <p:nvPr/>
          </p:nvSpPr>
          <p:spPr>
            <a:xfrm>
              <a:off x="1258354" y="5108115"/>
              <a:ext cx="4750559" cy="851421"/>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Reductions to the frequency, trips, span of service, or operating hours. </a:t>
              </a:r>
              <a:endParaRPr lang="en-US" sz="1400" b="0" i="0">
                <a:effectLst/>
                <a:latin typeface="Tahoma" panose="020B0604030504040204" pitchFamily="34" charset="0"/>
              </a:endParaRPr>
            </a:p>
          </p:txBody>
        </p:sp>
        <p:grpSp>
          <p:nvGrpSpPr>
            <p:cNvPr id="24" name="Group 23">
              <a:extLst>
                <a:ext uri="{FF2B5EF4-FFF2-40B4-BE49-F238E27FC236}">
                  <a16:creationId xmlns:a16="http://schemas.microsoft.com/office/drawing/2014/main" id="{92EF6E00-C06E-34B4-BDA2-635D7C899EAC}"/>
                </a:ext>
              </a:extLst>
            </p:cNvPr>
            <p:cNvGrpSpPr/>
            <p:nvPr/>
          </p:nvGrpSpPr>
          <p:grpSpPr>
            <a:xfrm>
              <a:off x="309558" y="4737422"/>
              <a:ext cx="941536" cy="998220"/>
              <a:chOff x="8132172" y="1750493"/>
              <a:chExt cx="941536" cy="998220"/>
            </a:xfrm>
          </p:grpSpPr>
          <p:pic>
            <p:nvPicPr>
              <p:cNvPr id="25" name="Graphic 24" descr="Monthly calendar with solid fill">
                <a:extLst>
                  <a:ext uri="{FF2B5EF4-FFF2-40B4-BE49-F238E27FC236}">
                    <a16:creationId xmlns:a16="http://schemas.microsoft.com/office/drawing/2014/main" id="{59206CD0-FC7C-A566-277F-7590CAC4834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132172" y="1750493"/>
                <a:ext cx="919272" cy="919272"/>
              </a:xfrm>
              <a:prstGeom prst="rect">
                <a:avLst/>
              </a:prstGeom>
            </p:spPr>
          </p:pic>
          <p:sp>
            <p:nvSpPr>
              <p:cNvPr id="26" name="Oval 25">
                <a:extLst>
                  <a:ext uri="{FF2B5EF4-FFF2-40B4-BE49-F238E27FC236}">
                    <a16:creationId xmlns:a16="http://schemas.microsoft.com/office/drawing/2014/main" id="{6BBF2F6C-D708-7C87-485D-45FE4F75961B}"/>
                  </a:ext>
                </a:extLst>
              </p:cNvPr>
              <p:cNvSpPr/>
              <p:nvPr/>
            </p:nvSpPr>
            <p:spPr>
              <a:xfrm>
                <a:off x="8467791" y="2145463"/>
                <a:ext cx="565357" cy="56002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Clock with solid fill">
                <a:extLst>
                  <a:ext uri="{FF2B5EF4-FFF2-40B4-BE49-F238E27FC236}">
                    <a16:creationId xmlns:a16="http://schemas.microsoft.com/office/drawing/2014/main" id="{8FBAC23F-1406-4BD9-04F5-9F109690F0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27229" y="2102234"/>
                <a:ext cx="646479" cy="646479"/>
              </a:xfrm>
              <a:prstGeom prst="rect">
                <a:avLst/>
              </a:prstGeom>
            </p:spPr>
          </p:pic>
        </p:grpSp>
      </p:grpSp>
      <p:grpSp>
        <p:nvGrpSpPr>
          <p:cNvPr id="3" name="Group 2" descr="RTD logo">
            <a:extLst>
              <a:ext uri="{FF2B5EF4-FFF2-40B4-BE49-F238E27FC236}">
                <a16:creationId xmlns:a16="http://schemas.microsoft.com/office/drawing/2014/main" id="{9576EA46-879D-5A16-E2B0-5E77EC9B16ED}"/>
              </a:ext>
            </a:extLst>
          </p:cNvPr>
          <p:cNvGrpSpPr/>
          <p:nvPr/>
        </p:nvGrpSpPr>
        <p:grpSpPr>
          <a:xfrm>
            <a:off x="8135046" y="5652350"/>
            <a:ext cx="3822217" cy="870828"/>
            <a:chOff x="8078236" y="5717331"/>
            <a:chExt cx="3822217" cy="870828"/>
          </a:xfrm>
        </p:grpSpPr>
        <p:sp>
          <p:nvSpPr>
            <p:cNvPr id="4" name="Slide Number Placeholder 4">
              <a:extLst>
                <a:ext uri="{FF2B5EF4-FFF2-40B4-BE49-F238E27FC236}">
                  <a16:creationId xmlns:a16="http://schemas.microsoft.com/office/drawing/2014/main" id="{766A6BC8-98A8-A0CE-CA98-93C81CB3A0F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8F3121D7-ACFD-0A88-CEB1-E67E5FB4E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2207483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46B8BA5E-C5F7-D3A5-C310-F21543EF36CB}"/>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A83E0B00-45F2-0C59-8E9D-F1814666AA2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849" y="391266"/>
            <a:ext cx="1575320" cy="1575320"/>
          </a:xfrm>
          <a:prstGeom prst="rect">
            <a:avLst/>
          </a:prstGeom>
        </p:spPr>
      </p:pic>
      <p:sp>
        <p:nvSpPr>
          <p:cNvPr id="7" name="Title 1">
            <a:extLst>
              <a:ext uri="{FF2B5EF4-FFF2-40B4-BE49-F238E27FC236}">
                <a16:creationId xmlns:a16="http://schemas.microsoft.com/office/drawing/2014/main" id="{6E427F5C-61F8-42CD-99C1-B21F2628095E}"/>
              </a:ext>
            </a:extLst>
          </p:cNvPr>
          <p:cNvSpPr>
            <a:spLocks noGrp="1"/>
          </p:cNvSpPr>
          <p:nvPr>
            <p:ph type="ctrTitle"/>
          </p:nvPr>
        </p:nvSpPr>
        <p:spPr>
          <a:xfrm>
            <a:off x="535849" y="2856594"/>
            <a:ext cx="10872243" cy="2150836"/>
          </a:xfrm>
        </p:spPr>
        <p:txBody>
          <a:bodyPr>
            <a:normAutofit/>
          </a:bodyPr>
          <a:lstStyle/>
          <a:p>
            <a:r>
              <a:rPr lang="en-US"/>
              <a:t>Seasonal Adjustments</a:t>
            </a:r>
          </a:p>
        </p:txBody>
      </p:sp>
    </p:spTree>
    <p:extLst>
      <p:ext uri="{BB962C8B-B14F-4D97-AF65-F5344CB8AC3E}">
        <p14:creationId xmlns:p14="http://schemas.microsoft.com/office/powerpoint/2010/main" val="314440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BBB1-DFAF-4689-6B01-29A5FCE56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D46EE-0D78-DB27-2ECD-7881DA226961}"/>
              </a:ext>
            </a:extLst>
          </p:cNvPr>
          <p:cNvSpPr>
            <a:spLocks noGrp="1"/>
          </p:cNvSpPr>
          <p:nvPr>
            <p:ph type="title"/>
          </p:nvPr>
        </p:nvSpPr>
        <p:spPr>
          <a:xfrm>
            <a:off x="311258" y="210142"/>
            <a:ext cx="10515600" cy="1325563"/>
          </a:xfrm>
        </p:spPr>
        <p:txBody>
          <a:bodyPr anchor="ctr">
            <a:normAutofit/>
          </a:bodyPr>
          <a:lstStyle/>
          <a:p>
            <a:r>
              <a:rPr lang="en-US"/>
              <a:t>Seasonal Adjustments </a:t>
            </a:r>
          </a:p>
        </p:txBody>
      </p:sp>
      <p:sp>
        <p:nvSpPr>
          <p:cNvPr id="18" name="Text Placeholder 6">
            <a:extLst>
              <a:ext uri="{FF2B5EF4-FFF2-40B4-BE49-F238E27FC236}">
                <a16:creationId xmlns:a16="http://schemas.microsoft.com/office/drawing/2014/main" id="{7F61F7DB-8906-CB3F-A7E4-505583699E4B}"/>
              </a:ext>
            </a:extLst>
          </p:cNvPr>
          <p:cNvSpPr>
            <a:spLocks noGrp="1"/>
          </p:cNvSpPr>
          <p:nvPr>
            <p:ph type="body" sz="quarter" idx="10"/>
          </p:nvPr>
        </p:nvSpPr>
        <p:spPr>
          <a:xfrm>
            <a:off x="311259" y="1711248"/>
            <a:ext cx="5165998" cy="1313710"/>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Minor changes to weekday, Saturday, and Sunday/Holiday schedules are proposed for the following routes while also reinstating seasonal tripper service.</a:t>
            </a:r>
          </a:p>
          <a:p>
            <a:pPr>
              <a:lnSpc>
                <a:spcPct val="114000"/>
              </a:lnSpc>
              <a:spcBef>
                <a:spcPts val="800"/>
              </a:spcBef>
              <a:spcAft>
                <a:spcPts val="800"/>
              </a:spcAft>
            </a:pPr>
            <a:endParaRPr lang="en-US" sz="1800"/>
          </a:p>
        </p:txBody>
      </p:sp>
      <p:graphicFrame>
        <p:nvGraphicFramePr>
          <p:cNvPr id="8" name="Table 7">
            <a:extLst>
              <a:ext uri="{FF2B5EF4-FFF2-40B4-BE49-F238E27FC236}">
                <a16:creationId xmlns:a16="http://schemas.microsoft.com/office/drawing/2014/main" id="{1EEC5427-5D82-20E8-C66D-1B9C4D5BCB21}"/>
              </a:ext>
            </a:extLst>
          </p:cNvPr>
          <p:cNvGraphicFramePr>
            <a:graphicFrameLocks noGrp="1"/>
          </p:cNvGraphicFramePr>
          <p:nvPr>
            <p:extLst>
              <p:ext uri="{D42A27DB-BD31-4B8C-83A1-F6EECF244321}">
                <p14:modId xmlns:p14="http://schemas.microsoft.com/office/powerpoint/2010/main" val="2113987521"/>
              </p:ext>
            </p:extLst>
          </p:nvPr>
        </p:nvGraphicFramePr>
        <p:xfrm>
          <a:off x="6377668" y="1335833"/>
          <a:ext cx="5576128" cy="3514288"/>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11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0">
                          <a:solidFill>
                            <a:schemeClr val="tx1"/>
                          </a:solidFill>
                          <a:latin typeface="Tahoma"/>
                          <a:ea typeface="Tahoma"/>
                          <a:cs typeface="Tahoma"/>
                        </a:rPr>
                        <a:t>Mississippi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8043598"/>
                  </a:ext>
                </a:extLst>
              </a:tr>
              <a:tr h="0">
                <a:tc>
                  <a:txBody>
                    <a:bodyPr/>
                    <a:lstStyle/>
                    <a:p>
                      <a:pPr algn="ctr"/>
                      <a:r>
                        <a:rPr lang="en-US" sz="1800">
                          <a:solidFill>
                            <a:schemeClr val="tx1"/>
                          </a:solidFill>
                          <a:latin typeface="Tahoma"/>
                          <a:ea typeface="Tahoma"/>
                          <a:cs typeface="Tahoma"/>
                        </a:rPr>
                        <a:t>24</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a:solidFill>
                            <a:schemeClr val="tx1"/>
                          </a:solidFill>
                          <a:latin typeface="Tahoma"/>
                          <a:ea typeface="Tahoma"/>
                          <a:cs typeface="Tahoma"/>
                        </a:rPr>
                        <a:t>University Blvd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746562"/>
                  </a:ext>
                </a:extLst>
              </a:tr>
              <a:tr h="0">
                <a:tc>
                  <a:txBody>
                    <a:bodyPr/>
                    <a:lstStyle/>
                    <a:p>
                      <a:pPr lvl="0" algn="ctr">
                        <a:buNone/>
                      </a:pPr>
                      <a:r>
                        <a:rPr lang="en-US" sz="1800">
                          <a:solidFill>
                            <a:schemeClr val="tx1"/>
                          </a:solidFill>
                          <a:latin typeface="Tahoma"/>
                          <a:ea typeface="Tahoma"/>
                          <a:cs typeface="Tahoma"/>
                        </a:rPr>
                        <a:t>35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a:solidFill>
                            <a:schemeClr val="tx1"/>
                          </a:solidFill>
                          <a:latin typeface="Tahoma"/>
                          <a:ea typeface="Tahoma"/>
                          <a:cs typeface="Tahoma"/>
                        </a:rPr>
                        <a:t>Hampden Avenue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35507490"/>
                  </a:ext>
                </a:extLst>
              </a:tr>
              <a:tr h="0">
                <a:tc>
                  <a:txBody>
                    <a:bodyPr/>
                    <a:lstStyle/>
                    <a:p>
                      <a:pPr lvl="0" algn="ctr">
                        <a:buNone/>
                      </a:pPr>
                      <a:r>
                        <a:rPr lang="en-US" sz="1800">
                          <a:solidFill>
                            <a:schemeClr val="tx1"/>
                          </a:solidFill>
                          <a:latin typeface="Tahoma"/>
                          <a:ea typeface="Tahoma"/>
                          <a:cs typeface="Tahoma"/>
                        </a:rPr>
                        <a:t>42</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Montbello via Albrook / </a:t>
                      </a:r>
                    </a:p>
                    <a:p>
                      <a:pPr lvl="0" algn="ctr">
                        <a:buNone/>
                      </a:pPr>
                      <a:r>
                        <a:rPr lang="en-US" sz="1800" b="0" i="0" u="none" strike="noStrike" noProof="0">
                          <a:solidFill>
                            <a:schemeClr val="tx1"/>
                          </a:solidFill>
                          <a:latin typeface="Tahoma"/>
                          <a:ea typeface="Tahoma"/>
                          <a:cs typeface="Tahoma"/>
                        </a:rPr>
                        <a:t>Green Valley Ranch</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6981458"/>
                  </a:ext>
                </a:extLst>
              </a:tr>
              <a:tr h="0">
                <a:tc>
                  <a:txBody>
                    <a:bodyPr/>
                    <a:lstStyle/>
                    <a:p>
                      <a:pPr algn="ctr"/>
                      <a:r>
                        <a:rPr lang="en-US" sz="1800">
                          <a:solidFill>
                            <a:schemeClr val="tx1"/>
                          </a:solidFill>
                          <a:latin typeface="Tahoma"/>
                          <a:ea typeface="Tahoma"/>
                          <a:cs typeface="Tahoma"/>
                        </a:rPr>
                        <a:t>45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Montbello / Green Valley Ranch</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3021086"/>
                  </a:ext>
                </a:extLst>
              </a:tr>
              <a:tr h="0">
                <a:tc>
                  <a:txBody>
                    <a:bodyPr/>
                    <a:lstStyle/>
                    <a:p>
                      <a:pPr lvl="0" algn="ctr">
                        <a:buNone/>
                      </a:pPr>
                      <a:r>
                        <a:rPr lang="en-US" sz="1800">
                          <a:solidFill>
                            <a:schemeClr val="tx1"/>
                          </a:solidFill>
                          <a:latin typeface="Tahoma"/>
                          <a:ea typeface="Tahoma"/>
                          <a:cs typeface="Tahoma"/>
                        </a:rPr>
                        <a:t>51</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Sheridan Blvd</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493036"/>
                  </a:ext>
                </a:extLst>
              </a:tr>
              <a:tr h="0">
                <a:tc>
                  <a:txBody>
                    <a:bodyPr/>
                    <a:lstStyle/>
                    <a:p>
                      <a:pPr algn="ctr"/>
                      <a:r>
                        <a:rPr lang="en-US" sz="1800">
                          <a:solidFill>
                            <a:schemeClr val="tx1"/>
                          </a:solidFill>
                          <a:latin typeface="Tahoma"/>
                          <a:ea typeface="Tahoma"/>
                          <a:cs typeface="Tahoma"/>
                        </a:rPr>
                        <a:t>65</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Monaco Parkway</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0238828"/>
                  </a:ext>
                </a:extLst>
              </a:tr>
              <a:tr h="0">
                <a:tc>
                  <a:txBody>
                    <a:bodyPr/>
                    <a:lstStyle/>
                    <a:p>
                      <a:pPr algn="ctr"/>
                      <a:r>
                        <a:rPr lang="en-US" sz="1800">
                          <a:solidFill>
                            <a:schemeClr val="tx1"/>
                          </a:solidFill>
                          <a:latin typeface="Tahoma"/>
                          <a:ea typeface="Tahoma"/>
                          <a:cs typeface="Tahoma"/>
                        </a:rPr>
                        <a:t>73</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chemeClr val="tx1"/>
                          </a:solidFill>
                          <a:latin typeface="Tahoma"/>
                          <a:ea typeface="Tahoma"/>
                          <a:cs typeface="Tahoma"/>
                        </a:rPr>
                        <a:t>Quebec St</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7305475"/>
                  </a:ext>
                </a:extLst>
              </a:tr>
            </a:tbl>
          </a:graphicData>
        </a:graphic>
      </p:graphicFrame>
      <p:grpSp>
        <p:nvGrpSpPr>
          <p:cNvPr id="15" name="Group 14">
            <a:extLst>
              <a:ext uri="{FF2B5EF4-FFF2-40B4-BE49-F238E27FC236}">
                <a16:creationId xmlns:a16="http://schemas.microsoft.com/office/drawing/2014/main" id="{D0B715D8-D3A0-E866-CE0E-30D4B4E1C696}"/>
              </a:ext>
              <a:ext uri="{C183D7F6-B498-43B3-948B-1728B52AA6E4}">
                <adec:decorative xmlns:adec="http://schemas.microsoft.com/office/drawing/2017/decorative" val="1"/>
              </a:ext>
            </a:extLst>
          </p:cNvPr>
          <p:cNvGrpSpPr/>
          <p:nvPr/>
        </p:nvGrpSpPr>
        <p:grpSpPr>
          <a:xfrm>
            <a:off x="0" y="4969353"/>
            <a:ext cx="7096539" cy="1275704"/>
            <a:chOff x="836249" y="4656854"/>
            <a:chExt cx="6008914" cy="1325564"/>
          </a:xfrm>
        </p:grpSpPr>
        <p:sp>
          <p:nvSpPr>
            <p:cNvPr id="7" name="Rectangle 6">
              <a:extLst>
                <a:ext uri="{FF2B5EF4-FFF2-40B4-BE49-F238E27FC236}">
                  <a16:creationId xmlns:a16="http://schemas.microsoft.com/office/drawing/2014/main" id="{D92F91A8-5706-2899-3776-B4F1C6FC8F34}"/>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ahoma"/>
                <a:ea typeface="Tahoma"/>
                <a:cs typeface="Tahoma"/>
              </a:endParaRPr>
            </a:p>
          </p:txBody>
        </p:sp>
        <p:sp>
          <p:nvSpPr>
            <p:cNvPr id="9" name="Title 1">
              <a:extLst>
                <a:ext uri="{FF2B5EF4-FFF2-40B4-BE49-F238E27FC236}">
                  <a16:creationId xmlns:a16="http://schemas.microsoft.com/office/drawing/2014/main" id="{31325F53-CD87-DCD8-871E-2E080E3E6411}"/>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Seasonal Adjustment</a:t>
              </a:r>
            </a:p>
          </p:txBody>
        </p:sp>
        <p:sp>
          <p:nvSpPr>
            <p:cNvPr id="12" name="Subtitle 3">
              <a:extLst>
                <a:ext uri="{FF2B5EF4-FFF2-40B4-BE49-F238E27FC236}">
                  <a16:creationId xmlns:a16="http://schemas.microsoft.com/office/drawing/2014/main" id="{5E9E3E79-0E23-E7BE-C32D-D7A0CBCDE6CD}"/>
                </a:ext>
              </a:extLst>
            </p:cNvPr>
            <p:cNvSpPr txBox="1">
              <a:spLocks/>
            </p:cNvSpPr>
            <p:nvPr/>
          </p:nvSpPr>
          <p:spPr>
            <a:xfrm>
              <a:off x="1564944" y="5117493"/>
              <a:ext cx="4636878" cy="851420"/>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grpSp>
      <p:pic>
        <p:nvPicPr>
          <p:cNvPr id="4" name="Graphic 3">
            <a:extLst>
              <a:ext uri="{FF2B5EF4-FFF2-40B4-BE49-F238E27FC236}">
                <a16:creationId xmlns:a16="http://schemas.microsoft.com/office/drawing/2014/main" id="{2B4D6CF0-08E3-3527-D04C-3F92C2159C3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7984" y="5149075"/>
            <a:ext cx="799522" cy="799522"/>
          </a:xfrm>
          <a:prstGeom prst="rect">
            <a:avLst/>
          </a:prstGeom>
        </p:spPr>
      </p:pic>
      <p:sp>
        <p:nvSpPr>
          <p:cNvPr id="10" name="TextBox 9">
            <a:extLst>
              <a:ext uri="{FF2B5EF4-FFF2-40B4-BE49-F238E27FC236}">
                <a16:creationId xmlns:a16="http://schemas.microsoft.com/office/drawing/2014/main" id="{9D807C89-B0D0-18F3-6709-D391CEB60819}"/>
              </a:ext>
            </a:extLst>
          </p:cNvPr>
          <p:cNvSpPr txBox="1"/>
          <p:nvPr/>
        </p:nvSpPr>
        <p:spPr>
          <a:xfrm>
            <a:off x="831595" y="5403005"/>
            <a:ext cx="6165668" cy="523220"/>
          </a:xfrm>
          <a:prstGeom prst="rect">
            <a:avLst/>
          </a:prstGeom>
          <a:noFill/>
        </p:spPr>
        <p:txBody>
          <a:bodyPr wrap="square">
            <a:spAutoFit/>
          </a:bodyPr>
          <a:lstStyle/>
          <a:p>
            <a:r>
              <a:rPr lang="en-US" sz="1400">
                <a:effectLst/>
                <a:latin typeface="Tahoma" panose="020B0604030504040204" pitchFamily="34" charset="0"/>
                <a:ea typeface="Tahoma" panose="020B0604030504040204" pitchFamily="34" charset="0"/>
                <a:cs typeface="Tahoma" panose="020B0604030504040204" pitchFamily="34" charset="0"/>
              </a:rPr>
              <a:t>Temporary modifications made to bus and rail services in response to seasonal variations in demand or operational conditions. </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6" descr="RTD logo">
            <a:extLst>
              <a:ext uri="{FF2B5EF4-FFF2-40B4-BE49-F238E27FC236}">
                <a16:creationId xmlns:a16="http://schemas.microsoft.com/office/drawing/2014/main" id="{502339D1-CF83-D2A4-A1BF-FDCBE3C595E2}"/>
              </a:ext>
            </a:extLst>
          </p:cNvPr>
          <p:cNvSpPr txBox="1">
            <a:spLocks/>
          </p:cNvSpPr>
          <p:nvPr/>
        </p:nvSpPr>
        <p:spPr>
          <a:xfrm>
            <a:off x="847506" y="5489031"/>
            <a:ext cx="6165668" cy="7150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None/>
            </a:pPr>
            <a:endParaRPr lang="en-US" sz="1800">
              <a:latin typeface="Tahoma"/>
              <a:ea typeface="Tahoma"/>
              <a:cs typeface="Tahoma"/>
            </a:endParaRPr>
          </a:p>
        </p:txBody>
      </p:sp>
      <p:grpSp>
        <p:nvGrpSpPr>
          <p:cNvPr id="3" name="Group 2">
            <a:extLst>
              <a:ext uri="{FF2B5EF4-FFF2-40B4-BE49-F238E27FC236}">
                <a16:creationId xmlns:a16="http://schemas.microsoft.com/office/drawing/2014/main" id="{D46D1379-0165-BDDD-0895-58F758956EE8}"/>
              </a:ext>
              <a:ext uri="{C183D7F6-B498-43B3-948B-1728B52AA6E4}">
                <adec:decorative xmlns:adec="http://schemas.microsoft.com/office/drawing/2017/decorative" val="1"/>
              </a:ext>
            </a:extLst>
          </p:cNvPr>
          <p:cNvGrpSpPr/>
          <p:nvPr/>
        </p:nvGrpSpPr>
        <p:grpSpPr>
          <a:xfrm>
            <a:off x="8135046" y="5744950"/>
            <a:ext cx="3822217" cy="870828"/>
            <a:chOff x="8078236" y="5717331"/>
            <a:chExt cx="3822217" cy="870828"/>
          </a:xfrm>
        </p:grpSpPr>
        <p:sp>
          <p:nvSpPr>
            <p:cNvPr id="6" name="Slide Number Placeholder 4">
              <a:extLst>
                <a:ext uri="{FF2B5EF4-FFF2-40B4-BE49-F238E27FC236}">
                  <a16:creationId xmlns:a16="http://schemas.microsoft.com/office/drawing/2014/main" id="{B3547147-5A5B-A42E-0BEE-F68DF63E809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27</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EBDD1886-CFE9-3A4D-A420-2937C36703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256158406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95E0-4473-2F5E-4301-47D937C4D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B0461-4B04-CD86-1021-65312C5B4CE9}"/>
              </a:ext>
            </a:extLst>
          </p:cNvPr>
          <p:cNvSpPr>
            <a:spLocks noGrp="1"/>
          </p:cNvSpPr>
          <p:nvPr>
            <p:ph type="title"/>
          </p:nvPr>
        </p:nvSpPr>
        <p:spPr>
          <a:xfrm>
            <a:off x="311258" y="210142"/>
            <a:ext cx="10515600" cy="1325563"/>
          </a:xfrm>
        </p:spPr>
        <p:txBody>
          <a:bodyPr anchor="ctr">
            <a:normAutofit/>
          </a:bodyPr>
          <a:lstStyle/>
          <a:p>
            <a:r>
              <a:rPr lang="en-US"/>
              <a:t>Seasonal Adjustments (cont.) </a:t>
            </a:r>
          </a:p>
        </p:txBody>
      </p:sp>
      <p:sp>
        <p:nvSpPr>
          <p:cNvPr id="14" name="Text Placeholder 6">
            <a:extLst>
              <a:ext uri="{FF2B5EF4-FFF2-40B4-BE49-F238E27FC236}">
                <a16:creationId xmlns:a16="http://schemas.microsoft.com/office/drawing/2014/main" id="{57EEF9AA-B008-4F4F-DF91-7D51A8F51B55}"/>
              </a:ext>
            </a:extLst>
          </p:cNvPr>
          <p:cNvSpPr>
            <a:spLocks noGrp="1"/>
          </p:cNvSpPr>
          <p:nvPr>
            <p:ph type="body" sz="quarter" idx="10"/>
          </p:nvPr>
        </p:nvSpPr>
        <p:spPr>
          <a:xfrm>
            <a:off x="311259" y="1711248"/>
            <a:ext cx="5321446" cy="1313710"/>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Minor changes to weekday, Saturday, and Sunday/Holiday schedules are proposed for the following routes while also reinstating seasonal tripper service.</a:t>
            </a:r>
          </a:p>
          <a:p>
            <a:pPr>
              <a:lnSpc>
                <a:spcPct val="114000"/>
              </a:lnSpc>
              <a:spcBef>
                <a:spcPts val="800"/>
              </a:spcBef>
              <a:spcAft>
                <a:spcPts val="800"/>
              </a:spcAft>
            </a:pPr>
            <a:endParaRPr lang="en-US" sz="1800"/>
          </a:p>
        </p:txBody>
      </p:sp>
      <p:graphicFrame>
        <p:nvGraphicFramePr>
          <p:cNvPr id="16" name="Table 15">
            <a:extLst>
              <a:ext uri="{FF2B5EF4-FFF2-40B4-BE49-F238E27FC236}">
                <a16:creationId xmlns:a16="http://schemas.microsoft.com/office/drawing/2014/main" id="{1C6B377F-263C-B3EE-88FD-F207B3E62B7E}"/>
              </a:ext>
            </a:extLst>
          </p:cNvPr>
          <p:cNvGraphicFramePr>
            <a:graphicFrameLocks noGrp="1"/>
          </p:cNvGraphicFramePr>
          <p:nvPr>
            <p:extLst>
              <p:ext uri="{D42A27DB-BD31-4B8C-83A1-F6EECF244321}">
                <p14:modId xmlns:p14="http://schemas.microsoft.com/office/powerpoint/2010/main" val="2394810955"/>
              </p:ext>
            </p:extLst>
          </p:nvPr>
        </p:nvGraphicFramePr>
        <p:xfrm>
          <a:off x="6469058" y="1526639"/>
          <a:ext cx="5576128" cy="2162140"/>
        </p:xfrm>
        <a:graphic>
          <a:graphicData uri="http://schemas.openxmlformats.org/drawingml/2006/table">
            <a:tbl>
              <a:tblPr firstRow="1" bandRow="1">
                <a:tableStyleId>{5C22544A-7EE6-4342-B048-85BDC9FD1C3A}</a:tableStyleId>
              </a:tblPr>
              <a:tblGrid>
                <a:gridCol w="1625130">
                  <a:extLst>
                    <a:ext uri="{9D8B030D-6E8A-4147-A177-3AD203B41FA5}">
                      <a16:colId xmlns:a16="http://schemas.microsoft.com/office/drawing/2014/main" val="3065812770"/>
                    </a:ext>
                  </a:extLst>
                </a:gridCol>
                <a:gridCol w="3950998">
                  <a:extLst>
                    <a:ext uri="{9D8B030D-6E8A-4147-A177-3AD203B41FA5}">
                      <a16:colId xmlns:a16="http://schemas.microsoft.com/office/drawing/2014/main" val="1351207427"/>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lvl="0" algn="ctr">
                        <a:buNone/>
                      </a:pPr>
                      <a:r>
                        <a:rPr lang="en-US" sz="1800">
                          <a:solidFill>
                            <a:schemeClr val="tx1"/>
                          </a:solidFill>
                          <a:latin typeface="Tahoma"/>
                          <a:ea typeface="Tahoma"/>
                          <a:cs typeface="Tahoma"/>
                        </a:rPr>
                        <a:t>105</a:t>
                      </a:r>
                      <a:endParaRPr lang="en-US" sz="1800" dirty="0">
                        <a:solidFill>
                          <a:schemeClr val="tx1"/>
                        </a:solidFill>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ct val="100000"/>
                        </a:lnSpc>
                        <a:spcBef>
                          <a:spcPts val="0"/>
                        </a:spcBef>
                        <a:spcAft>
                          <a:spcPts val="0"/>
                        </a:spcAft>
                        <a:buNone/>
                      </a:pPr>
                      <a:r>
                        <a:rPr lang="en-US" sz="1800">
                          <a:solidFill>
                            <a:schemeClr val="tx1"/>
                          </a:solidFill>
                          <a:latin typeface="Tahoma"/>
                          <a:ea typeface="Tahoma"/>
                          <a:cs typeface="Tahoma"/>
                        </a:rPr>
                        <a:t>Havana Street</a:t>
                      </a:r>
                      <a:endParaRPr lang="en-US" sz="1800" dirty="0">
                        <a:solidFill>
                          <a:schemeClr val="tx1"/>
                        </a:solidFill>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7415824"/>
                  </a:ext>
                </a:extLst>
              </a:tr>
              <a:tr h="0">
                <a:tc>
                  <a:txBody>
                    <a:bodyPr/>
                    <a:lstStyle/>
                    <a:p>
                      <a:pPr lvl="0" algn="ctr">
                        <a:buNone/>
                      </a:pPr>
                      <a:r>
                        <a:rPr lang="en-US" sz="1800">
                          <a:solidFill>
                            <a:schemeClr val="tx1"/>
                          </a:solidFill>
                          <a:latin typeface="Tahoma"/>
                          <a:ea typeface="Tahoma"/>
                          <a:cs typeface="Tahoma"/>
                        </a:rPr>
                        <a:t>225</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a:lnSpc>
                          <a:spcPct val="100000"/>
                        </a:lnSpc>
                        <a:spcBef>
                          <a:spcPts val="0"/>
                        </a:spcBef>
                        <a:spcAft>
                          <a:spcPts val="0"/>
                        </a:spcAft>
                        <a:buNone/>
                      </a:pPr>
                      <a:r>
                        <a:rPr lang="en-US" sz="1800">
                          <a:solidFill>
                            <a:schemeClr val="tx1"/>
                          </a:solidFill>
                          <a:latin typeface="Tahoma"/>
                          <a:ea typeface="Tahoma"/>
                          <a:cs typeface="Tahoma"/>
                        </a:rPr>
                        <a:t>Boulder / Lafayette via Baseline</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35507490"/>
                  </a:ext>
                </a:extLst>
              </a:tr>
              <a:tr h="0">
                <a:tc>
                  <a:txBody>
                    <a:bodyPr/>
                    <a:lstStyle/>
                    <a:p>
                      <a:pPr lvl="0" algn="ctr">
                        <a:buNone/>
                      </a:pPr>
                      <a:r>
                        <a:rPr lang="en-US" sz="1800">
                          <a:solidFill>
                            <a:schemeClr val="tx1"/>
                          </a:solidFill>
                          <a:latin typeface="Tahoma"/>
                          <a:ea typeface="Tahoma"/>
                          <a:cs typeface="Tahoma"/>
                        </a:rPr>
                        <a:t>DASH</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b="0" i="0" u="none" strike="noStrike" noProof="0">
                          <a:solidFill>
                            <a:schemeClr val="tx1"/>
                          </a:solidFill>
                          <a:latin typeface="Tahoma"/>
                          <a:ea typeface="Tahoma"/>
                          <a:cs typeface="Tahoma"/>
                        </a:rPr>
                        <a:t>Boulder / Lafayette via Louisville</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6981458"/>
                  </a:ext>
                </a:extLst>
              </a:tr>
              <a:tr h="0">
                <a:tc>
                  <a:txBody>
                    <a:bodyPr/>
                    <a:lstStyle/>
                    <a:p>
                      <a:pPr lvl="0" algn="ctr">
                        <a:buNone/>
                      </a:pPr>
                      <a:r>
                        <a:rPr lang="en-US" sz="1800">
                          <a:solidFill>
                            <a:schemeClr val="tx1"/>
                          </a:solidFill>
                          <a:latin typeface="Tahoma"/>
                          <a:ea typeface="Tahoma"/>
                          <a:cs typeface="Tahoma"/>
                        </a:rPr>
                        <a:t>NB</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0"/>
                        </a:spcBef>
                        <a:spcAft>
                          <a:spcPts val="0"/>
                        </a:spcAft>
                        <a:buNone/>
                      </a:pPr>
                      <a:r>
                        <a:rPr lang="en-US" sz="1800" b="0" i="0" u="none" strike="noStrike" noProof="0">
                          <a:solidFill>
                            <a:schemeClr val="tx1"/>
                          </a:solidFill>
                          <a:latin typeface="Tahoma"/>
                          <a:ea typeface="Tahoma"/>
                          <a:cs typeface="Tahoma"/>
                        </a:rPr>
                        <a:t>Boulder / Nederland / Eldora </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3021086"/>
                  </a:ext>
                </a:extLst>
              </a:tr>
              <a:tr h="0">
                <a:tc>
                  <a:txBody>
                    <a:bodyPr/>
                    <a:lstStyle/>
                    <a:p>
                      <a:pPr lvl="0" algn="ctr">
                        <a:buNone/>
                      </a:pPr>
                      <a:r>
                        <a:rPr lang="en-US" sz="1800">
                          <a:solidFill>
                            <a:schemeClr val="tx1"/>
                          </a:solidFill>
                          <a:latin typeface="Tahoma"/>
                          <a:ea typeface="Tahoma"/>
                          <a:cs typeface="Tahoma"/>
                        </a:rPr>
                        <a:t>SKIP</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800">
                          <a:solidFill>
                            <a:schemeClr val="tx1"/>
                          </a:solidFill>
                          <a:latin typeface="Tahoma"/>
                          <a:ea typeface="Tahoma"/>
                          <a:cs typeface="Tahoma"/>
                        </a:rPr>
                        <a:t>Broadway (Boulder)</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493036"/>
                  </a:ext>
                </a:extLst>
              </a:tr>
            </a:tbl>
          </a:graphicData>
        </a:graphic>
      </p:graphicFrame>
      <p:grpSp>
        <p:nvGrpSpPr>
          <p:cNvPr id="15" name="Group 14">
            <a:extLst>
              <a:ext uri="{FF2B5EF4-FFF2-40B4-BE49-F238E27FC236}">
                <a16:creationId xmlns:a16="http://schemas.microsoft.com/office/drawing/2014/main" id="{D0E69B7C-19D3-0941-F07A-A6940B159224}"/>
              </a:ext>
              <a:ext uri="{C183D7F6-B498-43B3-948B-1728B52AA6E4}">
                <adec:decorative xmlns:adec="http://schemas.microsoft.com/office/drawing/2017/decorative" val="1"/>
              </a:ext>
            </a:extLst>
          </p:cNvPr>
          <p:cNvGrpSpPr/>
          <p:nvPr/>
        </p:nvGrpSpPr>
        <p:grpSpPr>
          <a:xfrm>
            <a:off x="0" y="4969353"/>
            <a:ext cx="7096539" cy="1275704"/>
            <a:chOff x="836249" y="4656854"/>
            <a:chExt cx="6008914" cy="1325564"/>
          </a:xfrm>
        </p:grpSpPr>
        <p:sp>
          <p:nvSpPr>
            <p:cNvPr id="7" name="Rectangle 6">
              <a:extLst>
                <a:ext uri="{FF2B5EF4-FFF2-40B4-BE49-F238E27FC236}">
                  <a16:creationId xmlns:a16="http://schemas.microsoft.com/office/drawing/2014/main" id="{47D681FD-04D9-8741-1B37-D2DCFEB57703}"/>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ahoma"/>
                <a:ea typeface="Tahoma"/>
                <a:cs typeface="Tahoma"/>
              </a:endParaRPr>
            </a:p>
          </p:txBody>
        </p:sp>
        <p:sp>
          <p:nvSpPr>
            <p:cNvPr id="9" name="Title 1">
              <a:extLst>
                <a:ext uri="{FF2B5EF4-FFF2-40B4-BE49-F238E27FC236}">
                  <a16:creationId xmlns:a16="http://schemas.microsoft.com/office/drawing/2014/main" id="{E5EA6F23-A363-5994-707E-7A3345F9EC52}"/>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Seasonal Adjustment</a:t>
              </a:r>
            </a:p>
          </p:txBody>
        </p:sp>
        <p:sp>
          <p:nvSpPr>
            <p:cNvPr id="12" name="Subtitle 3">
              <a:extLst>
                <a:ext uri="{FF2B5EF4-FFF2-40B4-BE49-F238E27FC236}">
                  <a16:creationId xmlns:a16="http://schemas.microsoft.com/office/drawing/2014/main" id="{DFD67FAD-B7F3-E42A-1D80-C8D08B299A23}"/>
                </a:ext>
              </a:extLst>
            </p:cNvPr>
            <p:cNvSpPr txBox="1">
              <a:spLocks/>
            </p:cNvSpPr>
            <p:nvPr/>
          </p:nvSpPr>
          <p:spPr>
            <a:xfrm>
              <a:off x="1564944" y="5117493"/>
              <a:ext cx="4636878" cy="851420"/>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p>
          </p:txBody>
        </p:sp>
      </p:grpSp>
      <p:pic>
        <p:nvPicPr>
          <p:cNvPr id="4" name="Graphic 3">
            <a:extLst>
              <a:ext uri="{FF2B5EF4-FFF2-40B4-BE49-F238E27FC236}">
                <a16:creationId xmlns:a16="http://schemas.microsoft.com/office/drawing/2014/main" id="{0AC2B826-103B-1737-2CC0-63772C51B17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7984" y="5149075"/>
            <a:ext cx="799522" cy="799522"/>
          </a:xfrm>
          <a:prstGeom prst="rect">
            <a:avLst/>
          </a:prstGeom>
        </p:spPr>
      </p:pic>
      <p:sp>
        <p:nvSpPr>
          <p:cNvPr id="10" name="TextBox 9">
            <a:extLst>
              <a:ext uri="{FF2B5EF4-FFF2-40B4-BE49-F238E27FC236}">
                <a16:creationId xmlns:a16="http://schemas.microsoft.com/office/drawing/2014/main" id="{DDF56496-79DA-1E4F-737A-2C86EF896551}"/>
              </a:ext>
            </a:extLst>
          </p:cNvPr>
          <p:cNvSpPr txBox="1"/>
          <p:nvPr/>
        </p:nvSpPr>
        <p:spPr>
          <a:xfrm>
            <a:off x="831595" y="5403005"/>
            <a:ext cx="6165668" cy="523220"/>
          </a:xfrm>
          <a:prstGeom prst="rect">
            <a:avLst/>
          </a:prstGeom>
          <a:noFill/>
        </p:spPr>
        <p:txBody>
          <a:bodyPr wrap="square">
            <a:spAutoFit/>
          </a:bodyPr>
          <a:lstStyle/>
          <a:p>
            <a:r>
              <a:rPr lang="en-US" sz="1400">
                <a:effectLst/>
                <a:latin typeface="Tahoma" panose="020B0604030504040204" pitchFamily="34" charset="0"/>
                <a:ea typeface="Tahoma" panose="020B0604030504040204" pitchFamily="34" charset="0"/>
                <a:cs typeface="Tahoma" panose="020B0604030504040204" pitchFamily="34" charset="0"/>
              </a:rPr>
              <a:t>Temporary modifications made to bus and rail services in response to seasonal variations in demand or operational conditions. </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6" descr="RTD logo">
            <a:extLst>
              <a:ext uri="{FF2B5EF4-FFF2-40B4-BE49-F238E27FC236}">
                <a16:creationId xmlns:a16="http://schemas.microsoft.com/office/drawing/2014/main" id="{52590E61-FC7B-4D42-A2D7-DACE9FBD0B99}"/>
              </a:ext>
            </a:extLst>
          </p:cNvPr>
          <p:cNvSpPr txBox="1">
            <a:spLocks/>
          </p:cNvSpPr>
          <p:nvPr/>
        </p:nvSpPr>
        <p:spPr>
          <a:xfrm>
            <a:off x="847506" y="5489031"/>
            <a:ext cx="6165668" cy="7150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None/>
            </a:pPr>
            <a:endParaRPr lang="en-US" sz="1800">
              <a:latin typeface="Tahoma"/>
              <a:ea typeface="Tahoma"/>
              <a:cs typeface="Tahoma"/>
            </a:endParaRPr>
          </a:p>
        </p:txBody>
      </p:sp>
      <p:grpSp>
        <p:nvGrpSpPr>
          <p:cNvPr id="3" name="Group 2">
            <a:extLst>
              <a:ext uri="{FF2B5EF4-FFF2-40B4-BE49-F238E27FC236}">
                <a16:creationId xmlns:a16="http://schemas.microsoft.com/office/drawing/2014/main" id="{5DACABD1-7298-A4EC-76F7-3050B228E4F2}"/>
              </a:ext>
              <a:ext uri="{C183D7F6-B498-43B3-948B-1728B52AA6E4}">
                <adec:decorative xmlns:adec="http://schemas.microsoft.com/office/drawing/2017/decorative" val="1"/>
              </a:ext>
            </a:extLst>
          </p:cNvPr>
          <p:cNvGrpSpPr/>
          <p:nvPr/>
        </p:nvGrpSpPr>
        <p:grpSpPr>
          <a:xfrm>
            <a:off x="8135046" y="5744950"/>
            <a:ext cx="3822217" cy="870828"/>
            <a:chOff x="8078236" y="5717331"/>
            <a:chExt cx="3822217" cy="870828"/>
          </a:xfrm>
        </p:grpSpPr>
        <p:sp>
          <p:nvSpPr>
            <p:cNvPr id="6" name="Slide Number Placeholder 4">
              <a:extLst>
                <a:ext uri="{FF2B5EF4-FFF2-40B4-BE49-F238E27FC236}">
                  <a16:creationId xmlns:a16="http://schemas.microsoft.com/office/drawing/2014/main" id="{8712266D-88C3-43C2-F547-274A4D618B68}"/>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28</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red background with white text&#10;&#10;Description automatically generated with medium confidence">
              <a:extLst>
                <a:ext uri="{FF2B5EF4-FFF2-40B4-BE49-F238E27FC236}">
                  <a16:creationId xmlns:a16="http://schemas.microsoft.com/office/drawing/2014/main" id="{8B99CDBA-2FF8-5BCB-7F08-458DC51BBD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1679387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F87"/>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3AA429-C096-1BC9-8FF0-CC8831D5AA79}"/>
              </a:ext>
            </a:extLst>
          </p:cNvPr>
          <p:cNvSpPr>
            <a:spLocks noGrp="1"/>
          </p:cNvSpPr>
          <p:nvPr>
            <p:ph type="ctrTitle"/>
          </p:nvPr>
        </p:nvSpPr>
        <p:spPr>
          <a:xfrm>
            <a:off x="622300" y="1974850"/>
            <a:ext cx="10872243" cy="2233895"/>
          </a:xfrm>
        </p:spPr>
        <p:txBody>
          <a:bodyPr>
            <a:normAutofit/>
          </a:bodyPr>
          <a:lstStyle/>
          <a:p>
            <a:r>
              <a:rPr lang="en-US"/>
              <a:t>Feedback and Input</a:t>
            </a:r>
          </a:p>
        </p:txBody>
      </p:sp>
      <p:pic>
        <p:nvPicPr>
          <p:cNvPr id="2" name="Graphic 1" descr="Chat with solid fill">
            <a:extLst>
              <a:ext uri="{FF2B5EF4-FFF2-40B4-BE49-F238E27FC236}">
                <a16:creationId xmlns:a16="http://schemas.microsoft.com/office/drawing/2014/main" id="{ABF43DB5-7098-3104-C5B4-CD93597A8E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7457" y="516526"/>
            <a:ext cx="1458324" cy="1458324"/>
          </a:xfrm>
          <a:prstGeom prst="rect">
            <a:avLst/>
          </a:prstGeom>
        </p:spPr>
      </p:pic>
    </p:spTree>
    <p:extLst>
      <p:ext uri="{BB962C8B-B14F-4D97-AF65-F5344CB8AC3E}">
        <p14:creationId xmlns:p14="http://schemas.microsoft.com/office/powerpoint/2010/main" val="307709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1A3A-799D-1E82-0429-4F496D3D5F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5AFA0A-842E-9EBC-55DF-FCE4BC03EB6C}"/>
              </a:ext>
            </a:extLst>
          </p:cNvPr>
          <p:cNvSpPr>
            <a:spLocks noGrp="1"/>
          </p:cNvSpPr>
          <p:nvPr>
            <p:ph type="title"/>
          </p:nvPr>
        </p:nvSpPr>
        <p:spPr>
          <a:xfrm>
            <a:off x="305836" y="136251"/>
            <a:ext cx="10515600" cy="1325563"/>
          </a:xfrm>
        </p:spPr>
        <p:txBody>
          <a:bodyPr/>
          <a:lstStyle/>
          <a:p>
            <a:r>
              <a:rPr lang="en-US">
                <a:latin typeface="Tahoma"/>
                <a:ea typeface="Tahoma"/>
                <a:cs typeface="Tahoma"/>
              </a:rPr>
              <a:t>Order of Operations</a:t>
            </a:r>
            <a:endParaRPr lang="en-US">
              <a:highlight>
                <a:srgbClr val="FFFF00"/>
              </a:highlight>
              <a:latin typeface="Tahoma"/>
              <a:ea typeface="Tahoma"/>
              <a:cs typeface="Tahoma"/>
            </a:endParaRPr>
          </a:p>
        </p:txBody>
      </p:sp>
      <p:sp>
        <p:nvSpPr>
          <p:cNvPr id="7" name="Text Placeholder 6">
            <a:extLst>
              <a:ext uri="{FF2B5EF4-FFF2-40B4-BE49-F238E27FC236}">
                <a16:creationId xmlns:a16="http://schemas.microsoft.com/office/drawing/2014/main" id="{C4869AA9-CE75-9D95-AD35-0D1C6751728E}"/>
              </a:ext>
            </a:extLst>
          </p:cNvPr>
          <p:cNvSpPr>
            <a:spLocks noGrp="1"/>
          </p:cNvSpPr>
          <p:nvPr>
            <p:ph type="body" sz="quarter" idx="10"/>
          </p:nvPr>
        </p:nvSpPr>
        <p:spPr>
          <a:xfrm>
            <a:off x="311258" y="1711248"/>
            <a:ext cx="7197906" cy="4175177"/>
          </a:xfrm>
        </p:spPr>
        <p:txBody>
          <a:bodyPr vert="horz" lIns="91440" tIns="45720" rIns="91440" bIns="45720" rtlCol="0" anchor="t">
            <a:noAutofit/>
          </a:bodyPr>
          <a:lstStyle/>
          <a:p>
            <a:pPr>
              <a:lnSpc>
                <a:spcPct val="114000"/>
              </a:lnSpc>
              <a:spcBef>
                <a:spcPts val="800"/>
              </a:spcBef>
              <a:spcAft>
                <a:spcPts val="800"/>
              </a:spcAft>
            </a:pPr>
            <a:r>
              <a:rPr lang="en-US" sz="1800"/>
              <a:t>Staff present the proposed Service Changes</a:t>
            </a:r>
          </a:p>
          <a:p>
            <a:pPr>
              <a:lnSpc>
                <a:spcPct val="114000"/>
              </a:lnSpc>
              <a:spcBef>
                <a:spcPts val="800"/>
              </a:spcBef>
              <a:spcAft>
                <a:spcPts val="800"/>
              </a:spcAft>
            </a:pPr>
            <a:r>
              <a:rPr lang="en-US" sz="1800"/>
              <a:t>During the presentation, customers submit their questions and comments using the Q&amp;A feature</a:t>
            </a:r>
          </a:p>
          <a:p>
            <a:pPr>
              <a:lnSpc>
                <a:spcPct val="114000"/>
              </a:lnSpc>
              <a:spcBef>
                <a:spcPts val="800"/>
              </a:spcBef>
              <a:spcAft>
                <a:spcPts val="800"/>
              </a:spcAft>
            </a:pPr>
            <a:r>
              <a:rPr lang="en-US" sz="1800">
                <a:latin typeface="Tahoma"/>
                <a:ea typeface="Tahoma"/>
                <a:cs typeface="Tahoma"/>
              </a:rPr>
              <a:t>Following the presentation, staff answer questions related to the proposed Service Changes </a:t>
            </a:r>
          </a:p>
          <a:p>
            <a:pPr lvl="1">
              <a:lnSpc>
                <a:spcPct val="114000"/>
              </a:lnSpc>
              <a:spcBef>
                <a:spcPts val="800"/>
              </a:spcBef>
              <a:spcAft>
                <a:spcPts val="800"/>
              </a:spcAft>
            </a:pPr>
            <a:r>
              <a:rPr lang="en-US">
                <a:latin typeface="Tahoma"/>
                <a:ea typeface="Tahoma"/>
                <a:cs typeface="Tahoma"/>
              </a:rPr>
              <a:t>To resolve questions, or provide comments, on topics unrelated to Service Changes, join RTD for an upcoming Ask a Service Planner, or contact Customer Care at 303-299-6000</a:t>
            </a:r>
            <a:endParaRPr lang="en-US"/>
          </a:p>
          <a:p>
            <a:pPr>
              <a:lnSpc>
                <a:spcPct val="114000"/>
              </a:lnSpc>
              <a:spcBef>
                <a:spcPts val="800"/>
              </a:spcBef>
              <a:spcAft>
                <a:spcPts val="800"/>
              </a:spcAft>
            </a:pPr>
            <a:r>
              <a:rPr lang="en-US" sz="1800"/>
              <a:t>Concluding the question-and-answer session, customers verbalize their comments on proposed changes, if they choose</a:t>
            </a:r>
          </a:p>
        </p:txBody>
      </p:sp>
      <p:grpSp>
        <p:nvGrpSpPr>
          <p:cNvPr id="8" name="Group 7">
            <a:extLst>
              <a:ext uri="{FF2B5EF4-FFF2-40B4-BE49-F238E27FC236}">
                <a16:creationId xmlns:a16="http://schemas.microsoft.com/office/drawing/2014/main" id="{EA1F41AA-09D6-A6D2-83BD-2A27B632290A}"/>
              </a:ext>
              <a:ext uri="{C183D7F6-B498-43B3-948B-1728B52AA6E4}">
                <adec:decorative xmlns:adec="http://schemas.microsoft.com/office/drawing/2017/decorative" val="1"/>
              </a:ext>
            </a:extLst>
          </p:cNvPr>
          <p:cNvGrpSpPr/>
          <p:nvPr/>
        </p:nvGrpSpPr>
        <p:grpSpPr>
          <a:xfrm>
            <a:off x="8135046" y="5698650"/>
            <a:ext cx="3822217" cy="870828"/>
            <a:chOff x="8078236" y="5717331"/>
            <a:chExt cx="3822217" cy="870828"/>
          </a:xfrm>
        </p:grpSpPr>
        <p:sp>
          <p:nvSpPr>
            <p:cNvPr id="9" name="Slide Number Placeholder 4">
              <a:extLst>
                <a:ext uri="{FF2B5EF4-FFF2-40B4-BE49-F238E27FC236}">
                  <a16:creationId xmlns:a16="http://schemas.microsoft.com/office/drawing/2014/main" id="{0B641751-A02C-1C1D-DE26-50160FFA9E81}"/>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2A7ED001-3801-119D-46B1-AAF408AF6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2" name="Picture 11" descr="Bus image">
            <a:extLst>
              <a:ext uri="{FF2B5EF4-FFF2-40B4-BE49-F238E27FC236}">
                <a16:creationId xmlns:a16="http://schemas.microsoft.com/office/drawing/2014/main" id="{C0EEB881-E1CB-C8EB-4180-5301C84E8029}"/>
              </a:ext>
            </a:extLst>
          </p:cNvPr>
          <p:cNvPicPr>
            <a:picLocks noChangeAspect="1"/>
          </p:cNvPicPr>
          <p:nvPr/>
        </p:nvPicPr>
        <p:blipFill rotWithShape="1">
          <a:blip r:embed="rId4"/>
          <a:srcRect l="12910" t="-1781" r="32775" b="1781"/>
          <a:stretch>
            <a:fillRect/>
          </a:stretch>
        </p:blipFill>
        <p:spPr>
          <a:xfrm>
            <a:off x="7795491" y="1480495"/>
            <a:ext cx="4161772" cy="4161772"/>
          </a:xfrm>
          <a:prstGeom prst="rect">
            <a:avLst/>
          </a:prstGeom>
        </p:spPr>
      </p:pic>
      <p:grpSp>
        <p:nvGrpSpPr>
          <p:cNvPr id="2" name="Group 1" descr="RTD logo">
            <a:extLst>
              <a:ext uri="{FF2B5EF4-FFF2-40B4-BE49-F238E27FC236}">
                <a16:creationId xmlns:a16="http://schemas.microsoft.com/office/drawing/2014/main" id="{3867F872-9685-31F7-3C82-CBBBC93356D3}"/>
              </a:ext>
            </a:extLst>
          </p:cNvPr>
          <p:cNvGrpSpPr/>
          <p:nvPr/>
        </p:nvGrpSpPr>
        <p:grpSpPr>
          <a:xfrm>
            <a:off x="8078236" y="5717331"/>
            <a:ext cx="3822217" cy="870828"/>
            <a:chOff x="8078236" y="5717331"/>
            <a:chExt cx="3822217" cy="870828"/>
          </a:xfrm>
        </p:grpSpPr>
        <p:sp>
          <p:nvSpPr>
            <p:cNvPr id="3" name="Slide Number Placeholder 4">
              <a:extLst>
                <a:ext uri="{FF2B5EF4-FFF2-40B4-BE49-F238E27FC236}">
                  <a16:creationId xmlns:a16="http://schemas.microsoft.com/office/drawing/2014/main" id="{87134768-ED23-E385-8417-A7962C5D943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background with white text&#10;&#10;Description automatically generated with medium confidence">
              <a:extLst>
                <a:ext uri="{FF2B5EF4-FFF2-40B4-BE49-F238E27FC236}">
                  <a16:creationId xmlns:a16="http://schemas.microsoft.com/office/drawing/2014/main" id="{8836AF2B-8B9A-C074-81EE-3A99BBA97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1981933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31A3A-799D-1E82-0429-4F496D3D5F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5AFA0A-842E-9EBC-55DF-FCE4BC03EB6C}"/>
              </a:ext>
            </a:extLst>
          </p:cNvPr>
          <p:cNvSpPr>
            <a:spLocks noGrp="1"/>
          </p:cNvSpPr>
          <p:nvPr>
            <p:ph type="title"/>
          </p:nvPr>
        </p:nvSpPr>
        <p:spPr/>
        <p:txBody>
          <a:bodyPr/>
          <a:lstStyle/>
          <a:p>
            <a:r>
              <a:rPr lang="en-US">
                <a:latin typeface="Tahoma"/>
                <a:ea typeface="Tahoma"/>
                <a:cs typeface="Tahoma"/>
              </a:rPr>
              <a:t>Questions </a:t>
            </a:r>
            <a:endParaRPr lang="en-US">
              <a:highlight>
                <a:srgbClr val="FFFF00"/>
              </a:highlight>
              <a:latin typeface="Tahoma"/>
              <a:ea typeface="Tahoma"/>
              <a:cs typeface="Tahoma"/>
            </a:endParaRPr>
          </a:p>
        </p:txBody>
      </p:sp>
      <p:grpSp>
        <p:nvGrpSpPr>
          <p:cNvPr id="2" name="Group 1">
            <a:extLst>
              <a:ext uri="{FF2B5EF4-FFF2-40B4-BE49-F238E27FC236}">
                <a16:creationId xmlns:a16="http://schemas.microsoft.com/office/drawing/2014/main" id="{3867F872-9685-31F7-3C82-CBBBC93356D3}"/>
              </a:ext>
              <a:ext uri="{C183D7F6-B498-43B3-948B-1728B52AA6E4}">
                <adec:decorative xmlns:adec="http://schemas.microsoft.com/office/drawing/2017/decorative" val="1"/>
              </a:ext>
            </a:extLst>
          </p:cNvPr>
          <p:cNvGrpSpPr/>
          <p:nvPr/>
        </p:nvGrpSpPr>
        <p:grpSpPr>
          <a:xfrm>
            <a:off x="8078236" y="5717331"/>
            <a:ext cx="3822217" cy="870828"/>
            <a:chOff x="8078236" y="5717331"/>
            <a:chExt cx="3822217" cy="870828"/>
          </a:xfrm>
        </p:grpSpPr>
        <p:sp>
          <p:nvSpPr>
            <p:cNvPr id="3" name="Slide Number Placeholder 4">
              <a:extLst>
                <a:ext uri="{FF2B5EF4-FFF2-40B4-BE49-F238E27FC236}">
                  <a16:creationId xmlns:a16="http://schemas.microsoft.com/office/drawing/2014/main" id="{87134768-ED23-E385-8417-A7962C5D943E}"/>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30</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background with white text&#10;&#10;Description automatically generated with medium confidence">
              <a:extLst>
                <a:ext uri="{FF2B5EF4-FFF2-40B4-BE49-F238E27FC236}">
                  <a16:creationId xmlns:a16="http://schemas.microsoft.com/office/drawing/2014/main" id="{8836AF2B-8B9A-C074-81EE-3A99BBA97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
        <p:nvSpPr>
          <p:cNvPr id="7" name="Text Placeholder 6">
            <a:extLst>
              <a:ext uri="{FF2B5EF4-FFF2-40B4-BE49-F238E27FC236}">
                <a16:creationId xmlns:a16="http://schemas.microsoft.com/office/drawing/2014/main" id="{C4869AA9-CE75-9D95-AD35-0D1C6751728E}"/>
              </a:ext>
            </a:extLst>
          </p:cNvPr>
          <p:cNvSpPr>
            <a:spLocks noGrp="1"/>
          </p:cNvSpPr>
          <p:nvPr>
            <p:ph type="body" sz="quarter" idx="10"/>
          </p:nvPr>
        </p:nvSpPr>
        <p:spPr>
          <a:xfrm>
            <a:off x="311258" y="1711248"/>
            <a:ext cx="11169542" cy="3853709"/>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Customers wishing to ask a question related to the proposed changes orally should “raise” their virtual hand and will be called on one at a time</a:t>
            </a:r>
          </a:p>
          <a:p>
            <a:pPr>
              <a:lnSpc>
                <a:spcPct val="114000"/>
              </a:lnSpc>
              <a:spcBef>
                <a:spcPts val="800"/>
              </a:spcBef>
              <a:spcAft>
                <a:spcPts val="800"/>
              </a:spcAft>
            </a:pPr>
            <a:r>
              <a:rPr lang="en-US" sz="1800">
                <a:latin typeface="Tahoma"/>
                <a:ea typeface="Tahoma"/>
                <a:cs typeface="Tahoma"/>
              </a:rPr>
              <a:t>RTD asks that questions be related to the proposed service changes. Customers with unrelated questions are encouraged to join an upcoming Ask a Service Planner or call Customer Care at 303.299.6000. </a:t>
            </a:r>
          </a:p>
          <a:p>
            <a:pPr>
              <a:lnSpc>
                <a:spcPct val="114000"/>
              </a:lnSpc>
              <a:spcBef>
                <a:spcPts val="800"/>
              </a:spcBef>
              <a:spcAft>
                <a:spcPts val="800"/>
              </a:spcAft>
            </a:pPr>
            <a:r>
              <a:rPr lang="en-US" sz="1800">
                <a:latin typeface="Tahoma"/>
                <a:ea typeface="Tahoma"/>
                <a:cs typeface="Tahoma"/>
              </a:rPr>
              <a:t>Customers who wish to type their questions may do so by inputting them into the Q&amp;A </a:t>
            </a:r>
          </a:p>
          <a:p>
            <a:pPr>
              <a:lnSpc>
                <a:spcPct val="114000"/>
              </a:lnSpc>
              <a:spcBef>
                <a:spcPts val="800"/>
              </a:spcBef>
              <a:spcAft>
                <a:spcPts val="800"/>
              </a:spcAft>
            </a:pPr>
            <a:endParaRPr lang="en-US" sz="1800"/>
          </a:p>
        </p:txBody>
      </p:sp>
      <p:grpSp>
        <p:nvGrpSpPr>
          <p:cNvPr id="8" name="Group 7">
            <a:extLst>
              <a:ext uri="{FF2B5EF4-FFF2-40B4-BE49-F238E27FC236}">
                <a16:creationId xmlns:a16="http://schemas.microsoft.com/office/drawing/2014/main" id="{EA1F41AA-09D6-A6D2-83BD-2A27B632290A}"/>
              </a:ext>
              <a:ext uri="{C183D7F6-B498-43B3-948B-1728B52AA6E4}">
                <adec:decorative xmlns:adec="http://schemas.microsoft.com/office/drawing/2017/decorative" val="1"/>
              </a:ext>
            </a:extLst>
          </p:cNvPr>
          <p:cNvGrpSpPr/>
          <p:nvPr/>
        </p:nvGrpSpPr>
        <p:grpSpPr>
          <a:xfrm>
            <a:off x="8135046" y="5698650"/>
            <a:ext cx="3822217" cy="870828"/>
            <a:chOff x="8078236" y="5717331"/>
            <a:chExt cx="3822217" cy="870828"/>
          </a:xfrm>
        </p:grpSpPr>
        <p:sp>
          <p:nvSpPr>
            <p:cNvPr id="9" name="Slide Number Placeholder 4">
              <a:extLst>
                <a:ext uri="{FF2B5EF4-FFF2-40B4-BE49-F238E27FC236}">
                  <a16:creationId xmlns:a16="http://schemas.microsoft.com/office/drawing/2014/main" id="{0B641751-A02C-1C1D-DE26-50160FFA9E81}"/>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2A7ED001-3801-119D-46B1-AAF408AF6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2" name="Picture 11">
            <a:extLst>
              <a:ext uri="{FF2B5EF4-FFF2-40B4-BE49-F238E27FC236}">
                <a16:creationId xmlns:a16="http://schemas.microsoft.com/office/drawing/2014/main" id="{9FC55AF3-BE70-276A-EC6E-1D684F843AC2}"/>
              </a:ext>
              <a:ext uri="{C183D7F6-B498-43B3-948B-1728B52AA6E4}">
                <adec:decorative xmlns:adec="http://schemas.microsoft.com/office/drawing/2017/decorative" val="1"/>
              </a:ext>
            </a:extLst>
          </p:cNvPr>
          <p:cNvPicPr>
            <a:picLocks noChangeAspect="1"/>
          </p:cNvPicPr>
          <p:nvPr/>
        </p:nvPicPr>
        <p:blipFill>
          <a:blip r:embed="rId4"/>
          <a:srcRect t="45387" b="7609"/>
          <a:stretch>
            <a:fillRect/>
          </a:stretch>
        </p:blipFill>
        <p:spPr>
          <a:xfrm>
            <a:off x="1769892" y="3760106"/>
            <a:ext cx="7859120" cy="2462928"/>
          </a:xfrm>
          <a:prstGeom prst="rect">
            <a:avLst/>
          </a:prstGeom>
        </p:spPr>
      </p:pic>
    </p:spTree>
    <p:extLst>
      <p:ext uri="{BB962C8B-B14F-4D97-AF65-F5344CB8AC3E}">
        <p14:creationId xmlns:p14="http://schemas.microsoft.com/office/powerpoint/2010/main" val="369879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587D-5BB9-9087-FB8E-63CED67A00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351F84-8D41-2B2B-DFA2-8A91E05C31FD}"/>
              </a:ext>
            </a:extLst>
          </p:cNvPr>
          <p:cNvSpPr>
            <a:spLocks noGrp="1"/>
          </p:cNvSpPr>
          <p:nvPr>
            <p:ph type="title"/>
          </p:nvPr>
        </p:nvSpPr>
        <p:spPr/>
        <p:txBody>
          <a:bodyPr/>
          <a:lstStyle/>
          <a:p>
            <a:r>
              <a:rPr lang="en-US">
                <a:latin typeface="Tahoma"/>
                <a:ea typeface="Tahoma"/>
                <a:cs typeface="Tahoma"/>
              </a:rPr>
              <a:t>Public Comments</a:t>
            </a:r>
            <a:endParaRPr lang="en-US">
              <a:highlight>
                <a:srgbClr val="FFFF00"/>
              </a:highlight>
              <a:latin typeface="Tahoma"/>
              <a:ea typeface="Tahoma"/>
              <a:cs typeface="Tahoma"/>
            </a:endParaRPr>
          </a:p>
        </p:txBody>
      </p:sp>
      <p:grpSp>
        <p:nvGrpSpPr>
          <p:cNvPr id="2" name="Group 1">
            <a:extLst>
              <a:ext uri="{FF2B5EF4-FFF2-40B4-BE49-F238E27FC236}">
                <a16:creationId xmlns:a16="http://schemas.microsoft.com/office/drawing/2014/main" id="{3DBABB9E-E23D-12B2-8894-059A32B3021F}"/>
              </a:ext>
              <a:ext uri="{C183D7F6-B498-43B3-948B-1728B52AA6E4}">
                <adec:decorative xmlns:adec="http://schemas.microsoft.com/office/drawing/2017/decorative" val="1"/>
              </a:ext>
            </a:extLst>
          </p:cNvPr>
          <p:cNvGrpSpPr/>
          <p:nvPr/>
        </p:nvGrpSpPr>
        <p:grpSpPr>
          <a:xfrm>
            <a:off x="8078236" y="5717331"/>
            <a:ext cx="3822217" cy="870828"/>
            <a:chOff x="8078236" y="5717331"/>
            <a:chExt cx="3822217" cy="870828"/>
          </a:xfrm>
        </p:grpSpPr>
        <p:sp>
          <p:nvSpPr>
            <p:cNvPr id="3" name="Slide Number Placeholder 4">
              <a:extLst>
                <a:ext uri="{FF2B5EF4-FFF2-40B4-BE49-F238E27FC236}">
                  <a16:creationId xmlns:a16="http://schemas.microsoft.com/office/drawing/2014/main" id="{8784477D-DEE3-2320-C8FF-E6DDA462C994}"/>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31</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background with white text&#10;&#10;Description automatically generated with medium confidence">
              <a:extLst>
                <a:ext uri="{FF2B5EF4-FFF2-40B4-BE49-F238E27FC236}">
                  <a16:creationId xmlns:a16="http://schemas.microsoft.com/office/drawing/2014/main" id="{BCB4FF7F-2AE4-7E8A-28EF-AD00FBB64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
        <p:nvSpPr>
          <p:cNvPr id="7" name="Text Placeholder 6">
            <a:extLst>
              <a:ext uri="{FF2B5EF4-FFF2-40B4-BE49-F238E27FC236}">
                <a16:creationId xmlns:a16="http://schemas.microsoft.com/office/drawing/2014/main" id="{0D3BE62C-5C39-37FB-10E7-AD3BF19A860F}"/>
              </a:ext>
            </a:extLst>
          </p:cNvPr>
          <p:cNvSpPr>
            <a:spLocks noGrp="1"/>
          </p:cNvSpPr>
          <p:nvPr>
            <p:ph type="body" sz="quarter" idx="10"/>
          </p:nvPr>
        </p:nvSpPr>
        <p:spPr>
          <a:xfrm>
            <a:off x="311258" y="1711248"/>
            <a:ext cx="11169542" cy="3853709"/>
          </a:xfrm>
        </p:spPr>
        <p:txBody>
          <a:bodyPr vert="horz" lIns="91440" tIns="45720" rIns="91440" bIns="45720" rtlCol="0" anchor="t">
            <a:noAutofit/>
          </a:bodyPr>
          <a:lstStyle/>
          <a:p>
            <a:pPr>
              <a:lnSpc>
                <a:spcPct val="114000"/>
              </a:lnSpc>
              <a:spcBef>
                <a:spcPts val="800"/>
              </a:spcBef>
              <a:spcAft>
                <a:spcPts val="800"/>
              </a:spcAft>
            </a:pPr>
            <a:r>
              <a:rPr lang="en-US" sz="1800">
                <a:latin typeface="Tahoma"/>
                <a:ea typeface="Tahoma"/>
                <a:cs typeface="Tahoma"/>
              </a:rPr>
              <a:t>Customers wishing to provide feedback related to the proposed changes orally should “raise” their virtual hand and will be called on one at a time</a:t>
            </a:r>
          </a:p>
          <a:p>
            <a:pPr>
              <a:lnSpc>
                <a:spcPct val="114000"/>
              </a:lnSpc>
              <a:spcBef>
                <a:spcPts val="800"/>
              </a:spcBef>
              <a:spcAft>
                <a:spcPts val="800"/>
              </a:spcAft>
            </a:pPr>
            <a:r>
              <a:rPr lang="en-US" sz="1800">
                <a:latin typeface="Tahoma"/>
                <a:ea typeface="Tahoma"/>
                <a:cs typeface="Tahoma"/>
              </a:rPr>
              <a:t>Customers who wish to type their feedback may do so by inputting it into the Q&amp;A </a:t>
            </a:r>
          </a:p>
          <a:p>
            <a:pPr>
              <a:lnSpc>
                <a:spcPct val="114000"/>
              </a:lnSpc>
              <a:spcBef>
                <a:spcPts val="800"/>
              </a:spcBef>
              <a:spcAft>
                <a:spcPts val="800"/>
              </a:spcAft>
            </a:pPr>
            <a:r>
              <a:rPr lang="en-US" sz="1800">
                <a:latin typeface="Tahoma"/>
                <a:ea typeface="Tahoma"/>
                <a:cs typeface="Tahoma"/>
              </a:rPr>
              <a:t>Customers are asked to be respectful of fellow attendees by limiting their comments to two minutes</a:t>
            </a:r>
          </a:p>
          <a:p>
            <a:pPr>
              <a:lnSpc>
                <a:spcPct val="114000"/>
              </a:lnSpc>
              <a:spcBef>
                <a:spcPts val="800"/>
              </a:spcBef>
              <a:spcAft>
                <a:spcPts val="800"/>
              </a:spcAft>
            </a:pPr>
            <a:endParaRPr lang="en-US" sz="1800"/>
          </a:p>
        </p:txBody>
      </p:sp>
      <p:grpSp>
        <p:nvGrpSpPr>
          <p:cNvPr id="8" name="Group 7">
            <a:extLst>
              <a:ext uri="{FF2B5EF4-FFF2-40B4-BE49-F238E27FC236}">
                <a16:creationId xmlns:a16="http://schemas.microsoft.com/office/drawing/2014/main" id="{99BDD550-55D6-0481-64DD-C0434EDFE08D}"/>
              </a:ext>
              <a:ext uri="{C183D7F6-B498-43B3-948B-1728B52AA6E4}">
                <adec:decorative xmlns:adec="http://schemas.microsoft.com/office/drawing/2017/decorative" val="1"/>
              </a:ext>
            </a:extLst>
          </p:cNvPr>
          <p:cNvGrpSpPr/>
          <p:nvPr/>
        </p:nvGrpSpPr>
        <p:grpSpPr>
          <a:xfrm>
            <a:off x="8135046" y="5698650"/>
            <a:ext cx="3822217" cy="870828"/>
            <a:chOff x="8078236" y="5717331"/>
            <a:chExt cx="3822217" cy="870828"/>
          </a:xfrm>
        </p:grpSpPr>
        <p:sp>
          <p:nvSpPr>
            <p:cNvPr id="9" name="Slide Number Placeholder 4">
              <a:extLst>
                <a:ext uri="{FF2B5EF4-FFF2-40B4-BE49-F238E27FC236}">
                  <a16:creationId xmlns:a16="http://schemas.microsoft.com/office/drawing/2014/main" id="{8230FD90-5825-0933-8197-697B2D989B85}"/>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AA6854B1-8070-CC2A-5FE1-A854E121D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3" name="Picture 12">
            <a:extLst>
              <a:ext uri="{FF2B5EF4-FFF2-40B4-BE49-F238E27FC236}">
                <a16:creationId xmlns:a16="http://schemas.microsoft.com/office/drawing/2014/main" id="{32656937-8CC7-89F6-CE3F-33D065C0CD98}"/>
              </a:ext>
              <a:ext uri="{C183D7F6-B498-43B3-948B-1728B52AA6E4}">
                <adec:decorative xmlns:adec="http://schemas.microsoft.com/office/drawing/2017/decorative" val="1"/>
              </a:ext>
            </a:extLst>
          </p:cNvPr>
          <p:cNvPicPr>
            <a:picLocks noChangeAspect="1"/>
          </p:cNvPicPr>
          <p:nvPr/>
        </p:nvPicPr>
        <p:blipFill>
          <a:blip r:embed="rId4"/>
          <a:srcRect l="20236" r="15303" b="8188"/>
          <a:stretch>
            <a:fillRect/>
          </a:stretch>
        </p:blipFill>
        <p:spPr>
          <a:xfrm>
            <a:off x="1769892" y="3760106"/>
            <a:ext cx="7859120" cy="2462928"/>
          </a:xfrm>
          <a:prstGeom prst="rect">
            <a:avLst/>
          </a:prstGeom>
        </p:spPr>
      </p:pic>
    </p:spTree>
    <p:extLst>
      <p:ext uri="{BB962C8B-B14F-4D97-AF65-F5344CB8AC3E}">
        <p14:creationId xmlns:p14="http://schemas.microsoft.com/office/powerpoint/2010/main" val="3618080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nchor="ctr">
            <a:normAutofit/>
          </a:bodyPr>
          <a:lstStyle/>
          <a:p>
            <a:r>
              <a:rPr lang="en-US"/>
              <a:t>Provide Feedback</a:t>
            </a:r>
          </a:p>
        </p:txBody>
      </p:sp>
      <p:graphicFrame>
        <p:nvGraphicFramePr>
          <p:cNvPr id="15" name="Table 12">
            <a:extLst>
              <a:ext uri="{FF2B5EF4-FFF2-40B4-BE49-F238E27FC236}">
                <a16:creationId xmlns:a16="http://schemas.microsoft.com/office/drawing/2014/main" id="{2B3BF34E-4467-F948-BB28-9013EDBE8120}"/>
              </a:ext>
            </a:extLst>
          </p:cNvPr>
          <p:cNvGraphicFramePr>
            <a:graphicFrameLocks noGrp="1"/>
          </p:cNvGraphicFramePr>
          <p:nvPr>
            <p:extLst>
              <p:ext uri="{D42A27DB-BD31-4B8C-83A1-F6EECF244321}">
                <p14:modId xmlns:p14="http://schemas.microsoft.com/office/powerpoint/2010/main" val="3423346525"/>
              </p:ext>
            </p:extLst>
          </p:nvPr>
        </p:nvGraphicFramePr>
        <p:xfrm>
          <a:off x="446314" y="2527746"/>
          <a:ext cx="11390781" cy="1203960"/>
        </p:xfrm>
        <a:graphic>
          <a:graphicData uri="http://schemas.openxmlformats.org/drawingml/2006/table">
            <a:tbl>
              <a:tblPr firstRow="1" bandRow="1">
                <a:tableStyleId>{5C22544A-7EE6-4342-B048-85BDC9FD1C3A}</a:tableStyleId>
              </a:tblPr>
              <a:tblGrid>
                <a:gridCol w="3796927">
                  <a:extLst>
                    <a:ext uri="{9D8B030D-6E8A-4147-A177-3AD203B41FA5}">
                      <a16:colId xmlns:a16="http://schemas.microsoft.com/office/drawing/2014/main" val="360962184"/>
                    </a:ext>
                  </a:extLst>
                </a:gridCol>
                <a:gridCol w="3796927">
                  <a:extLst>
                    <a:ext uri="{9D8B030D-6E8A-4147-A177-3AD203B41FA5}">
                      <a16:colId xmlns:a16="http://schemas.microsoft.com/office/drawing/2014/main" val="3036085343"/>
                    </a:ext>
                  </a:extLst>
                </a:gridCol>
                <a:gridCol w="3796927">
                  <a:extLst>
                    <a:ext uri="{9D8B030D-6E8A-4147-A177-3AD203B41FA5}">
                      <a16:colId xmlns:a16="http://schemas.microsoft.com/office/drawing/2014/main" val="171701092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009483"/>
                          </a:solidFill>
                          <a:latin typeface="Tahoma" panose="020B0604030504040204" pitchFamily="34" charset="0"/>
                          <a:ea typeface="Tahoma" panose="020B0604030504040204" pitchFamily="34" charset="0"/>
                          <a:cs typeface="Tahoma" panose="020B0604030504040204" pitchFamily="34" charset="0"/>
                        </a:rPr>
                        <a:t>Online Survey</a:t>
                      </a:r>
                    </a:p>
                  </a:txBody>
                  <a:tcPr anchor="ctr">
                    <a:noFill/>
                  </a:tcPr>
                </a:tc>
                <a:tc>
                  <a:txBody>
                    <a:bodyPr/>
                    <a:lstStyle/>
                    <a:p>
                      <a:pPr algn="ctr">
                        <a:lnSpc>
                          <a:spcPct val="100000"/>
                        </a:lnSpc>
                      </a:pPr>
                      <a:r>
                        <a:rPr lang="en-US" sz="2200">
                          <a:solidFill>
                            <a:srgbClr val="F6871F"/>
                          </a:solidFill>
                          <a:latin typeface="Tahoma" panose="020B0604030504040204" pitchFamily="34" charset="0"/>
                          <a:ea typeface="Tahoma" panose="020B0604030504040204" pitchFamily="34" charset="0"/>
                          <a:cs typeface="Tahoma" panose="020B0604030504040204" pitchFamily="34" charset="0"/>
                        </a:rPr>
                        <a:t>Customer Care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002F87"/>
                          </a:solidFill>
                          <a:latin typeface="Tahoma" panose="020B0604030504040204" pitchFamily="34" charset="0"/>
                          <a:ea typeface="Tahoma" panose="020B0604030504040204" pitchFamily="34" charset="0"/>
                          <a:cs typeface="Tahoma" panose="020B0604030504040204" pitchFamily="34" charset="0"/>
                        </a:rPr>
                        <a:t>Public Comment</a:t>
                      </a:r>
                    </a:p>
                  </a:txBody>
                  <a:tcPr anchor="ctr">
                    <a:noFill/>
                  </a:tcPr>
                </a:tc>
                <a:extLst>
                  <a:ext uri="{0D108BD9-81ED-4DB2-BD59-A6C34878D82A}">
                    <a16:rowId xmlns:a16="http://schemas.microsoft.com/office/drawing/2014/main" val="19987583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Complete the online survey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at </a:t>
                      </a: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rtd-denver.com/service-alerts/service-changes</a:t>
                      </a:r>
                    </a:p>
                  </a:txBody>
                  <a:tcPr>
                    <a:noFill/>
                  </a:tcPr>
                </a:tc>
                <a:tc>
                  <a:txBody>
                    <a:bodyPr/>
                    <a:lstStyle/>
                    <a:p>
                      <a:pPr algn="ctr">
                        <a:lnSpc>
                          <a:spcPct val="10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Share feedback with a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call center agent at </a:t>
                      </a: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303.299.6000</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Attend a virtual or in-person meeting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of the Board of Directors</a:t>
                      </a:r>
                    </a:p>
                  </a:txBody>
                  <a:tcPr>
                    <a:noFill/>
                  </a:tcPr>
                </a:tc>
                <a:extLst>
                  <a:ext uri="{0D108BD9-81ED-4DB2-BD59-A6C34878D82A}">
                    <a16:rowId xmlns:a16="http://schemas.microsoft.com/office/drawing/2014/main" val="1870160018"/>
                  </a:ext>
                </a:extLst>
              </a:tr>
            </a:tbl>
          </a:graphicData>
        </a:graphic>
      </p:graphicFrame>
      <p:pic>
        <p:nvPicPr>
          <p:cNvPr id="5" name="Graphic 4">
            <a:extLst>
              <a:ext uri="{FF2B5EF4-FFF2-40B4-BE49-F238E27FC236}">
                <a16:creationId xmlns:a16="http://schemas.microsoft.com/office/drawing/2014/main" id="{428642B9-3B87-759E-00D0-E18012AE2D2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89119" y="1455150"/>
            <a:ext cx="1203356" cy="1203356"/>
          </a:xfrm>
          <a:prstGeom prst="rect">
            <a:avLst/>
          </a:prstGeom>
        </p:spPr>
      </p:pic>
      <p:pic>
        <p:nvPicPr>
          <p:cNvPr id="11" name="Graphic 10">
            <a:extLst>
              <a:ext uri="{FF2B5EF4-FFF2-40B4-BE49-F238E27FC236}">
                <a16:creationId xmlns:a16="http://schemas.microsoft.com/office/drawing/2014/main" id="{A084985F-9025-407D-A5FB-1D96D79AC00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4503" y="1554631"/>
            <a:ext cx="1004395" cy="1004395"/>
          </a:xfrm>
          <a:prstGeom prst="rect">
            <a:avLst/>
          </a:prstGeom>
        </p:spPr>
      </p:pic>
      <p:pic>
        <p:nvPicPr>
          <p:cNvPr id="16" name="Graphic 15">
            <a:extLst>
              <a:ext uri="{FF2B5EF4-FFF2-40B4-BE49-F238E27FC236}">
                <a16:creationId xmlns:a16="http://schemas.microsoft.com/office/drawing/2014/main" id="{DC957716-50AA-EDF5-A8E0-9175800A9627}"/>
              </a:ext>
              <a:ext uri="{C183D7F6-B498-43B3-948B-1728B52AA6E4}">
                <adec:decorative xmlns:adec="http://schemas.microsoft.com/office/drawing/2017/decorative" val="1"/>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36456"/>
          <a:stretch/>
        </p:blipFill>
        <p:spPr>
          <a:xfrm>
            <a:off x="9190933" y="1587102"/>
            <a:ext cx="1439002" cy="914400"/>
          </a:xfrm>
          <a:prstGeom prst="rect">
            <a:avLst/>
          </a:prstGeom>
        </p:spPr>
      </p:pic>
      <p:graphicFrame>
        <p:nvGraphicFramePr>
          <p:cNvPr id="21" name="Table 12">
            <a:extLst>
              <a:ext uri="{FF2B5EF4-FFF2-40B4-BE49-F238E27FC236}">
                <a16:creationId xmlns:a16="http://schemas.microsoft.com/office/drawing/2014/main" id="{A3F79378-7C00-05A0-69A9-815E8225B777}"/>
              </a:ext>
            </a:extLst>
          </p:cNvPr>
          <p:cNvGraphicFramePr>
            <a:graphicFrameLocks noGrp="1"/>
          </p:cNvGraphicFramePr>
          <p:nvPr>
            <p:extLst>
              <p:ext uri="{D42A27DB-BD31-4B8C-83A1-F6EECF244321}">
                <p14:modId xmlns:p14="http://schemas.microsoft.com/office/powerpoint/2010/main" val="3474419570"/>
              </p:ext>
            </p:extLst>
          </p:nvPr>
        </p:nvGraphicFramePr>
        <p:xfrm>
          <a:off x="2036183" y="4620407"/>
          <a:ext cx="7985574" cy="975360"/>
        </p:xfrm>
        <a:graphic>
          <a:graphicData uri="http://schemas.openxmlformats.org/drawingml/2006/table">
            <a:tbl>
              <a:tblPr firstRow="1" bandRow="1">
                <a:tableStyleId>{5C22544A-7EE6-4342-B048-85BDC9FD1C3A}</a:tableStyleId>
              </a:tblPr>
              <a:tblGrid>
                <a:gridCol w="3992787">
                  <a:extLst>
                    <a:ext uri="{9D8B030D-6E8A-4147-A177-3AD203B41FA5}">
                      <a16:colId xmlns:a16="http://schemas.microsoft.com/office/drawing/2014/main" val="943602483"/>
                    </a:ext>
                  </a:extLst>
                </a:gridCol>
                <a:gridCol w="3992787">
                  <a:extLst>
                    <a:ext uri="{9D8B030D-6E8A-4147-A177-3AD203B41FA5}">
                      <a16:colId xmlns:a16="http://schemas.microsoft.com/office/drawing/2014/main" val="187359563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41C1EF"/>
                          </a:solidFill>
                          <a:latin typeface="Tahoma" panose="020B0604030504040204" pitchFamily="34" charset="0"/>
                          <a:ea typeface="Tahoma" panose="020B0604030504040204" pitchFamily="34" charset="0"/>
                          <a:cs typeface="Tahoma" panose="020B0604030504040204" pitchFamily="34" charset="0"/>
                        </a:rPr>
                        <a:t>Community Events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srgbClr val="C00000"/>
                          </a:solidFill>
                          <a:latin typeface="Tahoma" panose="020B0604030504040204" pitchFamily="34" charset="0"/>
                          <a:ea typeface="Tahoma" panose="020B0604030504040204" pitchFamily="34" charset="0"/>
                          <a:cs typeface="Tahoma" panose="020B0604030504040204" pitchFamily="34" charset="0"/>
                        </a:rPr>
                        <a:t>Email</a:t>
                      </a:r>
                    </a:p>
                  </a:txBody>
                  <a:tcPr anchor="ctr">
                    <a:noFill/>
                  </a:tcPr>
                </a:tc>
                <a:extLst>
                  <a:ext uri="{0D108BD9-81ED-4DB2-BD59-A6C34878D82A}">
                    <a16:rowId xmlns:a16="http://schemas.microsoft.com/office/drawing/2014/main" val="19987583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Visit with RTD staff at a </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local community event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Send an email to</a:t>
                      </a:r>
                      <a:br>
                        <a:rPr lang="en-US" sz="15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b="1">
                          <a:solidFill>
                            <a:schemeClr val="tx1"/>
                          </a:solidFill>
                          <a:latin typeface="Tahoma" panose="020B0604030504040204" pitchFamily="34" charset="0"/>
                          <a:ea typeface="Tahoma" panose="020B0604030504040204" pitchFamily="34" charset="0"/>
                          <a:cs typeface="Tahoma" panose="020B0604030504040204" pitchFamily="34" charset="0"/>
                        </a:rPr>
                        <a:t>service.change@rtd-denver.com</a:t>
                      </a:r>
                    </a:p>
                  </a:txBody>
                  <a:tcPr>
                    <a:noFill/>
                  </a:tcPr>
                </a:tc>
                <a:extLst>
                  <a:ext uri="{0D108BD9-81ED-4DB2-BD59-A6C34878D82A}">
                    <a16:rowId xmlns:a16="http://schemas.microsoft.com/office/drawing/2014/main" val="1870160018"/>
                  </a:ext>
                </a:extLst>
              </a:tr>
            </a:tbl>
          </a:graphicData>
        </a:graphic>
      </p:graphicFrame>
      <p:pic>
        <p:nvPicPr>
          <p:cNvPr id="22" name="Graphic 21">
            <a:extLst>
              <a:ext uri="{FF2B5EF4-FFF2-40B4-BE49-F238E27FC236}">
                <a16:creationId xmlns:a16="http://schemas.microsoft.com/office/drawing/2014/main" id="{7D69B106-0094-A6BB-335A-435B91EEFB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02665" y="3660315"/>
            <a:ext cx="1203356" cy="1203356"/>
          </a:xfrm>
          <a:prstGeom prst="rect">
            <a:avLst/>
          </a:prstGeom>
        </p:spPr>
      </p:pic>
      <p:pic>
        <p:nvPicPr>
          <p:cNvPr id="23" name="Graphic 22">
            <a:extLst>
              <a:ext uri="{FF2B5EF4-FFF2-40B4-BE49-F238E27FC236}">
                <a16:creationId xmlns:a16="http://schemas.microsoft.com/office/drawing/2014/main" id="{0DADDA61-6051-10BA-B0A1-7F5CAB358C5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14911" y="3805606"/>
            <a:ext cx="814801" cy="814801"/>
          </a:xfrm>
          <a:prstGeom prst="rect">
            <a:avLst/>
          </a:prstGeom>
        </p:spPr>
      </p:pic>
      <p:grpSp>
        <p:nvGrpSpPr>
          <p:cNvPr id="3" name="Group 2">
            <a:extLst>
              <a:ext uri="{FF2B5EF4-FFF2-40B4-BE49-F238E27FC236}">
                <a16:creationId xmlns:a16="http://schemas.microsoft.com/office/drawing/2014/main" id="{D47C1DB6-6F63-0CEC-451D-8FB46FF15792}"/>
              </a:ext>
              <a:ext uri="{C183D7F6-B498-43B3-948B-1728B52AA6E4}">
                <adec:decorative xmlns:adec="http://schemas.microsoft.com/office/drawing/2017/decorative" val="1"/>
              </a:ext>
            </a:extLst>
          </p:cNvPr>
          <p:cNvGrpSpPr/>
          <p:nvPr/>
        </p:nvGrpSpPr>
        <p:grpSpPr>
          <a:xfrm>
            <a:off x="8135046" y="5652350"/>
            <a:ext cx="3822217" cy="870828"/>
            <a:chOff x="8078236" y="5717331"/>
            <a:chExt cx="3822217" cy="870828"/>
          </a:xfrm>
        </p:grpSpPr>
        <p:sp>
          <p:nvSpPr>
            <p:cNvPr id="4" name="Slide Number Placeholder 4">
              <a:extLst>
                <a:ext uri="{FF2B5EF4-FFF2-40B4-BE49-F238E27FC236}">
                  <a16:creationId xmlns:a16="http://schemas.microsoft.com/office/drawing/2014/main" id="{9CF0993E-CCF7-61C3-3C8D-FCB4340814F3}"/>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32</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D2B77C33-84DD-AFAB-93B4-3F8C457EA2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1096387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3AA429-C096-1BC9-8FF0-CC8831D5AA79}"/>
              </a:ext>
            </a:extLst>
          </p:cNvPr>
          <p:cNvSpPr>
            <a:spLocks noGrp="1"/>
          </p:cNvSpPr>
          <p:nvPr>
            <p:ph type="ctrTitle"/>
          </p:nvPr>
        </p:nvSpPr>
        <p:spPr>
          <a:xfrm>
            <a:off x="622300" y="1974850"/>
            <a:ext cx="10872243" cy="2233895"/>
          </a:xfrm>
        </p:spPr>
        <p:txBody>
          <a:bodyPr>
            <a:normAutofit/>
          </a:bodyPr>
          <a:lstStyle/>
          <a:p>
            <a:r>
              <a:rPr lang="en-US"/>
              <a:t>Timeline and Next Steps</a:t>
            </a:r>
          </a:p>
        </p:txBody>
      </p:sp>
      <p:pic>
        <p:nvPicPr>
          <p:cNvPr id="3" name="Graphic 2" descr="Daily calendar with solid fill">
            <a:extLst>
              <a:ext uri="{FF2B5EF4-FFF2-40B4-BE49-F238E27FC236}">
                <a16:creationId xmlns:a16="http://schemas.microsoft.com/office/drawing/2014/main" id="{A16183C9-C8B4-93D7-D8E8-02BC0FEDA5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4618" y="420636"/>
            <a:ext cx="1554214" cy="1554214"/>
          </a:xfrm>
          <a:prstGeom prst="rect">
            <a:avLst/>
          </a:prstGeom>
        </p:spPr>
      </p:pic>
    </p:spTree>
    <p:extLst>
      <p:ext uri="{BB962C8B-B14F-4D97-AF65-F5344CB8AC3E}">
        <p14:creationId xmlns:p14="http://schemas.microsoft.com/office/powerpoint/2010/main" val="2557330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a:extLst>
              <a:ext uri="{FF2B5EF4-FFF2-40B4-BE49-F238E27FC236}">
                <a16:creationId xmlns:a16="http://schemas.microsoft.com/office/drawing/2014/main" id="{45F73D74-6D52-BAE4-7FEF-064EDDC0434F}"/>
              </a:ext>
              <a:ext uri="{C183D7F6-B498-43B3-948B-1728B52AA6E4}">
                <adec:decorative xmlns:adec="http://schemas.microsoft.com/office/drawing/2017/decorative" val="1"/>
              </a:ext>
            </a:extLst>
          </p:cNvPr>
          <p:cNvSpPr/>
          <p:nvPr/>
        </p:nvSpPr>
        <p:spPr>
          <a:xfrm>
            <a:off x="416358" y="2545715"/>
            <a:ext cx="2644633" cy="870827"/>
          </a:xfrm>
          <a:prstGeom prst="homePlate">
            <a:avLst/>
          </a:prstGeom>
          <a:solidFill>
            <a:srgbClr val="002F8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5" name="Pentagon 14">
            <a:extLst>
              <a:ext uri="{FF2B5EF4-FFF2-40B4-BE49-F238E27FC236}">
                <a16:creationId xmlns:a16="http://schemas.microsoft.com/office/drawing/2014/main" id="{A7D97199-5640-9E2D-82E8-977708BD12D0}"/>
              </a:ext>
              <a:ext uri="{C183D7F6-B498-43B3-948B-1728B52AA6E4}">
                <adec:decorative xmlns:adec="http://schemas.microsoft.com/office/drawing/2017/decorative" val="1"/>
              </a:ext>
            </a:extLst>
          </p:cNvPr>
          <p:cNvSpPr/>
          <p:nvPr/>
        </p:nvSpPr>
        <p:spPr>
          <a:xfrm>
            <a:off x="2645361" y="2545715"/>
            <a:ext cx="2577513" cy="870827"/>
          </a:xfrm>
          <a:prstGeom prst="homePlate">
            <a:avLst/>
          </a:prstGeom>
          <a:solidFill>
            <a:srgbClr val="FDBA2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4" name="Pentagon 13">
            <a:extLst>
              <a:ext uri="{FF2B5EF4-FFF2-40B4-BE49-F238E27FC236}">
                <a16:creationId xmlns:a16="http://schemas.microsoft.com/office/drawing/2014/main" id="{4D30A69C-923E-90B2-BFAB-603B29E9E34D}"/>
              </a:ext>
              <a:ext uri="{C183D7F6-B498-43B3-948B-1728B52AA6E4}">
                <adec:decorative xmlns:adec="http://schemas.microsoft.com/office/drawing/2017/decorative" val="1"/>
              </a:ext>
            </a:extLst>
          </p:cNvPr>
          <p:cNvSpPr/>
          <p:nvPr/>
        </p:nvSpPr>
        <p:spPr>
          <a:xfrm>
            <a:off x="4740123" y="2545715"/>
            <a:ext cx="2644633" cy="870827"/>
          </a:xfrm>
          <a:prstGeom prst="homePlate">
            <a:avLst/>
          </a:prstGeom>
          <a:solidFill>
            <a:srgbClr val="00948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14300"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86BF9762-F5A2-2C46-A8E8-0738C367B363}"/>
              </a:ext>
            </a:extLst>
          </p:cNvPr>
          <p:cNvSpPr>
            <a:spLocks noGrp="1"/>
          </p:cNvSpPr>
          <p:nvPr>
            <p:ph type="title"/>
          </p:nvPr>
        </p:nvSpPr>
        <p:spPr>
          <a:xfrm>
            <a:off x="311258" y="210142"/>
            <a:ext cx="10515600" cy="1325563"/>
          </a:xfrm>
        </p:spPr>
        <p:txBody>
          <a:bodyPr anchor="ctr">
            <a:normAutofit/>
          </a:bodyPr>
          <a:lstStyle/>
          <a:p>
            <a:r>
              <a:rPr lang="en-US"/>
              <a:t>Timeline</a:t>
            </a:r>
          </a:p>
        </p:txBody>
      </p:sp>
      <p:sp>
        <p:nvSpPr>
          <p:cNvPr id="5" name="TextBox 4">
            <a:extLst>
              <a:ext uri="{FF2B5EF4-FFF2-40B4-BE49-F238E27FC236}">
                <a16:creationId xmlns:a16="http://schemas.microsoft.com/office/drawing/2014/main" id="{1B85403D-4E46-6CF3-A621-563A6FA99C0B}"/>
              </a:ext>
            </a:extLst>
          </p:cNvPr>
          <p:cNvSpPr txBox="1"/>
          <p:nvPr/>
        </p:nvSpPr>
        <p:spPr>
          <a:xfrm>
            <a:off x="419351" y="2819818"/>
            <a:ext cx="2105275" cy="307777"/>
          </a:xfrm>
          <a:prstGeom prst="rect">
            <a:avLst/>
          </a:prstGeom>
          <a:noFill/>
        </p:spPr>
        <p:txBody>
          <a:bodyPr wrap="square" rtlCol="0">
            <a:spAutoFit/>
          </a:bodyPr>
          <a:lstStyle/>
          <a:p>
            <a:pPr algn="ctr"/>
            <a:r>
              <a:rPr lang="en-US" sz="1400" b="1">
                <a:solidFill>
                  <a:schemeClr val="bg1"/>
                </a:solidFill>
                <a:latin typeface="Tahoma" panose="020B0604030504040204" pitchFamily="34" charset="0"/>
                <a:ea typeface="Tahoma" panose="020B0604030504040204" pitchFamily="34" charset="0"/>
                <a:cs typeface="Tahoma" panose="020B0604030504040204" pitchFamily="34" charset="0"/>
              </a:rPr>
              <a:t>June 11 – July 8</a:t>
            </a:r>
          </a:p>
        </p:txBody>
      </p:sp>
      <p:sp>
        <p:nvSpPr>
          <p:cNvPr id="17" name="TextBox 16">
            <a:extLst>
              <a:ext uri="{FF2B5EF4-FFF2-40B4-BE49-F238E27FC236}">
                <a16:creationId xmlns:a16="http://schemas.microsoft.com/office/drawing/2014/main" id="{FFF1590D-7C2F-AEFC-F0BF-A3E2A27C605E}"/>
              </a:ext>
            </a:extLst>
          </p:cNvPr>
          <p:cNvSpPr txBox="1"/>
          <p:nvPr/>
        </p:nvSpPr>
        <p:spPr>
          <a:xfrm>
            <a:off x="540086" y="3588975"/>
            <a:ext cx="2105275"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Public Meetings and activities to solicit feedback held</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3D05DB-A3BB-6BAA-B284-E3864376B333}"/>
              </a:ext>
            </a:extLst>
          </p:cNvPr>
          <p:cNvSpPr txBox="1"/>
          <p:nvPr/>
        </p:nvSpPr>
        <p:spPr>
          <a:xfrm>
            <a:off x="2724136" y="2799025"/>
            <a:ext cx="2105275" cy="323165"/>
          </a:xfrm>
          <a:prstGeom prst="rect">
            <a:avLst/>
          </a:prstGeom>
          <a:noFill/>
        </p:spPr>
        <p:txBody>
          <a:bodyPr wrap="square" lIns="91440" tIns="45720" rIns="91440" bIns="45720" rtlCol="0" anchor="t">
            <a:spAutoFit/>
          </a:bodyPr>
          <a:lstStyle/>
          <a:p>
            <a:pPr algn="ctr"/>
            <a:r>
              <a:rPr lang="en-US" sz="1500" b="1">
                <a:solidFill>
                  <a:schemeClr val="bg1"/>
                </a:solidFill>
                <a:latin typeface="Tahoma" panose="020B0604030504040204" pitchFamily="34" charset="0"/>
                <a:ea typeface="Tahoma" panose="020B0604030504040204" pitchFamily="34" charset="0"/>
                <a:cs typeface="Tahoma" panose="020B0604030504040204" pitchFamily="34" charset="0"/>
              </a:rPr>
              <a:t>July 8</a:t>
            </a:r>
          </a:p>
        </p:txBody>
      </p:sp>
      <p:sp>
        <p:nvSpPr>
          <p:cNvPr id="18" name="TextBox 17">
            <a:extLst>
              <a:ext uri="{FF2B5EF4-FFF2-40B4-BE49-F238E27FC236}">
                <a16:creationId xmlns:a16="http://schemas.microsoft.com/office/drawing/2014/main" id="{C594F3B1-F2F6-7A66-B205-84A4DC1D4927}"/>
              </a:ext>
            </a:extLst>
          </p:cNvPr>
          <p:cNvSpPr txBox="1"/>
          <p:nvPr/>
        </p:nvSpPr>
        <p:spPr>
          <a:xfrm>
            <a:off x="2771478" y="3588975"/>
            <a:ext cx="2105275"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Public comment </a:t>
            </a:r>
            <a:br>
              <a:rPr lang="en-US" sz="1500">
                <a:latin typeface="Tahoma" panose="020B0604030504040204" pitchFamily="34" charset="0"/>
                <a:ea typeface="Tahoma" panose="020B0604030504040204" pitchFamily="34" charset="0"/>
                <a:cs typeface="Tahoma" panose="020B0604030504040204" pitchFamily="34" charset="0"/>
              </a:rPr>
            </a:br>
            <a:r>
              <a:rPr lang="en-US" sz="1500">
                <a:latin typeface="Tahoma" panose="020B0604030504040204" pitchFamily="34" charset="0"/>
                <a:ea typeface="Tahoma" panose="020B0604030504040204" pitchFamily="34" charset="0"/>
                <a:cs typeface="Tahoma" panose="020B0604030504040204" pitchFamily="34" charset="0"/>
              </a:rPr>
              <a:t>and feedback </a:t>
            </a:r>
            <a:br>
              <a:rPr lang="en-US" sz="1500">
                <a:latin typeface="Tahoma" panose="020B0604030504040204" pitchFamily="34" charset="0"/>
                <a:ea typeface="Tahoma" panose="020B0604030504040204" pitchFamily="34" charset="0"/>
                <a:cs typeface="Tahoma" panose="020B0604030504040204" pitchFamily="34" charset="0"/>
              </a:rPr>
            </a:br>
            <a:r>
              <a:rPr lang="en-US" sz="1500">
                <a:latin typeface="Tahoma" panose="020B0604030504040204" pitchFamily="34" charset="0"/>
                <a:ea typeface="Tahoma" panose="020B0604030504040204" pitchFamily="34" charset="0"/>
                <a:cs typeface="Tahoma" panose="020B0604030504040204" pitchFamily="34" charset="0"/>
              </a:rPr>
              <a:t>deadline</a:t>
            </a:r>
          </a:p>
        </p:txBody>
      </p:sp>
      <p:sp>
        <p:nvSpPr>
          <p:cNvPr id="8" name="TextBox 7">
            <a:extLst>
              <a:ext uri="{FF2B5EF4-FFF2-40B4-BE49-F238E27FC236}">
                <a16:creationId xmlns:a16="http://schemas.microsoft.com/office/drawing/2014/main" id="{73B5BA1E-8A7E-5455-7E8B-FD5258CCF8F7}"/>
              </a:ext>
            </a:extLst>
          </p:cNvPr>
          <p:cNvSpPr txBox="1"/>
          <p:nvPr/>
        </p:nvSpPr>
        <p:spPr>
          <a:xfrm>
            <a:off x="4808386" y="2789210"/>
            <a:ext cx="2105275" cy="323165"/>
          </a:xfrm>
          <a:prstGeom prst="rect">
            <a:avLst/>
          </a:prstGeom>
          <a:noFill/>
        </p:spPr>
        <p:txBody>
          <a:bodyPr wrap="square" rtlCol="0">
            <a:spAutoFit/>
          </a:bodyPr>
          <a:lstStyle/>
          <a:p>
            <a:pPr algn="ctr"/>
            <a:r>
              <a:rPr lang="en-US" sz="1500" b="1">
                <a:solidFill>
                  <a:schemeClr val="bg1"/>
                </a:solidFill>
                <a:latin typeface="Tahoma" panose="020B0604030504040204" pitchFamily="34" charset="0"/>
                <a:ea typeface="Tahoma" panose="020B0604030504040204" pitchFamily="34" charset="0"/>
                <a:cs typeface="Tahoma" panose="020B0604030504040204" pitchFamily="34" charset="0"/>
              </a:rPr>
              <a:t>July 15</a:t>
            </a:r>
            <a:endParaRPr 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83B35C6F-BC92-6895-69C2-A65F1389D52A}"/>
              </a:ext>
            </a:extLst>
          </p:cNvPr>
          <p:cNvSpPr txBox="1"/>
          <p:nvPr/>
        </p:nvSpPr>
        <p:spPr>
          <a:xfrm>
            <a:off x="4938136" y="3588975"/>
            <a:ext cx="2025253" cy="1477328"/>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Proposed Service Changes and public comments shared with the Operations, Safety, and Security Committee</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13" name="Pentagon 12">
            <a:extLst>
              <a:ext uri="{FF2B5EF4-FFF2-40B4-BE49-F238E27FC236}">
                <a16:creationId xmlns:a16="http://schemas.microsoft.com/office/drawing/2014/main" id="{3AC83E86-696C-06A1-834D-697ABA25DBC7}"/>
              </a:ext>
              <a:ext uri="{C183D7F6-B498-43B3-948B-1728B52AA6E4}">
                <adec:decorative xmlns:adec="http://schemas.microsoft.com/office/drawing/2017/decorative" val="1"/>
              </a:ext>
            </a:extLst>
          </p:cNvPr>
          <p:cNvSpPr/>
          <p:nvPr/>
        </p:nvSpPr>
        <p:spPr>
          <a:xfrm>
            <a:off x="6902006" y="2545715"/>
            <a:ext cx="2644633" cy="870827"/>
          </a:xfrm>
          <a:prstGeom prst="homePlate">
            <a:avLst/>
          </a:prstGeom>
          <a:solidFill>
            <a:srgbClr val="41C1E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500" b="1">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6919D74-C79C-65CB-8442-71E1A1D00A78}"/>
              </a:ext>
            </a:extLst>
          </p:cNvPr>
          <p:cNvSpPr txBox="1"/>
          <p:nvPr/>
        </p:nvSpPr>
        <p:spPr>
          <a:xfrm>
            <a:off x="6958283" y="2821400"/>
            <a:ext cx="2105275" cy="307777"/>
          </a:xfrm>
          <a:prstGeom prst="rect">
            <a:avLst/>
          </a:prstGeom>
          <a:noFill/>
        </p:spPr>
        <p:txBody>
          <a:bodyPr wrap="square" rtlCol="0">
            <a:spAutoFit/>
          </a:bodyPr>
          <a:lstStyle/>
          <a:p>
            <a:pPr algn="ctr"/>
            <a:r>
              <a:rPr lang="en-US" sz="1400" b="1">
                <a:solidFill>
                  <a:schemeClr val="bg1"/>
                </a:solidFill>
                <a:latin typeface="Tahoma" panose="020B0604030504040204" pitchFamily="34" charset="0"/>
                <a:ea typeface="Tahoma" panose="020B0604030504040204" pitchFamily="34" charset="0"/>
                <a:cs typeface="Tahoma" panose="020B0604030504040204" pitchFamily="34" charset="0"/>
              </a:rPr>
              <a:t>July 28</a:t>
            </a:r>
          </a:p>
        </p:txBody>
      </p:sp>
      <p:sp>
        <p:nvSpPr>
          <p:cNvPr id="21" name="TextBox 20">
            <a:extLst>
              <a:ext uri="{FF2B5EF4-FFF2-40B4-BE49-F238E27FC236}">
                <a16:creationId xmlns:a16="http://schemas.microsoft.com/office/drawing/2014/main" id="{DE4AE358-A5A6-0EE8-9951-DC8417DEDB48}"/>
              </a:ext>
            </a:extLst>
          </p:cNvPr>
          <p:cNvSpPr txBox="1"/>
          <p:nvPr/>
        </p:nvSpPr>
        <p:spPr>
          <a:xfrm>
            <a:off x="7080675" y="3585453"/>
            <a:ext cx="2055951" cy="1015663"/>
          </a:xfrm>
          <a:prstGeom prst="rect">
            <a:avLst/>
          </a:prstGeom>
          <a:noFill/>
        </p:spPr>
        <p:txBody>
          <a:bodyPr wrap="square" lIns="91440" tIns="45720" rIns="91440" bIns="45720" rtlCol="0" anchor="t">
            <a:spAutoFit/>
          </a:bodyPr>
          <a:lstStyle/>
          <a:p>
            <a:pPr algn="ctr"/>
            <a:r>
              <a:rPr lang="en-US" sz="1500">
                <a:latin typeface="Tahoma"/>
                <a:ea typeface="Tahoma"/>
                <a:cs typeface="Tahoma"/>
              </a:rPr>
              <a:t>Board of Directors take action on proposed </a:t>
            </a:r>
          </a:p>
          <a:p>
            <a:pPr algn="ctr"/>
            <a:r>
              <a:rPr lang="en-US" sz="1500">
                <a:latin typeface="Tahoma"/>
                <a:ea typeface="Tahoma"/>
                <a:cs typeface="Tahoma"/>
              </a:rPr>
              <a:t>Service Changes</a:t>
            </a:r>
            <a:endParaRPr lang="en-US" sz="1400">
              <a:latin typeface="Tahoma"/>
              <a:ea typeface="Tahoma"/>
              <a:cs typeface="Tahoma"/>
            </a:endParaRPr>
          </a:p>
        </p:txBody>
      </p:sp>
      <p:sp>
        <p:nvSpPr>
          <p:cNvPr id="12" name="Pentagon 11">
            <a:extLst>
              <a:ext uri="{FF2B5EF4-FFF2-40B4-BE49-F238E27FC236}">
                <a16:creationId xmlns:a16="http://schemas.microsoft.com/office/drawing/2014/main" id="{73A42FE2-C332-F681-0951-F1AC860B083B}"/>
              </a:ext>
              <a:ext uri="{C183D7F6-B498-43B3-948B-1728B52AA6E4}">
                <adec:decorative xmlns:adec="http://schemas.microsoft.com/office/drawing/2017/decorative" val="1"/>
              </a:ext>
            </a:extLst>
          </p:cNvPr>
          <p:cNvSpPr/>
          <p:nvPr/>
        </p:nvSpPr>
        <p:spPr>
          <a:xfrm>
            <a:off x="9063889" y="2545715"/>
            <a:ext cx="2644633" cy="870827"/>
          </a:xfrm>
          <a:prstGeom prst="homePlate">
            <a:avLst/>
          </a:prstGeom>
          <a:solidFill>
            <a:srgbClr val="CF0A2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50520" indent="50800" algn="ctr"/>
            <a:endParaRPr lang="en-US" sz="1500" b="1">
              <a:latin typeface="Tahoma"/>
              <a:ea typeface="Tahoma"/>
              <a:cs typeface="Tahoma"/>
            </a:endParaRPr>
          </a:p>
        </p:txBody>
      </p:sp>
      <p:sp>
        <p:nvSpPr>
          <p:cNvPr id="11" name="TextBox 10">
            <a:extLst>
              <a:ext uri="{FF2B5EF4-FFF2-40B4-BE49-F238E27FC236}">
                <a16:creationId xmlns:a16="http://schemas.microsoft.com/office/drawing/2014/main" id="{6A967E40-D7BC-E77E-DC27-9C14A3E66592}"/>
              </a:ext>
            </a:extLst>
          </p:cNvPr>
          <p:cNvSpPr txBox="1"/>
          <p:nvPr/>
        </p:nvSpPr>
        <p:spPr>
          <a:xfrm>
            <a:off x="9333567" y="2789210"/>
            <a:ext cx="2105275" cy="323165"/>
          </a:xfrm>
          <a:prstGeom prst="rect">
            <a:avLst/>
          </a:prstGeom>
          <a:noFill/>
        </p:spPr>
        <p:txBody>
          <a:bodyPr wrap="square" rtlCol="0">
            <a:spAutoFit/>
          </a:bodyPr>
          <a:lstStyle/>
          <a:p>
            <a:pPr algn="ctr"/>
            <a:r>
              <a:rPr lang="en-US" sz="1500" b="1">
                <a:solidFill>
                  <a:schemeClr val="bg1"/>
                </a:solidFill>
                <a:latin typeface="Tahoma" panose="020B0604030504040204" pitchFamily="34" charset="0"/>
                <a:ea typeface="Tahoma" panose="020B0604030504040204" pitchFamily="34" charset="0"/>
                <a:cs typeface="Tahoma" panose="020B0604030504040204" pitchFamily="34" charset="0"/>
              </a:rPr>
              <a:t>September 27</a:t>
            </a:r>
            <a:endParaRPr 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EC2DDB71-DB9C-9148-963E-2104526A4843}"/>
              </a:ext>
            </a:extLst>
          </p:cNvPr>
          <p:cNvSpPr txBox="1"/>
          <p:nvPr/>
        </p:nvSpPr>
        <p:spPr>
          <a:xfrm>
            <a:off x="9420522" y="3581930"/>
            <a:ext cx="1969350" cy="784830"/>
          </a:xfrm>
          <a:prstGeom prst="rect">
            <a:avLst/>
          </a:prstGeom>
          <a:noFill/>
        </p:spPr>
        <p:txBody>
          <a:bodyPr wrap="square" rtlCol="0">
            <a:spAutoFit/>
          </a:bodyPr>
          <a:lstStyle/>
          <a:p>
            <a:pPr algn="ctr"/>
            <a:r>
              <a:rPr lang="en-US" sz="1500">
                <a:latin typeface="Tahoma" panose="020B0604030504040204" pitchFamily="34" charset="0"/>
                <a:ea typeface="Tahoma" panose="020B0604030504040204" pitchFamily="34" charset="0"/>
                <a:cs typeface="Tahoma" panose="020B0604030504040204" pitchFamily="34" charset="0"/>
              </a:rPr>
              <a:t>If approved, the Service Changes take effect</a:t>
            </a:r>
          </a:p>
        </p:txBody>
      </p:sp>
      <p:grpSp>
        <p:nvGrpSpPr>
          <p:cNvPr id="3" name="Group 2">
            <a:extLst>
              <a:ext uri="{FF2B5EF4-FFF2-40B4-BE49-F238E27FC236}">
                <a16:creationId xmlns:a16="http://schemas.microsoft.com/office/drawing/2014/main" id="{81B5FB08-1682-454F-9E0B-D31A706384D2}"/>
              </a:ext>
              <a:ext uri="{C183D7F6-B498-43B3-948B-1728B52AA6E4}">
                <adec:decorative xmlns:adec="http://schemas.microsoft.com/office/drawing/2017/decorative" val="1"/>
              </a:ext>
            </a:extLst>
          </p:cNvPr>
          <p:cNvGrpSpPr/>
          <p:nvPr/>
        </p:nvGrpSpPr>
        <p:grpSpPr>
          <a:xfrm>
            <a:off x="8135046" y="5652350"/>
            <a:ext cx="3822217" cy="870828"/>
            <a:chOff x="8078236" y="5717331"/>
            <a:chExt cx="3822217" cy="870828"/>
          </a:xfrm>
        </p:grpSpPr>
        <p:sp>
          <p:nvSpPr>
            <p:cNvPr id="4" name="Slide Number Placeholder 4">
              <a:extLst>
                <a:ext uri="{FF2B5EF4-FFF2-40B4-BE49-F238E27FC236}">
                  <a16:creationId xmlns:a16="http://schemas.microsoft.com/office/drawing/2014/main" id="{8D41C95C-5610-B18B-018E-E721995387F7}"/>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34</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red background with white text&#10;&#10;Description automatically generated with medium confidence">
              <a:extLst>
                <a:ext uri="{FF2B5EF4-FFF2-40B4-BE49-F238E27FC236}">
                  <a16:creationId xmlns:a16="http://schemas.microsoft.com/office/drawing/2014/main" id="{C68C2C8B-F077-BB3A-BD84-B25E92716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1616447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A16F-FF47-F807-474E-714B1F70E246}"/>
              </a:ext>
            </a:extLst>
          </p:cNvPr>
          <p:cNvSpPr>
            <a:spLocks noGrp="1"/>
          </p:cNvSpPr>
          <p:nvPr>
            <p:ph type="title" idx="4294967295"/>
          </p:nvPr>
        </p:nvSpPr>
        <p:spPr>
          <a:xfrm>
            <a:off x="0" y="-1451318"/>
            <a:ext cx="10515600" cy="1325563"/>
          </a:xfrm>
        </p:spPr>
        <p:txBody>
          <a:bodyPr/>
          <a:lstStyle/>
          <a:p>
            <a:r>
              <a:rPr lang="en-US"/>
              <a:t>Thank you</a:t>
            </a:r>
          </a:p>
        </p:txBody>
      </p:sp>
    </p:spTree>
    <p:extLst>
      <p:ext uri="{BB962C8B-B14F-4D97-AF65-F5344CB8AC3E}">
        <p14:creationId xmlns:p14="http://schemas.microsoft.com/office/powerpoint/2010/main" val="114835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4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4D3E-F8CF-5B41-9AFB-731504377BB3}"/>
              </a:ext>
            </a:extLst>
          </p:cNvPr>
          <p:cNvSpPr>
            <a:spLocks noGrp="1"/>
          </p:cNvSpPr>
          <p:nvPr>
            <p:ph type="ctrTitle"/>
          </p:nvPr>
        </p:nvSpPr>
        <p:spPr>
          <a:xfrm>
            <a:off x="622300" y="1974850"/>
            <a:ext cx="10872243" cy="2233895"/>
          </a:xfrm>
        </p:spPr>
        <p:txBody>
          <a:bodyPr>
            <a:normAutofit/>
          </a:bodyPr>
          <a:lstStyle/>
          <a:p>
            <a:r>
              <a:rPr lang="en-US"/>
              <a:t>What are Service Changes?</a:t>
            </a:r>
          </a:p>
        </p:txBody>
      </p:sp>
      <p:pic>
        <p:nvPicPr>
          <p:cNvPr id="4" name="Graphic 3" descr="Information outline">
            <a:extLst>
              <a:ext uri="{FF2B5EF4-FFF2-40B4-BE49-F238E27FC236}">
                <a16:creationId xmlns:a16="http://schemas.microsoft.com/office/drawing/2014/main" id="{96DCCF21-287E-C7B4-68EA-BC553EF449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4607" y="475622"/>
            <a:ext cx="1252694" cy="1252694"/>
          </a:xfrm>
          <a:prstGeom prst="rect">
            <a:avLst/>
          </a:prstGeom>
        </p:spPr>
      </p:pic>
    </p:spTree>
    <p:extLst>
      <p:ext uri="{BB962C8B-B14F-4D97-AF65-F5344CB8AC3E}">
        <p14:creationId xmlns:p14="http://schemas.microsoft.com/office/powerpoint/2010/main" val="223611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41F6-A5E2-2BE3-2BE6-CF382F6E5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18C51-754D-F2D5-0BC2-B33E4738E8BF}"/>
              </a:ext>
            </a:extLst>
          </p:cNvPr>
          <p:cNvSpPr>
            <a:spLocks noGrp="1"/>
          </p:cNvSpPr>
          <p:nvPr>
            <p:ph type="title"/>
          </p:nvPr>
        </p:nvSpPr>
        <p:spPr/>
        <p:txBody>
          <a:bodyPr/>
          <a:lstStyle/>
          <a:p>
            <a:r>
              <a:rPr lang="en-US"/>
              <a:t>Service Changes</a:t>
            </a:r>
          </a:p>
        </p:txBody>
      </p:sp>
      <p:sp>
        <p:nvSpPr>
          <p:cNvPr id="7" name="Text Placeholder 6">
            <a:extLst>
              <a:ext uri="{FF2B5EF4-FFF2-40B4-BE49-F238E27FC236}">
                <a16:creationId xmlns:a16="http://schemas.microsoft.com/office/drawing/2014/main" id="{441554B4-E559-983F-DD3F-77F00C679352}"/>
              </a:ext>
            </a:extLst>
          </p:cNvPr>
          <p:cNvSpPr>
            <a:spLocks noGrp="1"/>
          </p:cNvSpPr>
          <p:nvPr>
            <p:ph type="body" sz="quarter" idx="10"/>
          </p:nvPr>
        </p:nvSpPr>
        <p:spPr>
          <a:xfrm>
            <a:off x="311258" y="1632857"/>
            <a:ext cx="6895085" cy="4723493"/>
          </a:xfrm>
        </p:spPr>
        <p:txBody>
          <a:bodyPr vert="horz" lIns="91440" tIns="45720" rIns="91440" bIns="45720" rtlCol="0" anchor="t">
            <a:normAutofit/>
          </a:bodyPr>
          <a:lstStyle/>
          <a:p>
            <a:pPr marL="238125" indent="-238125">
              <a:lnSpc>
                <a:spcPct val="110000"/>
              </a:lnSpc>
              <a:spcBef>
                <a:spcPts val="600"/>
              </a:spcBef>
              <a:spcAft>
                <a:spcPts val="600"/>
              </a:spcAft>
            </a:pPr>
            <a:r>
              <a:rPr lang="en-US" sz="1800" b="1">
                <a:latin typeface="Tahoma"/>
                <a:ea typeface="Tahoma"/>
                <a:cs typeface="Tahoma"/>
              </a:rPr>
              <a:t>RTD reviews, proposes, and implements changes to its service schedules three times a year</a:t>
            </a:r>
          </a:p>
          <a:p>
            <a:pPr marL="806450" lvl="1" indent="-349250">
              <a:lnSpc>
                <a:spcPct val="110000"/>
              </a:lnSpc>
              <a:spcBef>
                <a:spcPts val="600"/>
              </a:spcBef>
              <a:spcAft>
                <a:spcPts val="600"/>
              </a:spcAft>
            </a:pPr>
            <a:r>
              <a:rPr lang="en-US" sz="1600">
                <a:latin typeface="Tahoma"/>
                <a:ea typeface="Tahoma"/>
                <a:cs typeface="Tahoma"/>
              </a:rPr>
              <a:t>Changes typically take effect in January, June, and September</a:t>
            </a:r>
          </a:p>
          <a:p>
            <a:pPr fontAlgn="base">
              <a:lnSpc>
                <a:spcPct val="110000"/>
              </a:lnSpc>
              <a:spcBef>
                <a:spcPts val="600"/>
              </a:spcBef>
              <a:spcAft>
                <a:spcPts val="600"/>
              </a:spcAft>
            </a:pPr>
            <a:r>
              <a:rPr lang="en-US" sz="1800" b="1" i="0">
                <a:effectLst/>
                <a:latin typeface="Tahoma"/>
                <a:ea typeface="Tahoma"/>
                <a:cs typeface="Tahoma"/>
              </a:rPr>
              <a:t>Service changes support multiple objectives</a:t>
            </a:r>
          </a:p>
          <a:p>
            <a:pPr lvl="1" fontAlgn="base">
              <a:lnSpc>
                <a:spcPct val="110000"/>
              </a:lnSpc>
              <a:spcBef>
                <a:spcPts val="600"/>
              </a:spcBef>
              <a:spcAft>
                <a:spcPts val="600"/>
              </a:spcAft>
            </a:pPr>
            <a:r>
              <a:rPr lang="en-US" sz="1600" b="0" i="0">
                <a:effectLst/>
                <a:latin typeface="Tahoma"/>
                <a:ea typeface="Tahoma"/>
                <a:cs typeface="Tahoma"/>
              </a:rPr>
              <a:t>Increase reliability</a:t>
            </a:r>
          </a:p>
          <a:p>
            <a:pPr lvl="1" fontAlgn="base">
              <a:lnSpc>
                <a:spcPct val="110000"/>
              </a:lnSpc>
              <a:spcBef>
                <a:spcPts val="600"/>
              </a:spcBef>
              <a:spcAft>
                <a:spcPts val="600"/>
              </a:spcAft>
            </a:pPr>
            <a:r>
              <a:rPr lang="en-US" sz="1600" b="0" i="0">
                <a:effectLst/>
                <a:latin typeface="Tahoma"/>
                <a:ea typeface="Tahoma"/>
                <a:cs typeface="Tahoma"/>
              </a:rPr>
              <a:t>Improve on-time performance</a:t>
            </a:r>
          </a:p>
          <a:p>
            <a:pPr lvl="1" fontAlgn="base">
              <a:lnSpc>
                <a:spcPct val="110000"/>
              </a:lnSpc>
              <a:spcBef>
                <a:spcPts val="600"/>
              </a:spcBef>
              <a:spcAft>
                <a:spcPts val="600"/>
              </a:spcAft>
            </a:pPr>
            <a:r>
              <a:rPr lang="en-US" sz="1600">
                <a:latin typeface="Tahoma"/>
                <a:ea typeface="Tahoma"/>
                <a:cs typeface="Tahoma"/>
              </a:rPr>
              <a:t>Enable represented employees to select work shifts</a:t>
            </a:r>
          </a:p>
          <a:p>
            <a:pPr lvl="1" fontAlgn="base">
              <a:lnSpc>
                <a:spcPct val="110000"/>
              </a:lnSpc>
              <a:spcBef>
                <a:spcPts val="600"/>
              </a:spcBef>
              <a:spcAft>
                <a:spcPts val="600"/>
              </a:spcAft>
            </a:pPr>
            <a:r>
              <a:rPr lang="en-US" sz="1600">
                <a:latin typeface="Tahoma"/>
                <a:ea typeface="Tahoma"/>
                <a:cs typeface="Tahoma"/>
              </a:rPr>
              <a:t>Account for changes in ridership</a:t>
            </a:r>
            <a:endParaRPr lang="en-US" sz="1600" b="0" i="0">
              <a:effectLst/>
              <a:latin typeface="Tahoma"/>
              <a:ea typeface="Tahoma"/>
              <a:cs typeface="Tahoma"/>
            </a:endParaRPr>
          </a:p>
          <a:p>
            <a:pPr lvl="1" fontAlgn="base">
              <a:lnSpc>
                <a:spcPct val="110000"/>
              </a:lnSpc>
              <a:spcBef>
                <a:spcPts val="600"/>
              </a:spcBef>
              <a:spcAft>
                <a:spcPts val="600"/>
              </a:spcAft>
            </a:pPr>
            <a:r>
              <a:rPr lang="en-US" sz="1600" b="0" i="0">
                <a:effectLst/>
                <a:latin typeface="Tahoma"/>
                <a:ea typeface="Tahoma"/>
                <a:cs typeface="Tahoma"/>
              </a:rPr>
              <a:t>Support scheduled maintenance projects</a:t>
            </a:r>
          </a:p>
        </p:txBody>
      </p:sp>
      <p:grpSp>
        <p:nvGrpSpPr>
          <p:cNvPr id="5" name="Group 4" descr="RTD logo">
            <a:extLst>
              <a:ext uri="{FF2B5EF4-FFF2-40B4-BE49-F238E27FC236}">
                <a16:creationId xmlns:a16="http://schemas.microsoft.com/office/drawing/2014/main" id="{1D8F25E1-3167-F120-D24D-9E5342D07D88}"/>
              </a:ext>
            </a:extLst>
          </p:cNvPr>
          <p:cNvGrpSpPr/>
          <p:nvPr/>
        </p:nvGrpSpPr>
        <p:grpSpPr>
          <a:xfrm>
            <a:off x="8058525" y="5528915"/>
            <a:ext cx="3822217" cy="870828"/>
            <a:chOff x="8078236" y="5717331"/>
            <a:chExt cx="3822217" cy="870828"/>
          </a:xfrm>
        </p:grpSpPr>
        <p:sp>
          <p:nvSpPr>
            <p:cNvPr id="6" name="Slide Number Placeholder 4">
              <a:extLst>
                <a:ext uri="{FF2B5EF4-FFF2-40B4-BE49-F238E27FC236}">
                  <a16:creationId xmlns:a16="http://schemas.microsoft.com/office/drawing/2014/main" id="{C29B7C49-6830-3329-229A-B087B07F51DB}"/>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5</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red background with white text&#10;&#10;Description automatically generated with medium confidence">
              <a:extLst>
                <a:ext uri="{FF2B5EF4-FFF2-40B4-BE49-F238E27FC236}">
                  <a16:creationId xmlns:a16="http://schemas.microsoft.com/office/drawing/2014/main" id="{4C06C73B-9791-9779-3856-F47E8BCF29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4" name="Picture 3">
            <a:extLst>
              <a:ext uri="{FF2B5EF4-FFF2-40B4-BE49-F238E27FC236}">
                <a16:creationId xmlns:a16="http://schemas.microsoft.com/office/drawing/2014/main" id="{5E05FB44-A21D-10A0-FE61-EC87737D42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90532" y="1505523"/>
            <a:ext cx="4901468" cy="3267645"/>
          </a:xfrm>
          <a:prstGeom prst="rect">
            <a:avLst/>
          </a:prstGeom>
        </p:spPr>
      </p:pic>
    </p:spTree>
    <p:extLst>
      <p:ext uri="{BB962C8B-B14F-4D97-AF65-F5344CB8AC3E}">
        <p14:creationId xmlns:p14="http://schemas.microsoft.com/office/powerpoint/2010/main" val="34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FE5-99D4-524E-B4C9-A63E76C12A0A}"/>
              </a:ext>
            </a:extLst>
          </p:cNvPr>
          <p:cNvSpPr>
            <a:spLocks noGrp="1"/>
          </p:cNvSpPr>
          <p:nvPr>
            <p:ph type="title"/>
          </p:nvPr>
        </p:nvSpPr>
        <p:spPr/>
        <p:txBody>
          <a:bodyPr/>
          <a:lstStyle/>
          <a:p>
            <a:r>
              <a:rPr lang="en-US"/>
              <a:t>Categories of Service Changes</a:t>
            </a:r>
          </a:p>
        </p:txBody>
      </p:sp>
      <p:graphicFrame>
        <p:nvGraphicFramePr>
          <p:cNvPr id="11" name="Table 10">
            <a:extLst>
              <a:ext uri="{FF2B5EF4-FFF2-40B4-BE49-F238E27FC236}">
                <a16:creationId xmlns:a16="http://schemas.microsoft.com/office/drawing/2014/main" id="{D53F8472-D3D7-0E0B-F39A-64520FFB2928}"/>
              </a:ext>
            </a:extLst>
          </p:cNvPr>
          <p:cNvGraphicFramePr>
            <a:graphicFrameLocks noGrp="1"/>
          </p:cNvGraphicFramePr>
          <p:nvPr>
            <p:extLst>
              <p:ext uri="{D42A27DB-BD31-4B8C-83A1-F6EECF244321}">
                <p14:modId xmlns:p14="http://schemas.microsoft.com/office/powerpoint/2010/main" val="2014883574"/>
              </p:ext>
            </p:extLst>
          </p:nvPr>
        </p:nvGraphicFramePr>
        <p:xfrm>
          <a:off x="175684" y="1800945"/>
          <a:ext cx="11586258" cy="1966786"/>
        </p:xfrm>
        <a:graphic>
          <a:graphicData uri="http://schemas.openxmlformats.org/drawingml/2006/table">
            <a:tbl>
              <a:tblPr firstRow="1">
                <a:tableStyleId>{5C22544A-7EE6-4342-B048-85BDC9FD1C3A}</a:tableStyleId>
              </a:tblPr>
              <a:tblGrid>
                <a:gridCol w="1152075">
                  <a:extLst>
                    <a:ext uri="{9D8B030D-6E8A-4147-A177-3AD203B41FA5}">
                      <a16:colId xmlns:a16="http://schemas.microsoft.com/office/drawing/2014/main" val="2323580645"/>
                    </a:ext>
                  </a:extLst>
                </a:gridCol>
                <a:gridCol w="2710011">
                  <a:extLst>
                    <a:ext uri="{9D8B030D-6E8A-4147-A177-3AD203B41FA5}">
                      <a16:colId xmlns:a16="http://schemas.microsoft.com/office/drawing/2014/main" val="1051484701"/>
                    </a:ext>
                  </a:extLst>
                </a:gridCol>
                <a:gridCol w="1348422">
                  <a:extLst>
                    <a:ext uri="{9D8B030D-6E8A-4147-A177-3AD203B41FA5}">
                      <a16:colId xmlns:a16="http://schemas.microsoft.com/office/drawing/2014/main" val="713385748"/>
                    </a:ext>
                  </a:extLst>
                </a:gridCol>
                <a:gridCol w="2630466">
                  <a:extLst>
                    <a:ext uri="{9D8B030D-6E8A-4147-A177-3AD203B41FA5}">
                      <a16:colId xmlns:a16="http://schemas.microsoft.com/office/drawing/2014/main" val="3363218543"/>
                    </a:ext>
                  </a:extLst>
                </a:gridCol>
                <a:gridCol w="1014608">
                  <a:extLst>
                    <a:ext uri="{9D8B030D-6E8A-4147-A177-3AD203B41FA5}">
                      <a16:colId xmlns:a16="http://schemas.microsoft.com/office/drawing/2014/main" val="1371888476"/>
                    </a:ext>
                  </a:extLst>
                </a:gridCol>
                <a:gridCol w="2730676">
                  <a:extLst>
                    <a:ext uri="{9D8B030D-6E8A-4147-A177-3AD203B41FA5}">
                      <a16:colId xmlns:a16="http://schemas.microsoft.com/office/drawing/2014/main" val="2286974116"/>
                    </a:ext>
                  </a:extLst>
                </a:gridCol>
              </a:tblGrid>
              <a:tr h="370840">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effectLst/>
                          <a:latin typeface="Tahoma" panose="020B0604030504040204" pitchFamily="34" charset="0"/>
                        </a:rPr>
                        <a:t>Categories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402592"/>
                  </a:ext>
                </a:extLst>
              </a:tr>
              <a:tr h="370840">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002F87"/>
                          </a:solidFill>
                          <a:effectLst/>
                          <a:latin typeface="Tahoma" panose="020B0604030504040204" pitchFamily="34" charset="0"/>
                        </a:rPr>
                        <a:t>Route Adjustment</a:t>
                      </a:r>
                      <a:br>
                        <a:rPr lang="en-US" sz="1400" b="1" i="0">
                          <a:solidFill>
                            <a:srgbClr val="000000"/>
                          </a:solidFill>
                          <a:effectLst/>
                          <a:latin typeface="Tahoma" panose="020B0604030504040204" pitchFamily="34" charset="0"/>
                        </a:rPr>
                      </a:br>
                      <a:r>
                        <a:rPr lang="en-US" sz="1400" b="0" i="0">
                          <a:solidFill>
                            <a:srgbClr val="000000"/>
                          </a:solidFill>
                          <a:effectLst/>
                          <a:latin typeface="Tahoma" panose="020B0604030504040204" pitchFamily="34" charset="0"/>
                        </a:rPr>
                        <a:t>Detours or changes to routes or stops to optimize efficiency, improve accessibility, respond to changing travel patterns, or facilitate maintenance projects.</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009483"/>
                          </a:solidFill>
                          <a:effectLst/>
                          <a:latin typeface="Tahoma" panose="020B0604030504040204" pitchFamily="34" charset="0"/>
                        </a:rPr>
                        <a:t>Service Increase</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Increases to the frequency, trips, span of service, or operating hours.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800" b="1" i="0">
                          <a:solidFill>
                            <a:srgbClr val="C00000"/>
                          </a:solidFill>
                          <a:effectLst/>
                          <a:latin typeface="Tahoma" panose="020B0604030504040204" pitchFamily="34" charset="0"/>
                        </a:rPr>
                        <a:t>Service Reduction</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400" b="0" i="0">
                          <a:solidFill>
                            <a:srgbClr val="000000"/>
                          </a:solidFill>
                          <a:effectLst/>
                          <a:latin typeface="Tahoma" panose="020B0604030504040204" pitchFamily="34" charset="0"/>
                        </a:rPr>
                        <a:t>Reductions to the frequency, trips, span of service, or operating hours.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2807140"/>
                  </a:ext>
                </a:extLst>
              </a:tr>
            </a:tbl>
          </a:graphicData>
        </a:graphic>
      </p:graphicFrame>
      <p:pic>
        <p:nvPicPr>
          <p:cNvPr id="10" name="Graphic 9">
            <a:extLst>
              <a:ext uri="{FF2B5EF4-FFF2-40B4-BE49-F238E27FC236}">
                <a16:creationId xmlns:a16="http://schemas.microsoft.com/office/drawing/2014/main" id="{1D738DD0-A56C-0B57-4FE0-A3280BBB6451}"/>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8730" y="1861608"/>
            <a:ext cx="919272" cy="919272"/>
          </a:xfrm>
          <a:prstGeom prst="rect">
            <a:avLst/>
          </a:prstGeom>
        </p:spPr>
      </p:pic>
      <p:graphicFrame>
        <p:nvGraphicFramePr>
          <p:cNvPr id="12" name="Table 11">
            <a:extLst>
              <a:ext uri="{FF2B5EF4-FFF2-40B4-BE49-F238E27FC236}">
                <a16:creationId xmlns:a16="http://schemas.microsoft.com/office/drawing/2014/main" id="{F8A750B6-2E9E-F332-69CC-87B053ED7D92}"/>
              </a:ext>
            </a:extLst>
          </p:cNvPr>
          <p:cNvGraphicFramePr>
            <a:graphicFrameLocks noGrp="1"/>
          </p:cNvGraphicFramePr>
          <p:nvPr>
            <p:extLst>
              <p:ext uri="{D42A27DB-BD31-4B8C-83A1-F6EECF244321}">
                <p14:modId xmlns:p14="http://schemas.microsoft.com/office/powerpoint/2010/main" val="464309709"/>
              </p:ext>
            </p:extLst>
          </p:nvPr>
        </p:nvGraphicFramePr>
        <p:xfrm>
          <a:off x="369423" y="3858399"/>
          <a:ext cx="7680916" cy="2149539"/>
        </p:xfrm>
        <a:graphic>
          <a:graphicData uri="http://schemas.openxmlformats.org/drawingml/2006/table">
            <a:tbl>
              <a:tblPr firstRow="1">
                <a:tableStyleId>{5C22544A-7EE6-4342-B048-85BDC9FD1C3A}</a:tableStyleId>
              </a:tblPr>
              <a:tblGrid>
                <a:gridCol w="926607">
                  <a:extLst>
                    <a:ext uri="{9D8B030D-6E8A-4147-A177-3AD203B41FA5}">
                      <a16:colId xmlns:a16="http://schemas.microsoft.com/office/drawing/2014/main" val="2849612012"/>
                    </a:ext>
                  </a:extLst>
                </a:gridCol>
                <a:gridCol w="2846315">
                  <a:extLst>
                    <a:ext uri="{9D8B030D-6E8A-4147-A177-3AD203B41FA5}">
                      <a16:colId xmlns:a16="http://schemas.microsoft.com/office/drawing/2014/main" val="1051484701"/>
                    </a:ext>
                  </a:extLst>
                </a:gridCol>
                <a:gridCol w="1162014">
                  <a:extLst>
                    <a:ext uri="{9D8B030D-6E8A-4147-A177-3AD203B41FA5}">
                      <a16:colId xmlns:a16="http://schemas.microsoft.com/office/drawing/2014/main" val="4157281347"/>
                    </a:ext>
                  </a:extLst>
                </a:gridCol>
                <a:gridCol w="2745980">
                  <a:extLst>
                    <a:ext uri="{9D8B030D-6E8A-4147-A177-3AD203B41FA5}">
                      <a16:colId xmlns:a16="http://schemas.microsoft.com/office/drawing/2014/main" val="3363218543"/>
                    </a:ext>
                  </a:extLst>
                </a:gridCol>
              </a:tblGrid>
              <a:tr h="282758">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r>
                        <a:rPr lang="en-US" sz="1400" b="0" i="0">
                          <a:effectLst/>
                          <a:latin typeface="Tahoma" panose="020B0604030504040204" pitchFamily="34" charset="0"/>
                        </a:rPr>
                        <a:t>Categories</a:t>
                      </a:r>
                      <a:r>
                        <a:rPr lang="en-US" sz="1400" b="0" i="0" baseline="0">
                          <a:effectLst/>
                          <a:latin typeface="Tahoma" panose="020B0604030504040204" pitchFamily="34" charset="0"/>
                        </a:rPr>
                        <a:t> (Cont.)</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233576"/>
                  </a:ext>
                </a:extLst>
              </a:tr>
              <a:tr h="282758">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r>
                        <a:rPr lang="en-US" sz="1700" b="1" i="0">
                          <a:solidFill>
                            <a:srgbClr val="F6871F"/>
                          </a:solidFill>
                          <a:effectLst/>
                          <a:latin typeface="Tahoma" panose="020B0604030504040204" pitchFamily="34" charset="0"/>
                        </a:rPr>
                        <a:t>Seasonal Adjustment</a:t>
                      </a:r>
                    </a:p>
                    <a:p>
                      <a:pPr fontAlgn="base">
                        <a:lnSpc>
                          <a:spcPct val="114000"/>
                        </a:lnSpc>
                      </a:pPr>
                      <a:r>
                        <a:rPr lang="en-US" sz="1400" b="0" i="0">
                          <a:solidFill>
                            <a:srgbClr val="000000"/>
                          </a:solidFill>
                          <a:effectLst/>
                          <a:latin typeface="Tahoma" panose="020B0604030504040204" pitchFamily="34" charset="0"/>
                        </a:rPr>
                        <a:t>Temporary modifications made to bus and rail services in response to seasonal variations in demand or operational conditions. </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ct val="114000"/>
                        </a:lnSpc>
                      </a:pPr>
                      <a:r>
                        <a:rPr lang="en-US" sz="1800" b="1" i="0">
                          <a:solidFill>
                            <a:srgbClr val="41C1EF"/>
                          </a:solidFill>
                          <a:effectLst/>
                          <a:latin typeface="Tahoma" panose="020B0604030504040204" pitchFamily="34" charset="0"/>
                        </a:rPr>
                        <a:t>Schedule Timing</a:t>
                      </a:r>
                    </a:p>
                    <a:p>
                      <a:pPr fontAlgn="base">
                        <a:lnSpc>
                          <a:spcPct val="114000"/>
                        </a:lnSpc>
                      </a:pPr>
                      <a:r>
                        <a:rPr lang="en-US" sz="1400" b="0" i="0">
                          <a:solidFill>
                            <a:srgbClr val="000000"/>
                          </a:solidFill>
                          <a:effectLst/>
                          <a:latin typeface="Tahoma" panose="020B0604030504040204" pitchFamily="34" charset="0"/>
                        </a:rPr>
                        <a:t>Alterations to the running time of bus and rail services, typically to better align with customer demands and trip connections, and to improve on-time performance.</a:t>
                      </a:r>
                      <a:endParaRPr lang="en-US" sz="1400" b="0" i="0">
                        <a:effectLst/>
                        <a:latin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2807140"/>
                  </a:ext>
                </a:extLst>
              </a:tr>
            </a:tbl>
          </a:graphicData>
        </a:graphic>
      </p:graphicFrame>
      <p:pic>
        <p:nvPicPr>
          <p:cNvPr id="14" name="Graphic 13">
            <a:extLst>
              <a:ext uri="{FF2B5EF4-FFF2-40B4-BE49-F238E27FC236}">
                <a16:creationId xmlns:a16="http://schemas.microsoft.com/office/drawing/2014/main" id="{CDF85744-8ED4-D832-CE3B-006CC18204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452298" y="1816562"/>
            <a:ext cx="919272" cy="919272"/>
          </a:xfrm>
          <a:prstGeom prst="rect">
            <a:avLst/>
          </a:prstGeom>
        </p:spPr>
      </p:pic>
      <p:pic>
        <p:nvPicPr>
          <p:cNvPr id="15" name="Graphic 14">
            <a:extLst>
              <a:ext uri="{FF2B5EF4-FFF2-40B4-BE49-F238E27FC236}">
                <a16:creationId xmlns:a16="http://schemas.microsoft.com/office/drawing/2014/main" id="{323E638C-74A1-44CA-739D-BD7D4A30FA7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477350" y="3843181"/>
            <a:ext cx="906746" cy="906746"/>
          </a:xfrm>
          <a:prstGeom prst="rect">
            <a:avLst/>
          </a:prstGeom>
        </p:spPr>
      </p:pic>
      <p:pic>
        <p:nvPicPr>
          <p:cNvPr id="17" name="Graphic 16">
            <a:extLst>
              <a:ext uri="{FF2B5EF4-FFF2-40B4-BE49-F238E27FC236}">
                <a16:creationId xmlns:a16="http://schemas.microsoft.com/office/drawing/2014/main" id="{8B9FF328-9FB3-8528-7213-2F0B58A702F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01041" y="3830655"/>
            <a:ext cx="799522" cy="799522"/>
          </a:xfrm>
          <a:prstGeom prst="rect">
            <a:avLst/>
          </a:prstGeom>
        </p:spPr>
      </p:pic>
      <p:grpSp>
        <p:nvGrpSpPr>
          <p:cNvPr id="21" name="Group 20">
            <a:extLst>
              <a:ext uri="{FF2B5EF4-FFF2-40B4-BE49-F238E27FC236}">
                <a16:creationId xmlns:a16="http://schemas.microsoft.com/office/drawing/2014/main" id="{E02393BB-0E70-0553-07A9-89AF9F50B185}"/>
              </a:ext>
              <a:ext uri="{C183D7F6-B498-43B3-948B-1728B52AA6E4}">
                <adec:decorative xmlns:adec="http://schemas.microsoft.com/office/drawing/2017/decorative" val="1"/>
              </a:ext>
            </a:extLst>
          </p:cNvPr>
          <p:cNvGrpSpPr/>
          <p:nvPr/>
        </p:nvGrpSpPr>
        <p:grpSpPr>
          <a:xfrm>
            <a:off x="8132172" y="1750493"/>
            <a:ext cx="941536" cy="998220"/>
            <a:chOff x="8132172" y="1750493"/>
            <a:chExt cx="941536" cy="998220"/>
          </a:xfrm>
        </p:grpSpPr>
        <p:pic>
          <p:nvPicPr>
            <p:cNvPr id="13" name="Graphic 12" descr="Monthly calendar with solid fill">
              <a:extLst>
                <a:ext uri="{FF2B5EF4-FFF2-40B4-BE49-F238E27FC236}">
                  <a16:creationId xmlns:a16="http://schemas.microsoft.com/office/drawing/2014/main" id="{EEF886D3-82F9-A494-54AD-BFF06811318F}"/>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132172" y="1750493"/>
              <a:ext cx="919272" cy="919272"/>
            </a:xfrm>
            <a:prstGeom prst="rect">
              <a:avLst/>
            </a:prstGeom>
          </p:spPr>
        </p:pic>
        <p:sp>
          <p:nvSpPr>
            <p:cNvPr id="20" name="Oval 19">
              <a:extLst>
                <a:ext uri="{FF2B5EF4-FFF2-40B4-BE49-F238E27FC236}">
                  <a16:creationId xmlns:a16="http://schemas.microsoft.com/office/drawing/2014/main" id="{9EC2052A-D78F-A2DC-A61C-BE7351E24687}"/>
                </a:ext>
              </a:extLst>
            </p:cNvPr>
            <p:cNvSpPr/>
            <p:nvPr/>
          </p:nvSpPr>
          <p:spPr>
            <a:xfrm>
              <a:off x="8467791" y="2145463"/>
              <a:ext cx="565357" cy="5600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lock with solid fill">
              <a:extLst>
                <a:ext uri="{FF2B5EF4-FFF2-40B4-BE49-F238E27FC236}">
                  <a16:creationId xmlns:a16="http://schemas.microsoft.com/office/drawing/2014/main" id="{A092C641-CD68-BB8C-FD32-14157070B17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27229" y="2102234"/>
              <a:ext cx="646479" cy="646479"/>
            </a:xfrm>
            <a:prstGeom prst="rect">
              <a:avLst/>
            </a:prstGeom>
          </p:spPr>
        </p:pic>
      </p:grpSp>
      <p:grpSp>
        <p:nvGrpSpPr>
          <p:cNvPr id="5" name="Group 4">
            <a:extLst>
              <a:ext uri="{FF2B5EF4-FFF2-40B4-BE49-F238E27FC236}">
                <a16:creationId xmlns:a16="http://schemas.microsoft.com/office/drawing/2014/main" id="{1B2856A4-2DFC-73FB-1EB6-A6B0B599F107}"/>
              </a:ext>
              <a:ext uri="{C183D7F6-B498-43B3-948B-1728B52AA6E4}">
                <adec:decorative xmlns:adec="http://schemas.microsoft.com/office/drawing/2017/decorative" val="1"/>
              </a:ext>
            </a:extLst>
          </p:cNvPr>
          <p:cNvGrpSpPr/>
          <p:nvPr/>
        </p:nvGrpSpPr>
        <p:grpSpPr>
          <a:xfrm>
            <a:off x="8135046" y="5652350"/>
            <a:ext cx="3822217" cy="870828"/>
            <a:chOff x="8078236" y="5717331"/>
            <a:chExt cx="3822217" cy="870828"/>
          </a:xfrm>
        </p:grpSpPr>
        <p:sp>
          <p:nvSpPr>
            <p:cNvPr id="6" name="Slide Number Placeholder 4">
              <a:extLst>
                <a:ext uri="{FF2B5EF4-FFF2-40B4-BE49-F238E27FC236}">
                  <a16:creationId xmlns:a16="http://schemas.microsoft.com/office/drawing/2014/main" id="{B1782E5B-E60B-85DD-FC7D-7B0C8315A8F3}"/>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6</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red background with white text&#10;&#10;Description automatically generated with medium confidence">
              <a:extLst>
                <a:ext uri="{FF2B5EF4-FFF2-40B4-BE49-F238E27FC236}">
                  <a16:creationId xmlns:a16="http://schemas.microsoft.com/office/drawing/2014/main" id="{2EDAA9BE-613D-96A0-D45E-2373B3DF68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spTree>
    <p:extLst>
      <p:ext uri="{BB962C8B-B14F-4D97-AF65-F5344CB8AC3E}">
        <p14:creationId xmlns:p14="http://schemas.microsoft.com/office/powerpoint/2010/main" val="293787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2DEA53F-1B81-5A5D-C933-674984C80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BD62E-2363-5441-BB85-7A6E28BD4037}"/>
              </a:ext>
            </a:extLst>
          </p:cNvPr>
          <p:cNvSpPr>
            <a:spLocks noGrp="1"/>
          </p:cNvSpPr>
          <p:nvPr>
            <p:ph type="ctrTitle"/>
          </p:nvPr>
        </p:nvSpPr>
        <p:spPr>
          <a:xfrm>
            <a:off x="622300" y="1974850"/>
            <a:ext cx="10872243" cy="2233895"/>
          </a:xfrm>
        </p:spPr>
        <p:txBody>
          <a:bodyPr>
            <a:normAutofit/>
          </a:bodyPr>
          <a:lstStyle/>
          <a:p>
            <a:r>
              <a:rPr lang="en-US"/>
              <a:t>Proposed Changes</a:t>
            </a:r>
          </a:p>
        </p:txBody>
      </p:sp>
      <p:pic>
        <p:nvPicPr>
          <p:cNvPr id="3" name="Graphic 2" descr="Route (Two Pins With A Path) with solid fill">
            <a:extLst>
              <a:ext uri="{FF2B5EF4-FFF2-40B4-BE49-F238E27FC236}">
                <a16:creationId xmlns:a16="http://schemas.microsoft.com/office/drawing/2014/main" id="{08B6C6E6-4111-372F-18C0-75D0BBA47E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2147" y="507683"/>
            <a:ext cx="1575320" cy="1575320"/>
          </a:xfrm>
          <a:prstGeom prst="rect">
            <a:avLst/>
          </a:prstGeom>
        </p:spPr>
      </p:pic>
    </p:spTree>
    <p:extLst>
      <p:ext uri="{BB962C8B-B14F-4D97-AF65-F5344CB8AC3E}">
        <p14:creationId xmlns:p14="http://schemas.microsoft.com/office/powerpoint/2010/main" val="284324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D3AF140-FC71-3F45-1011-C47AB0D3371B}"/>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38C430B9-F3B1-CF9B-D4DB-325E69FDF0F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849" y="401849"/>
            <a:ext cx="1575320" cy="1575320"/>
          </a:xfrm>
          <a:prstGeom prst="rect">
            <a:avLst/>
          </a:prstGeom>
        </p:spPr>
      </p:pic>
      <p:sp>
        <p:nvSpPr>
          <p:cNvPr id="7" name="Title 1">
            <a:extLst>
              <a:ext uri="{FF2B5EF4-FFF2-40B4-BE49-F238E27FC236}">
                <a16:creationId xmlns:a16="http://schemas.microsoft.com/office/drawing/2014/main" id="{24674CEA-0D81-3B10-8574-1B5A271A84DA}"/>
              </a:ext>
            </a:extLst>
          </p:cNvPr>
          <p:cNvSpPr>
            <a:spLocks noGrp="1"/>
          </p:cNvSpPr>
          <p:nvPr>
            <p:ph type="ctrTitle"/>
          </p:nvPr>
        </p:nvSpPr>
        <p:spPr>
          <a:xfrm>
            <a:off x="535849" y="2856594"/>
            <a:ext cx="10872243" cy="2150836"/>
          </a:xfrm>
        </p:spPr>
        <p:txBody>
          <a:bodyPr>
            <a:normAutofit/>
          </a:bodyPr>
          <a:lstStyle/>
          <a:p>
            <a:r>
              <a:rPr lang="en-US"/>
              <a:t>Schedule Timing</a:t>
            </a:r>
          </a:p>
        </p:txBody>
      </p:sp>
    </p:spTree>
    <p:extLst>
      <p:ext uri="{BB962C8B-B14F-4D97-AF65-F5344CB8AC3E}">
        <p14:creationId xmlns:p14="http://schemas.microsoft.com/office/powerpoint/2010/main" val="183763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7A67B-1AA7-463A-098B-AA766177D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EF531-10F8-E829-39B4-7904F917CF86}"/>
              </a:ext>
            </a:extLst>
          </p:cNvPr>
          <p:cNvSpPr>
            <a:spLocks noGrp="1"/>
          </p:cNvSpPr>
          <p:nvPr>
            <p:ph type="title"/>
          </p:nvPr>
        </p:nvSpPr>
        <p:spPr>
          <a:xfrm>
            <a:off x="311258" y="210142"/>
            <a:ext cx="10515600" cy="1325563"/>
          </a:xfrm>
        </p:spPr>
        <p:txBody>
          <a:bodyPr anchor="ctr">
            <a:normAutofit/>
          </a:bodyPr>
          <a:lstStyle/>
          <a:p>
            <a:r>
              <a:rPr lang="en-US">
                <a:latin typeface="Tahoma"/>
                <a:ea typeface="Tahoma"/>
                <a:cs typeface="Tahoma"/>
              </a:rPr>
              <a:t>Rail Schedule Timing</a:t>
            </a:r>
          </a:p>
        </p:txBody>
      </p:sp>
      <p:graphicFrame>
        <p:nvGraphicFramePr>
          <p:cNvPr id="8" name="Table 7">
            <a:extLst>
              <a:ext uri="{FF2B5EF4-FFF2-40B4-BE49-F238E27FC236}">
                <a16:creationId xmlns:a16="http://schemas.microsoft.com/office/drawing/2014/main" id="{A273BA53-1DFE-555D-6BB7-D49726341298}"/>
              </a:ext>
            </a:extLst>
          </p:cNvPr>
          <p:cNvGraphicFramePr>
            <a:graphicFrameLocks noGrp="1"/>
          </p:cNvGraphicFramePr>
          <p:nvPr>
            <p:extLst>
              <p:ext uri="{D42A27DB-BD31-4B8C-83A1-F6EECF244321}">
                <p14:modId xmlns:p14="http://schemas.microsoft.com/office/powerpoint/2010/main" val="130949628"/>
              </p:ext>
            </p:extLst>
          </p:nvPr>
        </p:nvGraphicFramePr>
        <p:xfrm>
          <a:off x="113622" y="1579153"/>
          <a:ext cx="6396906" cy="2730232"/>
        </p:xfrm>
        <a:graphic>
          <a:graphicData uri="http://schemas.openxmlformats.org/drawingml/2006/table">
            <a:tbl>
              <a:tblPr firstRow="1" bandRow="1">
                <a:tableStyleId>{5C22544A-7EE6-4342-B048-85BDC9FD1C3A}</a:tableStyleId>
              </a:tblPr>
              <a:tblGrid>
                <a:gridCol w="1209994">
                  <a:extLst>
                    <a:ext uri="{9D8B030D-6E8A-4147-A177-3AD203B41FA5}">
                      <a16:colId xmlns:a16="http://schemas.microsoft.com/office/drawing/2014/main" val="3065812770"/>
                    </a:ext>
                  </a:extLst>
                </a:gridCol>
                <a:gridCol w="2485504">
                  <a:extLst>
                    <a:ext uri="{9D8B030D-6E8A-4147-A177-3AD203B41FA5}">
                      <a16:colId xmlns:a16="http://schemas.microsoft.com/office/drawing/2014/main" val="1351207427"/>
                    </a:ext>
                  </a:extLst>
                </a:gridCol>
                <a:gridCol w="2701408">
                  <a:extLst>
                    <a:ext uri="{9D8B030D-6E8A-4147-A177-3AD203B41FA5}">
                      <a16:colId xmlns:a16="http://schemas.microsoft.com/office/drawing/2014/main" val="3483331421"/>
                    </a:ext>
                  </a:extLst>
                </a:gridCol>
              </a:tblGrid>
              <a:tr h="365760">
                <a:tc>
                  <a:txBody>
                    <a:bodyPr/>
                    <a:lstStyle/>
                    <a:p>
                      <a:pPr algn="ctr"/>
                      <a:r>
                        <a:rPr lang="en-US" sz="1800">
                          <a:latin typeface="Tahoma"/>
                          <a:ea typeface="Tahoma"/>
                          <a:cs typeface="Tahoma"/>
                        </a:rPr>
                        <a:t>Route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algn="ctr"/>
                      <a:r>
                        <a:rPr lang="en-US" sz="1800">
                          <a:latin typeface="Tahoma"/>
                          <a:ea typeface="Tahoma"/>
                          <a:cs typeface="Tahoma"/>
                        </a:rPr>
                        <a:t>Name</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tc>
                  <a:txBody>
                    <a:bodyPr/>
                    <a:lstStyle/>
                    <a:p>
                      <a:pPr lvl="0" algn="ctr">
                        <a:buNone/>
                      </a:pPr>
                      <a:r>
                        <a:rPr lang="en-US" sz="1800">
                          <a:latin typeface="Tahoma"/>
                          <a:ea typeface="Tahoma"/>
                          <a:cs typeface="Tahoma"/>
                        </a:rPr>
                        <a:t>Proposed Changes</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87"/>
                    </a:solidFill>
                  </a:tcPr>
                </a:tc>
                <a:extLst>
                  <a:ext uri="{0D108BD9-81ED-4DB2-BD59-A6C34878D82A}">
                    <a16:rowId xmlns:a16="http://schemas.microsoft.com/office/drawing/2014/main" val="3919990150"/>
                  </a:ext>
                </a:extLst>
              </a:tr>
              <a:tr h="0">
                <a:tc>
                  <a:txBody>
                    <a:bodyPr/>
                    <a:lstStyle/>
                    <a:p>
                      <a:pPr algn="ctr"/>
                      <a:r>
                        <a:rPr lang="en-US" sz="1800">
                          <a:solidFill>
                            <a:schemeClr val="tx1"/>
                          </a:solidFill>
                          <a:latin typeface="Tahoma"/>
                          <a:ea typeface="Tahoma"/>
                          <a:cs typeface="Tahoma"/>
                        </a:rPr>
                        <a:t>T</a:t>
                      </a:r>
                    </a:p>
                  </a:txBody>
                  <a:tcPr marL="84956" marR="84956" marT="42478" marB="4247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71318"/>
                    </a:solidFill>
                  </a:tcPr>
                </a:tc>
                <a:tc>
                  <a:txBody>
                    <a:bodyPr/>
                    <a:lstStyle/>
                    <a:p>
                      <a:pPr lvl="0" algn="ctr">
                        <a:lnSpc>
                          <a:spcPct val="100000"/>
                        </a:lnSpc>
                        <a:spcBef>
                          <a:spcPts val="0"/>
                        </a:spcBef>
                        <a:spcAft>
                          <a:spcPts val="0"/>
                        </a:spcAft>
                        <a:buNone/>
                      </a:pPr>
                      <a:r>
                        <a:rPr lang="en-US" sz="1800">
                          <a:latin typeface="Tahoma"/>
                          <a:ea typeface="Tahoma"/>
                          <a:cs typeface="Tahoma"/>
                        </a:rPr>
                        <a:t>Lincoln Station to I-25/Broadway Station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latin typeface="Tahoma"/>
                          <a:ea typeface="Tahoma"/>
                          <a:cs typeface="Tahoma"/>
                        </a:rPr>
                        <a:t>Minor changes to weekday, Saturday, and Sunday/Holiday schedules.</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98366525"/>
                  </a:ext>
                </a:extLst>
              </a:tr>
              <a:tr h="0">
                <a:tc>
                  <a:txBody>
                    <a:bodyPr/>
                    <a:lstStyle/>
                    <a:p>
                      <a:pPr lvl="0" algn="ctr">
                        <a:buNone/>
                      </a:pPr>
                      <a:r>
                        <a:rPr lang="en-US" sz="1800">
                          <a:solidFill>
                            <a:schemeClr val="tx1"/>
                          </a:solidFill>
                          <a:latin typeface="Tahoma"/>
                          <a:ea typeface="Tahoma"/>
                          <a:cs typeface="Tahoma"/>
                        </a:rPr>
                        <a:t>W</a:t>
                      </a:r>
                    </a:p>
                  </a:txBody>
                  <a:tcPr marL="84956" marR="84956" marT="42478" marB="4247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1B3"/>
                    </a:solidFill>
                  </a:tcPr>
                </a:tc>
                <a:tc>
                  <a:txBody>
                    <a:bodyPr/>
                    <a:lstStyle/>
                    <a:p>
                      <a:pPr lvl="0" algn="ctr">
                        <a:lnSpc>
                          <a:spcPct val="100000"/>
                        </a:lnSpc>
                        <a:spcBef>
                          <a:spcPts val="0"/>
                        </a:spcBef>
                        <a:spcAft>
                          <a:spcPts val="0"/>
                        </a:spcAft>
                        <a:buNone/>
                      </a:pPr>
                      <a:r>
                        <a:rPr lang="en-US" sz="1800">
                          <a:latin typeface="Tahoma"/>
                          <a:ea typeface="Tahoma"/>
                          <a:cs typeface="Tahoma"/>
                        </a:rPr>
                        <a:t>Union Station to Jefferson County Government </a:t>
                      </a:r>
                    </a:p>
                    <a:p>
                      <a:pPr lvl="0" algn="ctr">
                        <a:lnSpc>
                          <a:spcPct val="100000"/>
                        </a:lnSpc>
                        <a:spcBef>
                          <a:spcPts val="0"/>
                        </a:spcBef>
                        <a:spcAft>
                          <a:spcPts val="0"/>
                        </a:spcAft>
                        <a:buNone/>
                      </a:pPr>
                      <a:r>
                        <a:rPr lang="en-US" sz="1800">
                          <a:latin typeface="Tahoma"/>
                          <a:ea typeface="Tahoma"/>
                          <a:cs typeface="Tahoma"/>
                        </a:rPr>
                        <a:t>Center-Golden Station</a:t>
                      </a: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US" sz="1800" b="0" i="0" u="none" strike="noStrike" noProof="0">
                          <a:solidFill>
                            <a:srgbClr val="000000"/>
                          </a:solidFill>
                          <a:latin typeface="Tahoma"/>
                          <a:ea typeface="Tahoma"/>
                          <a:cs typeface="Tahoma"/>
                        </a:rPr>
                        <a:t>Minor changes to weekday, Saturday, and Sunday/Holiday schedules.</a:t>
                      </a:r>
                      <a:endParaRPr lang="en-US" sz="1800">
                        <a:latin typeface="Tahoma"/>
                        <a:ea typeface="Tahoma"/>
                        <a:cs typeface="Tahoma"/>
                      </a:endParaRPr>
                    </a:p>
                  </a:txBody>
                  <a:tcPr marL="84956" marR="84956" marT="42478" marB="4247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5093061"/>
                  </a:ext>
                </a:extLst>
              </a:tr>
            </a:tbl>
          </a:graphicData>
        </a:graphic>
      </p:graphicFrame>
      <p:grpSp>
        <p:nvGrpSpPr>
          <p:cNvPr id="15" name="Group 14">
            <a:extLst>
              <a:ext uri="{FF2B5EF4-FFF2-40B4-BE49-F238E27FC236}">
                <a16:creationId xmlns:a16="http://schemas.microsoft.com/office/drawing/2014/main" id="{74E58CFF-2B74-8699-4BC5-BF3C14931EE5}"/>
              </a:ext>
              <a:ext uri="{C183D7F6-B498-43B3-948B-1728B52AA6E4}">
                <adec:decorative xmlns:adec="http://schemas.microsoft.com/office/drawing/2017/decorative" val="1"/>
              </a:ext>
            </a:extLst>
          </p:cNvPr>
          <p:cNvGrpSpPr/>
          <p:nvPr/>
        </p:nvGrpSpPr>
        <p:grpSpPr>
          <a:xfrm>
            <a:off x="-4148" y="5495283"/>
            <a:ext cx="7096539" cy="1309206"/>
            <a:chOff x="836249" y="4656854"/>
            <a:chExt cx="6008914" cy="1325565"/>
          </a:xfrm>
        </p:grpSpPr>
        <p:sp>
          <p:nvSpPr>
            <p:cNvPr id="7" name="Rectangle 6">
              <a:extLst>
                <a:ext uri="{FF2B5EF4-FFF2-40B4-BE49-F238E27FC236}">
                  <a16:creationId xmlns:a16="http://schemas.microsoft.com/office/drawing/2014/main" id="{0BE71982-AEEE-FE7F-5256-CB8973E59B1C}"/>
                </a:ext>
              </a:extLst>
            </p:cNvPr>
            <p:cNvSpPr/>
            <p:nvPr/>
          </p:nvSpPr>
          <p:spPr>
            <a:xfrm>
              <a:off x="836249" y="4656854"/>
              <a:ext cx="6008914" cy="132556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79837DB-9A6C-467C-A0A0-EF7344C44902}"/>
                </a:ext>
              </a:extLst>
            </p:cNvPr>
            <p:cNvSpPr txBox="1">
              <a:spLocks/>
            </p:cNvSpPr>
            <p:nvPr/>
          </p:nvSpPr>
          <p:spPr>
            <a:xfrm>
              <a:off x="1564944" y="4751603"/>
              <a:ext cx="3817635" cy="53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800"/>
                <a:t>Schedule Timing</a:t>
              </a:r>
            </a:p>
          </p:txBody>
        </p:sp>
        <p:sp>
          <p:nvSpPr>
            <p:cNvPr id="12" name="Subtitle 3">
              <a:extLst>
                <a:ext uri="{FF2B5EF4-FFF2-40B4-BE49-F238E27FC236}">
                  <a16:creationId xmlns:a16="http://schemas.microsoft.com/office/drawing/2014/main" id="{17EC7C88-D6BE-3F65-9036-D02ADFEBB573}"/>
                </a:ext>
              </a:extLst>
            </p:cNvPr>
            <p:cNvSpPr txBox="1">
              <a:spLocks/>
            </p:cNvSpPr>
            <p:nvPr/>
          </p:nvSpPr>
          <p:spPr>
            <a:xfrm>
              <a:off x="1564944" y="5117495"/>
              <a:ext cx="4636878" cy="86492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accent1"/>
                </a:buClr>
                <a:buSzPct val="150000"/>
                <a:buFont typeface="Wingdings"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0"/>
                </a:spcBef>
                <a:spcAft>
                  <a:spcPts val="1200"/>
                </a:spcAft>
                <a:buClr>
                  <a:schemeClr val="accent1"/>
                </a:buClr>
                <a:buSzPct val="150000"/>
                <a:buFont typeface="System Font Regular"/>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0"/>
                </a:spcBef>
                <a:spcAft>
                  <a:spcPts val="1200"/>
                </a:spcAft>
                <a:buClr>
                  <a:schemeClr val="accent1"/>
                </a:buClr>
                <a:buSzPct val="150000"/>
                <a:buFont typeface="Courier New" panose="02070309020205020404" pitchFamily="49" charset="0"/>
                <a:buChar char="o"/>
                <a:defRPr sz="1400" i="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Alterations to the running time of bus and rail services, typically to better align with customer demands and trip connections, and to improve on- time performance.</a:t>
              </a:r>
            </a:p>
          </p:txBody>
        </p:sp>
      </p:grpSp>
      <p:pic>
        <p:nvPicPr>
          <p:cNvPr id="16" name="Graphic 15">
            <a:extLst>
              <a:ext uri="{FF2B5EF4-FFF2-40B4-BE49-F238E27FC236}">
                <a16:creationId xmlns:a16="http://schemas.microsoft.com/office/drawing/2014/main" id="{D31EC914-85D8-AD6E-580F-066D84181A9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2527" y="5566163"/>
            <a:ext cx="770437" cy="770437"/>
          </a:xfrm>
          <a:prstGeom prst="rect">
            <a:avLst/>
          </a:prstGeom>
        </p:spPr>
      </p:pic>
      <p:grpSp>
        <p:nvGrpSpPr>
          <p:cNvPr id="3" name="Group 2">
            <a:extLst>
              <a:ext uri="{FF2B5EF4-FFF2-40B4-BE49-F238E27FC236}">
                <a16:creationId xmlns:a16="http://schemas.microsoft.com/office/drawing/2014/main" id="{0972D008-91C5-A6FF-01D5-8CFBA94AE80C}"/>
              </a:ext>
              <a:ext uri="{C183D7F6-B498-43B3-948B-1728B52AA6E4}">
                <adec:decorative xmlns:adec="http://schemas.microsoft.com/office/drawing/2017/decorative" val="1"/>
              </a:ext>
            </a:extLst>
          </p:cNvPr>
          <p:cNvGrpSpPr/>
          <p:nvPr/>
        </p:nvGrpSpPr>
        <p:grpSpPr>
          <a:xfrm>
            <a:off x="8157282" y="5933661"/>
            <a:ext cx="3822217" cy="870828"/>
            <a:chOff x="8078236" y="5717331"/>
            <a:chExt cx="3822217" cy="870828"/>
          </a:xfrm>
        </p:grpSpPr>
        <p:sp>
          <p:nvSpPr>
            <p:cNvPr id="4" name="Slide Number Placeholder 4">
              <a:extLst>
                <a:ext uri="{FF2B5EF4-FFF2-40B4-BE49-F238E27FC236}">
                  <a16:creationId xmlns:a16="http://schemas.microsoft.com/office/drawing/2014/main" id="{970DF9D1-BCB4-0919-3DC1-C050879D782D}"/>
                </a:ext>
              </a:extLst>
            </p:cNvPr>
            <p:cNvSpPr txBox="1">
              <a:spLocks/>
            </p:cNvSpPr>
            <p:nvPr/>
          </p:nvSpPr>
          <p:spPr>
            <a:xfrm>
              <a:off x="8078236" y="6223034"/>
              <a:ext cx="2743200"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3D05135-2B8F-5842-ADA1-E54D168629AE}" type="slidenum">
                <a:rPr lang="en-US" sz="1200" b="1"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pPr algn="r">
                  <a:spcAft>
                    <a:spcPts val="600"/>
                  </a:spcAft>
                </a:pPr>
                <a:t>9</a:t>
              </a:fld>
              <a:endParaRPr lang="en-US" sz="12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red background with white text&#10;&#10;Description automatically generated with medium confidence">
              <a:extLst>
                <a:ext uri="{FF2B5EF4-FFF2-40B4-BE49-F238E27FC236}">
                  <a16:creationId xmlns:a16="http://schemas.microsoft.com/office/drawing/2014/main" id="{EBCCF4B1-D064-1E80-C526-B542571C6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9625" y="5717331"/>
              <a:ext cx="870828" cy="870828"/>
            </a:xfrm>
            <a:prstGeom prst="rect">
              <a:avLst/>
            </a:prstGeom>
          </p:spPr>
        </p:pic>
      </p:grpSp>
      <p:pic>
        <p:nvPicPr>
          <p:cNvPr id="10" name="Picture 9">
            <a:extLst>
              <a:ext uri="{FF2B5EF4-FFF2-40B4-BE49-F238E27FC236}">
                <a16:creationId xmlns:a16="http://schemas.microsoft.com/office/drawing/2014/main" id="{CE8E1757-A969-D5D8-F9C4-06D83931D0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37422" y="1197864"/>
            <a:ext cx="5354578" cy="3931920"/>
          </a:xfrm>
          <a:prstGeom prst="rect">
            <a:avLst/>
          </a:prstGeom>
        </p:spPr>
      </p:pic>
    </p:spTree>
    <p:extLst>
      <p:ext uri="{BB962C8B-B14F-4D97-AF65-F5344CB8AC3E}">
        <p14:creationId xmlns:p14="http://schemas.microsoft.com/office/powerpoint/2010/main" val="4099012219"/>
      </p:ext>
    </p:extLst>
  </p:cSld>
  <p:clrMapOvr>
    <a:masterClrMapping/>
  </p:clrMapOvr>
</p:sld>
</file>

<file path=ppt/theme/theme1.xml><?xml version="1.0" encoding="utf-8"?>
<a:theme xmlns:a="http://schemas.openxmlformats.org/drawingml/2006/main" name="RTD Theme">
  <a:themeElements>
    <a:clrScheme name="RTD5">
      <a:dk1>
        <a:srgbClr val="000000"/>
      </a:dk1>
      <a:lt1>
        <a:srgbClr val="FFFFFF"/>
      </a:lt1>
      <a:dk2>
        <a:srgbClr val="8A0A16"/>
      </a:dk2>
      <a:lt2>
        <a:srgbClr val="F3F3F3"/>
      </a:lt2>
      <a:accent1>
        <a:srgbClr val="CF0A2C"/>
      </a:accent1>
      <a:accent2>
        <a:srgbClr val="263B80"/>
      </a:accent2>
      <a:accent3>
        <a:srgbClr val="F6871F"/>
      </a:accent3>
      <a:accent4>
        <a:srgbClr val="FFC000"/>
      </a:accent4>
      <a:accent5>
        <a:srgbClr val="00A0DE"/>
      </a:accent5>
      <a:accent6>
        <a:srgbClr val="3CBDAC"/>
      </a:accent6>
      <a:hlink>
        <a:srgbClr val="0969B0"/>
      </a:hlink>
      <a:folHlink>
        <a:srgbClr val="954F72"/>
      </a:folHlink>
    </a:clrScheme>
    <a:fontScheme name="Custom 1">
      <a:majorFont>
        <a:latin typeface="Proxima Nova"/>
        <a:ea typeface=""/>
        <a:cs typeface=""/>
      </a:majorFont>
      <a:minorFont>
        <a:latin typeface="Proxi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RTD_Agency_PPT" id="{799522A7-4C5C-DE45-A6AA-2526239E8780}" vid="{71306A9B-61C0-D54F-B120-E490FEB8B1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42A1BAEF6CBB4F932FDAC726CD97F2" ma:contentTypeVersion="17" ma:contentTypeDescription="Create a new document." ma:contentTypeScope="" ma:versionID="f775a281094ad826bf3084f1b13d0f29">
  <xsd:schema xmlns:xsd="http://www.w3.org/2001/XMLSchema" xmlns:xs="http://www.w3.org/2001/XMLSchema" xmlns:p="http://schemas.microsoft.com/office/2006/metadata/properties" xmlns:ns2="d0b7344a-50ef-4fa9-8951-ae4be18e1c4c" xmlns:ns3="5d9af725-578f-427a-a133-cd173a082325" targetNamespace="http://schemas.microsoft.com/office/2006/metadata/properties" ma:root="true" ma:fieldsID="340a750c42e0fcddf034d5701ee5ade4" ns2:_="" ns3:_="">
    <xsd:import namespace="d0b7344a-50ef-4fa9-8951-ae4be18e1c4c"/>
    <xsd:import namespace="5d9af725-578f-427a-a133-cd173a0823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b7344a-50ef-4fa9-8951-ae4be18e1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5f1fc6e-0333-47de-9211-1e950c2fc5e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f725-578f-427a-a133-cd173a0823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fcf423d-7cb7-4a0c-a737-5b4b2dba7f8c}" ma:internalName="TaxCatchAll" ma:showField="CatchAllData" ma:web="5d9af725-578f-427a-a133-cd173a0823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d9af725-578f-427a-a133-cd173a082325">
      <UserInfo>
        <DisplayName>Marta Sipeki</DisplayName>
        <AccountId>431</AccountId>
        <AccountType/>
      </UserInfo>
    </SharedWithUsers>
    <lcf76f155ced4ddcb4097134ff3c332f xmlns="d0b7344a-50ef-4fa9-8951-ae4be18e1c4c">
      <Terms xmlns="http://schemas.microsoft.com/office/infopath/2007/PartnerControls"/>
    </lcf76f155ced4ddcb4097134ff3c332f>
    <TaxCatchAll xmlns="5d9af725-578f-427a-a133-cd173a082325" xsi:nil="true"/>
  </documentManagement>
</p:properties>
</file>

<file path=customXml/itemProps1.xml><?xml version="1.0" encoding="utf-8"?>
<ds:datastoreItem xmlns:ds="http://schemas.openxmlformats.org/officeDocument/2006/customXml" ds:itemID="{5B2E3182-9EEE-4491-B2DF-E1CAB45D5735}">
  <ds:schemaRefs>
    <ds:schemaRef ds:uri="http://schemas.microsoft.com/sharepoint/v3/contenttype/forms"/>
  </ds:schemaRefs>
</ds:datastoreItem>
</file>

<file path=customXml/itemProps2.xml><?xml version="1.0" encoding="utf-8"?>
<ds:datastoreItem xmlns:ds="http://schemas.openxmlformats.org/officeDocument/2006/customXml" ds:itemID="{EE1D6570-236B-4715-BDCA-C260830B4DD4}">
  <ds:schemaRefs>
    <ds:schemaRef ds:uri="5d9af725-578f-427a-a133-cd173a082325"/>
    <ds:schemaRef ds:uri="d0b7344a-50ef-4fa9-8951-ae4be18e1c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AF6359-F0DF-4ED7-A5EE-4517953BFAC9}">
  <ds:schemaRefs>
    <ds:schemaRef ds:uri="5d9af725-578f-427a-a133-cd173a082325"/>
    <ds:schemaRef ds:uri="d0b7344a-50ef-4fa9-8951-ae4be18e1c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September_2024_Service_Change_Narrated_Presentation_pxnvwc</Template>
  <Application>Microsoft Office PowerPoint</Application>
  <PresentationFormat>Widescreen</PresentationFormat>
  <Slides>35</Slides>
  <Notes>35</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RTD Theme</vt:lpstr>
      <vt:lpstr>September 2026 Proposed Service Changes</vt:lpstr>
      <vt:lpstr>Overview</vt:lpstr>
      <vt:lpstr>Order of Operations</vt:lpstr>
      <vt:lpstr>What are Service Changes?</vt:lpstr>
      <vt:lpstr>Service Changes</vt:lpstr>
      <vt:lpstr>Categories of Service Changes</vt:lpstr>
      <vt:lpstr>Proposed Changes</vt:lpstr>
      <vt:lpstr>Schedule Timing</vt:lpstr>
      <vt:lpstr>Rail Schedule Timing</vt:lpstr>
      <vt:lpstr>Bus Schedule Timing</vt:lpstr>
      <vt:lpstr>Bus Schedule Timing (cont.)</vt:lpstr>
      <vt:lpstr>Service Increases</vt:lpstr>
      <vt:lpstr>Rail Service Increase</vt:lpstr>
      <vt:lpstr>Proposed Service Increases</vt:lpstr>
      <vt:lpstr>Proposed FlexRide Service Increases</vt:lpstr>
      <vt:lpstr>Route Adjustments</vt:lpstr>
      <vt:lpstr>Proposed Route Adjustments </vt:lpstr>
      <vt:lpstr>Proposed Colfax Route Adjustments </vt:lpstr>
      <vt:lpstr>Proposed Bus Route Adjustments  </vt:lpstr>
      <vt:lpstr>Proposed Bus Route Adjustments </vt:lpstr>
      <vt:lpstr>Proposed Bus Route Adjustments (cont.)</vt:lpstr>
      <vt:lpstr>Service Reductions</vt:lpstr>
      <vt:lpstr>Rail Service Reductions</vt:lpstr>
      <vt:lpstr>Rail Service Reductions (cont.)</vt:lpstr>
      <vt:lpstr>Bus Service Reductions </vt:lpstr>
      <vt:lpstr>Seasonal Adjustments</vt:lpstr>
      <vt:lpstr>Seasonal Adjustments </vt:lpstr>
      <vt:lpstr>Seasonal Adjustments (cont.) </vt:lpstr>
      <vt:lpstr>Feedback and Input</vt:lpstr>
      <vt:lpstr>Questions </vt:lpstr>
      <vt:lpstr>Public Comments</vt:lpstr>
      <vt:lpstr>Provide Feedback</vt:lpstr>
      <vt:lpstr>Timeline and Next Steps</vt:lpstr>
      <vt:lpstr>Timeline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Leah Tanner</dc:creator>
  <cp:revision>66</cp:revision>
  <dcterms:created xsi:type="dcterms:W3CDTF">2024-10-08T15:27:17Z</dcterms:created>
  <dcterms:modified xsi:type="dcterms:W3CDTF">2026-06-29T22:17:47Z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0x010100C942A1BAEF6CBB4F932FDAC726CD97F2</vt:lpwstr>
  </property>
  <property fmtid="{D5CDD505-2E9C-101B-9397-08002B2CF9AE}" pid="3" name="RTD Department">
    <vt:lpwstr/>
  </property>
  <property fmtid="{D5CDD505-2E9C-101B-9397-08002B2CF9AE}" pid="4" name="Order">
    <vt:r8>30300</vt:r8>
  </property>
  <property fmtid="{D5CDD505-2E9C-101B-9397-08002B2CF9AE}" pid="5" name="MediaServiceImageTags">
    <vt:lpwstr/>
  </property>
</Properties>
</file>